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sldIdLst>
    <p:sldId id="256" r:id="rId15"/>
    <p:sldId id="257" r:id="rId16"/>
    <p:sldId id="258" r:id="rId1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-1692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341025426.png"></Relationship><Relationship Id="rId3" Type="http://schemas.openxmlformats.org/officeDocument/2006/relationships/image" Target="../media/fImage3559103839.jpeg"></Relationship><Relationship Id="rId4" Type="http://schemas.openxmlformats.org/officeDocument/2006/relationships/image" Target="../media/fImage197001048909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28819"/>
              </p:ext>
            </p:extLst>
          </p:nvPr>
        </p:nvGraphicFramePr>
        <p:xfrm>
          <a:off x="35496" y="32008"/>
          <a:ext cx="626469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514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흥행 시리즈 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‘</a:t>
                      </a:r>
                      <a:r>
                        <a:rPr lang="ko-KR" altLang="en-US" sz="1600" b="1" baseline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리니지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’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국한된 투자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과도한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의존성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시장의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지속적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성장세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게임을 즐기는 고객층의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확대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</a:t>
                      </a:r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능력 보유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점차적인 경쟁사들의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위협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붕괴 시 마땅한 대책이 없음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495" y="-249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7" y="43668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5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7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</a:t>
            </a:r>
            <a:endParaRPr lang="ko-KR" altLang="en-US" sz="26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0393"/>
              </p:ext>
            </p:extLst>
          </p:nvPr>
        </p:nvGraphicFramePr>
        <p:xfrm>
          <a:off x="35494" y="3284984"/>
          <a:ext cx="6264697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329"/>
                <a:gridCol w="520436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SO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인지도와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결합하여 새로운 게임을 개발한다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이용하여 확대된 고객층을 겨냥한 마케팅을   실시한다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WO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기반으로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의존도를 낮추고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 틀에서 벗어난다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새로운 고객층을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ST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고객층을 겨냥한 마케팅으로 경쟁사들로부터 고객층을 두텁게 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endParaRPr lang="en-US" altLang="ko-KR" sz="200" b="1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이용한 전략적 마케팅으로 신규 고객층에 대한 경쟁력을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1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WT</a:t>
                      </a:r>
                      <a:endParaRPr lang="ko-KR" altLang="en-US" sz="28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경쟁사 대비 경쟁력을 확보한다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b="1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의존성을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낮추고 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 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이외의 새로운 분야에 투자하여 경쟁력을 확보한다</a:t>
                      </a:r>
                      <a:r>
                        <a:rPr lang="en-US" altLang="ko-KR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ko-KR" altLang="en-US" sz="1400" b="1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en-US" altLang="ko-KR" sz="1400" b="1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34309"/>
              </p:ext>
            </p:extLst>
          </p:nvPr>
        </p:nvGraphicFramePr>
        <p:xfrm>
          <a:off x="35496" y="32008"/>
          <a:ext cx="6264696" cy="302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최근 </a:t>
                      </a:r>
                      <a:r>
                        <a:rPr lang="ko-KR" altLang="en-US" sz="12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모바일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게임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중독 및 과도한 사행성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 문제로 거론되고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이에 대한 정부의 규제적 압박이 있을 수도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산업은 경기 불황과 관계 없이 지속적으로 성장하는 경향이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 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실례로서 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2008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년 금융 위기 당시에도 게임 시장은 고도 성장을 유지한 바 있음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게임이 새로운 여가 활동으로 급 부상하고 있으며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점점 그 연령층과 대상이 확대되고 있음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따라서 게임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산업의 수요와 규모는 꾸준히 상승하고 있음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1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엔씨소프트는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관한 투자를 아끼고 있지 않으며</a:t>
                      </a:r>
                      <a:r>
                        <a:rPr lang="en-US" altLang="ko-KR" sz="12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최근에는 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AI Task Force</a:t>
                      </a:r>
                      <a:r>
                        <a:rPr lang="ko-KR" altLang="en-US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꾸려 기술 경쟁력을 확보해 나가고 있다</a:t>
                      </a:r>
                      <a:r>
                        <a:rPr lang="en-US" altLang="ko-KR" sz="12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2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60" y="43815"/>
            <a:ext cx="2232025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err="1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Politicals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575" y="43815"/>
            <a:ext cx="1800225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Economics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" y="1567180"/>
            <a:ext cx="1728470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Society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575" y="1567180"/>
            <a:ext cx="3024505" cy="49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0000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Technology</a:t>
            </a:r>
            <a:endParaRPr lang="ko-KR" altLang="en-US" sz="2600" b="1" dirty="0">
              <a:solidFill>
                <a:srgbClr val="0000F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4155" y="134620"/>
          <a:ext cx="6284595" cy="463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980"/>
                <a:gridCol w="4920615"/>
              </a:tblGrid>
              <a:tr h="18770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600" kern="1200">
                          <a:solidFill>
                            <a:srgbClr val="FF3300"/>
                          </a:solidFill>
                          <a:latin typeface="나눔명조" charset="0"/>
                          <a:ea typeface="나눔명조" charset="0"/>
                        </a:rPr>
                        <a:t>S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egmentation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20</a:t>
                      </a: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대</a:t>
                      </a: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- 게임을 가장 많이 즐기는 연령대지만 게임에 결제할 자본력이 없음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30대</a:t>
                      </a: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- 안정된 수입이 있는 연령대로 게임에 결제할 자본력이 있지만 게임을 즐길 여유가 별로 없음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40대 </a:t>
                      </a: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- 가정을 부양해야하는 연령대로 게임을 즐길 수 있는 여유가 없음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50대 이상 </a:t>
                      </a:r>
                      <a:r>
                        <a:rPr sz="1400" kern="1200">
                          <a:solidFill>
                            <a:schemeClr val="tx1"/>
                          </a:solidFill>
                          <a:latin typeface="나눔명조" charset="0"/>
                          <a:ea typeface="나눔명조" charset="0"/>
                        </a:rPr>
                        <a:t>- 온라인 게임에 별로 익숙하지 않고 게임에 흥미를 가지지 않음</a:t>
                      </a:r>
                      <a:endParaRPr lang="ko-KR" altLang="en-US" sz="1400" kern="1200">
                        <a:solidFill>
                          <a:srgbClr val="0611F2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600" kern="1200">
                          <a:solidFill>
                            <a:srgbClr val="FF3300"/>
                          </a:solidFill>
                          <a:latin typeface="나눔명조" charset="0"/>
                          <a:ea typeface="나눔명조" charset="0"/>
                        </a:rPr>
                        <a:t>T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argeting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20대</a:t>
                      </a: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- 게임에 결제할 자본력이 없지만 게임 이용률이 가장 높은 연령대로서, 30대가 될 때까지 잡아놓으면 좋은 ‘옥석’이다.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>
                          <a:solidFill>
                            <a:srgbClr val="0611F2"/>
                          </a:solidFill>
                          <a:latin typeface="나눔명조" charset="0"/>
                          <a:ea typeface="나눔명조" charset="0"/>
                        </a:rPr>
                        <a:t>30대~</a:t>
                      </a: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- MMORPG 장르 게임을 가장 많이 즐기는 연령층으로서, MMORPG에 전폭 투자한 엔씨소프트가 타겟팅하기 좋은 대상이다.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44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600" kern="1200">
                          <a:solidFill>
                            <a:srgbClr val="FF3300"/>
                          </a:solidFill>
                          <a:latin typeface="나눔명조" charset="0"/>
                          <a:ea typeface="나눔명조" charset="0"/>
                        </a:rPr>
                        <a:t>P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ositioning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     R&amp;D </a:t>
                      </a: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능력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                                                                                                              </a:t>
                      </a:r>
                      <a:r>
                        <a:rPr sz="1000" kern="1200">
                          <a:solidFill>
                            <a:srgbClr val="000000"/>
                          </a:solidFill>
                          <a:latin typeface="나눔명조" charset="0"/>
                          <a:ea typeface="나눔명조" charset="0"/>
                        </a:rPr>
                        <a:t>                           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나눔명조" charset="0"/>
                        <a:ea typeface="나눔명조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rot="0" flipV="1">
            <a:off x="1858645" y="3261360"/>
            <a:ext cx="1905" cy="1260475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rot="0">
            <a:off x="1859915" y="4518025"/>
            <a:ext cx="4321175" cy="635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tiger/AppData/Roaming/PolarisOffice/ETemp/2828_14721096/fImage613410254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1" t="36000" r="21706" b="33950"/>
          <a:stretch>
            <a:fillRect/>
          </a:stretch>
        </p:blipFill>
        <p:spPr>
          <a:xfrm rot="0">
            <a:off x="4344670" y="3406140"/>
            <a:ext cx="508635" cy="540385"/>
          </a:xfrm>
          <a:prstGeom prst="rect"/>
          <a:noFill/>
        </p:spPr>
      </p:pic>
      <p:pic>
        <p:nvPicPr>
          <p:cNvPr id="8" name="그림 7" descr="C:/Users/tiger/AppData/Roaming/PolarisOffice/ETemp/2828_14721096/fImage355910383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4" t="26152" r="33333" b="31472"/>
          <a:stretch>
            <a:fillRect/>
          </a:stretch>
        </p:blipFill>
        <p:spPr>
          <a:xfrm rot="0">
            <a:off x="5573395" y="3946525"/>
            <a:ext cx="488315" cy="476885"/>
          </a:xfrm>
          <a:prstGeom prst="rect"/>
          <a:noFill/>
        </p:spPr>
      </p:pic>
      <p:pic>
        <p:nvPicPr>
          <p:cNvPr id="9" name="그림 8" descr="C:/Users/tiger/AppData/Roaming/PolarisOffice/ETemp/2828_14721096/fImage197001048909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170" y="3947795"/>
            <a:ext cx="688975" cy="47625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5451475" y="4462780"/>
            <a:ext cx="127063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나눔명조" charset="0"/>
                <a:ea typeface="나눔명조" charset="0"/>
              </a:rPr>
              <a:t>인지도</a:t>
            </a:r>
            <a:endParaRPr lang="ko-KR" altLang="en-US" sz="1400">
              <a:latin typeface="나눔명조" charset="0"/>
              <a:ea typeface="나눔명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3</Pages>
  <Paragraphs>63</Paragraphs>
  <Words>238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Corporation</dc:creator>
  <cp:lastModifiedBy>박 태원</cp:lastModifiedBy>
  <dc:title>PowerPoint 프레젠테이션</dc:title>
  <dcterms:modified xsi:type="dcterms:W3CDTF">2019-11-03T18:01:28Z</dcterms:modified>
</cp:coreProperties>
</file>