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64" r:id="rId10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6537"/>
    <p:restoredTop sz="95199"/>
  </p:normalViewPr>
  <p:slideViewPr>
    <p:cSldViewPr>
      <p:cViewPr varScale="1">
        <p:scale>
          <a:sx n="98" d="100"/>
          <a:sy n="98" d="100"/>
        </p:scale>
        <p:origin x="-402" y="-102"/>
      </p:cViewPr>
      <p:guideLst>
        <p:guide orient="horz" pos="2155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Master" Target="slideMasters/slideMaster1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B30EDBD-1C2D-4C1E-B459-B60219FAB484}" type="datetimeFigureOut">
              <a:rPr lang="ko-KR" altLang="en-US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BEDD84E-25D4-4983-8AA1-2863C96F08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/>
          <p:nvPr/>
        </p:nvPicPr>
        <p:blipFill rotWithShape="1">
          <a:blip r:embed="rId2">
            <a:alphaModFix/>
            <a:lum bright="70000" contrast="-50000"/>
          </a:blip>
          <a:stretch>
            <a:fillRect/>
          </a:stretch>
        </p:blipFill>
        <p:spPr>
          <a:xfrm>
            <a:off x="2133000" y="990000"/>
            <a:ext cx="4878000" cy="4878000"/>
          </a:xfrm>
          <a:prstGeom prst="rect">
            <a:avLst/>
          </a:prstGeom>
        </p:spPr>
      </p:pic>
      <p:sp>
        <p:nvSpPr>
          <p:cNvPr id="2" name="직사각형 1"/>
          <p:cNvSpPr/>
          <p:nvPr>
            <p:ph type="ctrTitle" idx="0"/>
          </p:nvPr>
        </p:nvSpPr>
        <p:spPr>
          <a:xfrm>
            <a:off x="-179512" y="-240432"/>
            <a:ext cx="6444208" cy="1470025"/>
          </a:xfrm>
        </p:spPr>
        <p:txBody>
          <a:bodyPr/>
          <a:lstStyle/>
          <a:p>
            <a:pPr/>
            <a:r>
              <a:rPr lang="en-US" altLang="ko-KR" b="1" i="1">
                <a:solidFill>
                  <a:srgbClr val="ff6600"/>
                </a:solidFill>
                <a:latin typeface="나눔고딕 ExtraBold"/>
                <a:ea typeface="나눔고딕 ExtraBold"/>
              </a:rPr>
              <a:t>Infinite Synthesis x64</a:t>
            </a:r>
            <a:endParaRPr lang="en-US" altLang="ko-KR" b="1" i="1">
              <a:solidFill>
                <a:srgbClr val="ff66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" name="직사각형 2"/>
          <p:cNvSpPr/>
          <p:nvPr>
            <p:ph type="subTitle" idx="1"/>
          </p:nvPr>
        </p:nvSpPr>
        <p:spPr>
          <a:xfrm>
            <a:off x="-1395736" y="767680"/>
            <a:ext cx="6400800" cy="1752600"/>
          </a:xfrm>
        </p:spPr>
        <p:txBody>
          <a:bodyPr/>
          <a:lstStyle/>
          <a:p>
            <a:pPr/>
            <a:r>
              <a:rPr lang="en-US" altLang="ko-KR" sz="2500" b="1">
                <a:solidFill>
                  <a:srgbClr val="ff6600"/>
                </a:solidFill>
                <a:latin typeface="나눔고딕"/>
                <a:ea typeface="나눔고딕"/>
              </a:rPr>
              <a:t>x86_64 OS</a:t>
            </a:r>
            <a:r>
              <a:rPr lang="ko-KR" altLang="en-US" sz="2500" b="1">
                <a:solidFill>
                  <a:srgbClr val="ff6600"/>
                </a:solidFill>
                <a:latin typeface="나눔고딕"/>
                <a:ea typeface="나눔고딕"/>
              </a:rPr>
              <a:t> </a:t>
            </a:r>
            <a:r>
              <a:rPr lang="en-US" altLang="ko-KR" sz="2500" b="1">
                <a:solidFill>
                  <a:srgbClr val="ff6600"/>
                </a:solidFill>
                <a:latin typeface="나눔고딕"/>
                <a:ea typeface="나눔고딕"/>
              </a:rPr>
              <a:t>for Study</a:t>
            </a:r>
            <a:endParaRPr lang="en-US" altLang="ko-KR" sz="2500" b="1">
              <a:solidFill>
                <a:srgbClr val="ff6600"/>
              </a:solidFill>
              <a:latin typeface="나눔고딕"/>
              <a:ea typeface="나눔고딕"/>
            </a:endParaRPr>
          </a:p>
        </p:txBody>
      </p:sp>
      <p:sp>
        <p:nvSpPr>
          <p:cNvPr id="5" name="직사각형 4"/>
          <p:cNvSpPr txBox="1"/>
          <p:nvPr/>
        </p:nvSpPr>
        <p:spPr>
          <a:xfrm>
            <a:off x="6300192" y="6178544"/>
            <a:ext cx="2627784" cy="490816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2600" b="1">
                <a:solidFill>
                  <a:schemeClr val="bg1">
                    <a:lumMod val="30000"/>
                  </a:schemeClr>
                </a:solidFill>
                <a:latin typeface="청소년서체"/>
                <a:ea typeface="청소년서체"/>
              </a:rPr>
              <a:t>1학년 9반 박태원</a:t>
            </a:r>
            <a:endParaRPr lang="ko-KR" altLang="en-US" sz="2600" b="1">
              <a:solidFill>
                <a:schemeClr val="bg1">
                  <a:lumMod val="30000"/>
                </a:schemeClr>
              </a:solidFill>
              <a:latin typeface="청소년서체"/>
              <a:ea typeface="청소년서체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88032" y="1296144"/>
            <a:ext cx="6005638" cy="0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 txBox="1"/>
          <p:nvPr/>
        </p:nvSpPr>
        <p:spPr>
          <a:xfrm>
            <a:off x="216024" y="1313621"/>
            <a:ext cx="3168352" cy="414571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2100" b="1">
                <a:solidFill>
                  <a:srgbClr val="ff6600"/>
                </a:solidFill>
                <a:latin typeface="나눔고딕 ExtraBold"/>
                <a:ea typeface="나눔고딕 ExtraBold"/>
              </a:rPr>
              <a:t>설계 설명서</a:t>
            </a:r>
            <a:endParaRPr lang="ko-KR" altLang="en-US" sz="2100" b="1">
              <a:solidFill>
                <a:srgbClr val="ff66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2" name="직사각형 11"/>
          <p:cNvSpPr txBox="1"/>
          <p:nvPr/>
        </p:nvSpPr>
        <p:spPr>
          <a:xfrm>
            <a:off x="827584" y="1944210"/>
            <a:ext cx="6170984" cy="4111784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2400" b="1" i="1">
                <a:solidFill>
                  <a:srgbClr val="ff0000"/>
                </a:solidFill>
                <a:latin typeface="나눔고딕 ExtraBold"/>
                <a:ea typeface="나눔고딕 ExtraBold"/>
              </a:rPr>
              <a:t>목차</a:t>
            </a:r>
            <a:endParaRPr lang="ko-KR" altLang="en-US" sz="2400" b="1" i="1">
              <a:solidFill>
                <a:srgbClr val="ff0000"/>
              </a:solidFill>
              <a:latin typeface="나눔고딕 ExtraBold"/>
              <a:ea typeface="나눔고딕 ExtraBold"/>
            </a:endParaRPr>
          </a:p>
          <a:p>
            <a:pPr/>
            <a:r>
              <a:rPr lang="en-US" altLang="ko-KR" sz="2400" b="1" i="1">
                <a:solidFill>
                  <a:srgbClr val="ff0000"/>
                </a:solidFill>
                <a:latin typeface="나눔고딕 ExtraBold"/>
                <a:ea typeface="나눔고딕 ExtraBold"/>
              </a:rPr>
              <a:t> - </a:t>
            </a:r>
            <a:r>
              <a:rPr lang="ko-KR" altLang="en-US" sz="2400" b="1" i="1">
                <a:solidFill>
                  <a:srgbClr val="ff0000"/>
                </a:solidFill>
                <a:latin typeface="나눔고딕 ExtraBold"/>
                <a:ea typeface="나눔고딕 ExtraBold"/>
              </a:rPr>
              <a:t>개발 개요</a:t>
            </a:r>
            <a:endParaRPr lang="ko-KR" altLang="en-US" sz="2400" b="1" i="1">
              <a:solidFill>
                <a:srgbClr val="ff0000"/>
              </a:solidFill>
              <a:latin typeface="나눔고딕 ExtraBold"/>
              <a:ea typeface="나눔고딕 ExtraBold"/>
            </a:endParaRPr>
          </a:p>
          <a:p>
            <a:pPr/>
            <a:r>
              <a:rPr lang="ko-KR" altLang="en-US" sz="2400" b="1" i="1">
                <a:solidFill>
                  <a:srgbClr val="ff0000"/>
                </a:solidFill>
                <a:latin typeface="나눔고딕 ExtraBold"/>
                <a:ea typeface="나눔고딕 ExtraBold"/>
              </a:rPr>
              <a:t> - 개발 과정</a:t>
            </a:r>
            <a:endParaRPr lang="ko-KR" altLang="en-US" sz="2400" b="1" i="1">
              <a:solidFill>
                <a:srgbClr val="ff0000"/>
              </a:solidFill>
              <a:latin typeface="나눔고딕 ExtraBold"/>
              <a:ea typeface="나눔고딕 ExtraBold"/>
            </a:endParaRPr>
          </a:p>
          <a:p>
            <a:pPr/>
            <a:r>
              <a:rPr lang="ko-KR" altLang="en-US" sz="2400" b="1" i="1">
                <a:solidFill>
                  <a:srgbClr val="ff0000"/>
                </a:solidFill>
                <a:latin typeface="나눔고딕 ExtraBold"/>
                <a:ea typeface="나눔고딕 ExtraBold"/>
              </a:rPr>
              <a:t> - 소스코드 목차</a:t>
            </a:r>
            <a:endParaRPr lang="ko-KR" altLang="en-US" sz="2400" b="1" i="1">
              <a:solidFill>
                <a:srgbClr val="ff0000"/>
              </a:solidFill>
              <a:latin typeface="나눔고딕 ExtraBold"/>
              <a:ea typeface="나눔고딕 ExtraBold"/>
            </a:endParaRPr>
          </a:p>
          <a:p>
            <a:pPr/>
            <a:r>
              <a:rPr lang="ko-KR" altLang="en-US" sz="2400" b="1" i="1">
                <a:solidFill>
                  <a:srgbClr val="ff0000"/>
                </a:solidFill>
                <a:latin typeface="나눔고딕 ExtraBold"/>
                <a:ea typeface="나눔고딕 ExtraBold"/>
              </a:rPr>
              <a:t> - 흐름도</a:t>
            </a:r>
            <a:endParaRPr lang="ko-KR" altLang="en-US" sz="2400" b="1" i="1">
              <a:solidFill>
                <a:srgbClr val="ff0000"/>
              </a:solidFill>
              <a:latin typeface="나눔고딕 ExtraBold"/>
              <a:ea typeface="나눔고딕 ExtraBold"/>
            </a:endParaRPr>
          </a:p>
          <a:p>
            <a:pPr/>
            <a:r>
              <a:rPr lang="ko-KR" altLang="en-US" sz="2400" b="1" i="1">
                <a:solidFill>
                  <a:srgbClr val="ff0000"/>
                </a:solidFill>
                <a:latin typeface="나눔고딕 ExtraBold"/>
                <a:ea typeface="나눔고딕 ExtraBold"/>
              </a:rPr>
              <a:t> - 운영체제 지원 사항</a:t>
            </a:r>
            <a:endParaRPr lang="ko-KR" altLang="en-US" sz="2400" b="1" i="1">
              <a:solidFill>
                <a:srgbClr val="ff0000"/>
              </a:solidFill>
              <a:latin typeface="나눔고딕 ExtraBold"/>
              <a:ea typeface="나눔고딕 ExtraBold"/>
            </a:endParaRPr>
          </a:p>
          <a:p>
            <a:pPr/>
            <a:r>
              <a:rPr lang="ko-KR" altLang="en-US" sz="2400" b="1" i="1">
                <a:solidFill>
                  <a:srgbClr val="ff0000"/>
                </a:solidFill>
                <a:latin typeface="나눔고딕 ExtraBold"/>
                <a:ea typeface="나눔고딕 ExtraBold"/>
              </a:rPr>
              <a:t> - 컴파일 방법</a:t>
            </a:r>
            <a:endParaRPr lang="ko-KR" altLang="en-US" sz="2400" b="1" i="1">
              <a:solidFill>
                <a:srgbClr val="ff0000"/>
              </a:solidFill>
              <a:latin typeface="나눔고딕 ExtraBold"/>
              <a:ea typeface="나눔고딕 ExtraBold"/>
            </a:endParaRPr>
          </a:p>
          <a:p>
            <a:pPr/>
            <a:r>
              <a:rPr lang="ko-KR" altLang="en-US" sz="2400" b="1" i="1">
                <a:solidFill>
                  <a:srgbClr val="ff0000"/>
                </a:solidFill>
                <a:latin typeface="나눔고딕 ExtraBold"/>
                <a:ea typeface="나눔고딕 ExtraBold"/>
              </a:rPr>
              <a:t> - 개발 비화</a:t>
            </a:r>
            <a:endParaRPr lang="ko-KR" altLang="en-US" sz="2400" b="1" i="1">
              <a:solidFill>
                <a:srgbClr val="ff0000"/>
              </a:solidFill>
              <a:latin typeface="나눔고딕 ExtraBold"/>
              <a:ea typeface="나눔고딕 ExtraBold"/>
            </a:endParaRPr>
          </a:p>
          <a:p>
            <a:pPr/>
            <a:endParaRPr lang="ko-KR" altLang="en-US">
              <a:latin typeface="나눔고딕"/>
              <a:ea typeface="나눔고딕"/>
            </a:endParaRPr>
          </a:p>
          <a:p>
            <a:pPr/>
            <a:r>
              <a:rPr lang="ko-KR" altLang="en-US">
                <a:latin typeface="나눔고딕"/>
                <a:ea typeface="나눔고딕"/>
              </a:rPr>
              <a:t>깃허브 :</a:t>
            </a:r>
            <a:endParaRPr lang="ko-KR" altLang="en-US">
              <a:latin typeface="나눔고딕"/>
              <a:ea typeface="나눔고딕"/>
            </a:endParaRPr>
          </a:p>
          <a:p>
            <a:pPr/>
            <a:r>
              <a:rPr lang="ko-KR" altLang="en-US">
                <a:latin typeface="나눔고딕"/>
                <a:ea typeface="나눔고딕"/>
              </a:rPr>
              <a:t>https://github.com/producer82/Infinite-Synthesis-x64</a:t>
            </a:r>
            <a:endParaRPr lang="ko-KR" altLang="en-US"/>
          </a:p>
          <a:p>
            <a:pPr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573530" cy="36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en-US" altLang="ko-KR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1573530" cy="36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en-US" altLang="ko-KR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 rotWithShape="1">
          <a:blip r:embed="rId2">
            <a:alphaModFix/>
            <a:lum bright="70000" contrast="-50000"/>
          </a:blip>
          <a:stretch>
            <a:fillRect/>
          </a:stretch>
        </p:blipFill>
        <p:spPr>
          <a:xfrm>
            <a:off x="2133000" y="990000"/>
            <a:ext cx="4878000" cy="4878000"/>
          </a:xfrm>
          <a:prstGeom prst="rect">
            <a:avLst/>
          </a:prstGeom>
        </p:spPr>
      </p:pic>
      <p:sp>
        <p:nvSpPr>
          <p:cNvPr id="6" name="직사각형 1"/>
          <p:cNvSpPr/>
          <p:nvPr/>
        </p:nvSpPr>
        <p:spPr>
          <a:xfrm>
            <a:off x="-179512" y="-240432"/>
            <a:ext cx="6444208" cy="1470025"/>
          </a:xfrm>
          <a:prstGeom prst="rect">
            <a:avLst/>
          </a:prstGeom>
        </p:spPr>
        <p:txBody>
          <a:bodyPr vert="horz" lIns="91440" tIns="45720" rIns="91440" bIns="45720" anchor="ctr"/>
          <a:p>
            <a:pPr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en-US" altLang="ko-KR" sz="4400" b="1" i="1" spc="5" mc:Ignorable="hp" hp:hslEmbossed="0">
                <a:solidFill>
                  <a:schemeClr val="bg1">
                    <a:lumMod val="90000"/>
                  </a:schemeClr>
                </a:solidFill>
                <a:latin typeface="나눔고딕 ExtraBold"/>
                <a:ea typeface="나눔고딕 ExtraBold"/>
              </a:rPr>
              <a:t>Infinite Synthesis x64</a:t>
            </a:r>
            <a:endParaRPr lang="en-US" altLang="ko-KR" b="1" i="1">
              <a:solidFill>
                <a:schemeClr val="bg1">
                  <a:lumMod val="90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" name="직사각형 2"/>
          <p:cNvSpPr/>
          <p:nvPr/>
        </p:nvSpPr>
        <p:spPr>
          <a:xfrm>
            <a:off x="0" y="767680"/>
            <a:ext cx="5005064" cy="1752600"/>
          </a:xfrm>
          <a:prstGeom prst="rect">
            <a:avLst/>
          </a:prstGeom>
        </p:spPr>
        <p:txBody>
          <a:bodyPr vert="horz" lIns="91440" tIns="45720" rIns="91440" bIns="45720"/>
          <a:p>
            <a:pPr marL="342900" indent="-342900" algn="l" latinLnBrk="1" hangingPunct="1">
              <a:spcBef>
                <a:spcPct val="20000"/>
              </a:spcBef>
              <a:buFont typeface="Arial"/>
            </a:pPr>
            <a:r>
              <a:rPr xmlns:mc="http://schemas.openxmlformats.org/markup-compatibility/2006" xmlns:hp="http://schemas.haansoft.com/office/presentation/8.0" lang="ko-KR" altLang="en-US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  </a:t>
            </a:r>
            <a:r>
              <a:rPr xmlns:mc="http://schemas.openxmlformats.org/markup-compatibility/2006" xmlns:hp="http://schemas.haansoft.com/office/presentation/8.0" lang="en-US" altLang="ko-KR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x86_64 OS</a:t>
            </a:r>
            <a:r>
              <a:rPr xmlns:mc="http://schemas.openxmlformats.org/markup-compatibility/2006" xmlns:hp="http://schemas.haansoft.com/office/presentation/8.0" lang="ko-KR" altLang="en-US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for Study</a:t>
            </a:r>
            <a:endParaRPr xmlns:mc="http://schemas.openxmlformats.org/markup-compatibility/2006" xmlns:hp="http://schemas.haansoft.com/office/presentation/8.0" lang="en-US" altLang="ko-KR" sz="2500" b="1" i="0" spc="5" mc:Ignorable="hp" hp:hslEmbossed="0">
              <a:solidFill>
                <a:schemeClr val="bg1">
                  <a:lumMod val="9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직사각형 1"/>
          <p:cNvSpPr/>
          <p:nvPr/>
        </p:nvSpPr>
        <p:spPr>
          <a:xfrm>
            <a:off x="0" y="188640"/>
            <a:ext cx="3672408" cy="90872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4400" b="1" spc="5" mc:Ignorable="hp" hp:hslEmbossed="0">
                <a:solidFill>
                  <a:srgbClr val="ff6600"/>
                </a:solidFill>
                <a:latin typeface="고도 B"/>
                <a:ea typeface="고도 B"/>
              </a:rPr>
              <a:t>개발 개요</a:t>
            </a:r>
            <a:endParaRPr xmlns:mc="http://schemas.openxmlformats.org/markup-compatibility/2006" xmlns:hp="http://schemas.haansoft.com/office/presentation/8.0" lang="ko-KR" altLang="en-US" sz="4400" b="1" spc="5" mc:Ignorable="hp" hp:hslEmbossed="0">
              <a:solidFill>
                <a:srgbClr val="ff6600"/>
              </a:solidFill>
              <a:latin typeface="고도 B"/>
              <a:ea typeface="고도 B"/>
            </a:endParaRPr>
          </a:p>
        </p:txBody>
      </p:sp>
      <p:sp>
        <p:nvSpPr>
          <p:cNvPr id="5" name="직사각형 2"/>
          <p:cNvSpPr/>
          <p:nvPr>
            <p:ph idx="1"/>
          </p:nvPr>
        </p:nvSpPr>
        <p:spPr>
          <a:xfrm>
            <a:off x="457200" y="1166018"/>
            <a:ext cx="8229600" cy="5215309"/>
          </a:xfrm>
        </p:spPr>
        <p:txBody>
          <a:bodyPr vert="horz" lIns="91440" tIns="45720" rIns="91440" bIns="45720"/>
          <a:lstStyle/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4309" b="1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개발 동기</a:t>
            </a:r>
            <a:endParaRPr xmlns:mc="http://schemas.openxmlformats.org/markup-compatibility/2006" xmlns:hp="http://schemas.haansoft.com/office/presentation/8.0" lang="ko-KR" altLang="en-US" sz="4309" b="1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 중학교 3학년 때 시작한 프로젝트로, 정보보호과 특별전형을 쓰려고 </a:t>
            </a:r>
            <a:r>
              <a:rPr xmlns:mc="http://schemas.openxmlformats.org/markup-compatibility/2006" xmlns:hp="http://schemas.haansoft.com/office/presentation/8.0" lang="en-US" altLang="ko-KR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x86 </a:t>
            </a: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운영체제로 시작 </a:t>
            </a:r>
            <a:endParaRPr xmlns:mc="http://schemas.openxmlformats.org/markup-compatibility/2006" xmlns:hp="http://schemas.haansoft.com/office/presentation/8.0" lang="ko-KR" altLang="en-US" sz="2872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했었던 물건입니다.</a:t>
            </a:r>
            <a:r>
              <a:rPr xmlns:mc="http://schemas.openxmlformats.org/markup-compatibility/2006" xmlns:hp="http://schemas.haansoft.com/office/presentation/8.0" lang="en-US" altLang="ko-KR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하지만 지금 </a:t>
            </a:r>
            <a:r>
              <a:rPr xmlns:mc="http://schemas.openxmlformats.org/markup-compatibility/2006" xmlns:hp="http://schemas.haansoft.com/office/presentation/8.0" lang="en-US" altLang="ko-KR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IT</a:t>
            </a: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경영과에 있는것을 보면 결과는 참혹했다는 것을 알 수 있</a:t>
            </a:r>
            <a:endParaRPr xmlns:mc="http://schemas.openxmlformats.org/markup-compatibility/2006" xmlns:hp="http://schemas.haansoft.com/office/presentation/8.0" lang="ko-KR" altLang="en-US" sz="2872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겠습니다.</a:t>
            </a:r>
            <a:endParaRPr xmlns:mc="http://schemas.openxmlformats.org/markup-compatibility/2006" xmlns:hp="http://schemas.haansoft.com/office/presentation/8.0" lang="ko-KR" altLang="en-US" sz="2872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endParaRPr lang="ko-KR" altLang="en-US" sz="2872">
              <a:latin typeface="나눔고딕"/>
              <a:ea typeface="나눔고딕"/>
            </a:endParaRPr>
          </a:p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4309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개발 방법</a:t>
            </a:r>
            <a:endParaRPr xmlns:mc="http://schemas.openxmlformats.org/markup-compatibility/2006" xmlns:hp="http://schemas.haansoft.com/office/presentation/8.0" lang="ko-KR" altLang="en-US" sz="4309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IDE</a:t>
            </a: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는 </a:t>
            </a:r>
            <a:r>
              <a:rPr xmlns:mc="http://schemas.openxmlformats.org/markup-compatibility/2006" xmlns:hp="http://schemas.haansoft.com/office/presentation/8.0" lang="en-US" altLang="ko-KR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Notepad++</a:t>
            </a: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, 컴파일러는 </a:t>
            </a:r>
            <a:r>
              <a:rPr xmlns:mc="http://schemas.openxmlformats.org/markup-compatibility/2006" xmlns:hp="http://schemas.haansoft.com/office/presentation/8.0" lang="en-US" altLang="ko-KR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WSL</a:t>
            </a: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(</a:t>
            </a:r>
            <a:r>
              <a:rPr xmlns:mc="http://schemas.openxmlformats.org/markup-compatibility/2006" xmlns:hp="http://schemas.haansoft.com/office/presentation/8.0" lang="en-US" altLang="ko-KR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Windows</a:t>
            </a: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 호환 </a:t>
            </a:r>
            <a:r>
              <a:rPr xmlns:mc="http://schemas.openxmlformats.org/markup-compatibility/2006" xmlns:hp="http://schemas.haansoft.com/office/presentation/8.0" lang="en-US" altLang="ko-KR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bash)</a:t>
            </a: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에서 </a:t>
            </a:r>
            <a:r>
              <a:rPr xmlns:mc="http://schemas.openxmlformats.org/markup-compatibility/2006" xmlns:hp="http://schemas.haansoft.com/office/presentation/8.0" lang="en-US" altLang="ko-KR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GCC</a:t>
            </a: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를 사용하였습니다.</a:t>
            </a:r>
            <a:endParaRPr xmlns:mc="http://schemas.openxmlformats.org/markup-compatibility/2006" xmlns:hp="http://schemas.haansoft.com/office/presentation/8.0" lang="ko-KR" altLang="en-US" sz="2872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간단하게 어셈블리어로 부트로더를 작성한 뒤, </a:t>
            </a:r>
            <a:r>
              <a:rPr xmlns:mc="http://schemas.openxmlformats.org/markup-compatibility/2006" xmlns:hp="http://schemas.haansoft.com/office/presentation/8.0" lang="en-US" altLang="ko-KR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C</a:t>
            </a: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언어 커널을 컴파일해서 붙여주었습니다.</a:t>
            </a:r>
            <a:endParaRPr xmlns:mc="http://schemas.openxmlformats.org/markup-compatibility/2006" xmlns:hp="http://schemas.haansoft.com/office/presentation/8.0" lang="ko-KR" altLang="en-US" sz="2872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r>
              <a:rPr xmlns:mc="http://schemas.openxmlformats.org/markup-compatibility/2006" xmlns:hp="http://schemas.haansoft.com/office/presentation/8.0" lang="en-US" altLang="ko-KR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VMware</a:t>
            </a: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나 </a:t>
            </a:r>
            <a:r>
              <a:rPr xmlns:mc="http://schemas.openxmlformats.org/markup-compatibility/2006" xmlns:hp="http://schemas.haansoft.com/office/presentation/8.0" lang="en-US" altLang="ko-KR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QEMU</a:t>
            </a: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의 </a:t>
            </a:r>
            <a:r>
              <a:rPr xmlns:mc="http://schemas.openxmlformats.org/markup-compatibility/2006" xmlns:hp="http://schemas.haansoft.com/office/presentation/8.0" lang="en-US" altLang="ko-KR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floppy disk </a:t>
            </a: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기능을 사용하여 가상머신으로 확인해 볼 수 있습니다.</a:t>
            </a:r>
            <a:endParaRPr xmlns:mc="http://schemas.openxmlformats.org/markup-compatibility/2006" xmlns:hp="http://schemas.haansoft.com/office/presentation/8.0" lang="ko-KR" altLang="en-US" sz="2872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endParaRPr lang="ko-KR" altLang="en-US" sz="2872">
              <a:latin typeface="나눔고딕"/>
              <a:ea typeface="나눔고딕"/>
            </a:endParaRPr>
          </a:p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4309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골인</a:t>
            </a:r>
            <a:endParaRPr xmlns:mc="http://schemas.openxmlformats.org/markup-compatibility/2006" xmlns:hp="http://schemas.haansoft.com/office/presentation/8.0" lang="ko-KR" altLang="en-US" sz="4309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 유저와 커널이 분리된</a:t>
            </a:r>
            <a:r>
              <a:rPr xmlns:mc="http://schemas.openxmlformats.org/markup-compatibility/2006" xmlns:hp="http://schemas.haansoft.com/office/presentation/8.0" lang="en-US" altLang="ko-KR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 GUI</a:t>
            </a: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 운영체제를 구현하는 것이 이 프로젝트의 최종목표 였습니다. </a:t>
            </a:r>
            <a:endParaRPr xmlns:mc="http://schemas.openxmlformats.org/markup-compatibility/2006" xmlns:hp="http://schemas.haansoft.com/office/presentation/8.0" lang="ko-KR" altLang="en-US" sz="2872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하지만 수행평가 마감일까지 시간이 너무 조급하기 때문에, 2학기 수업에서 배웠던 라운드 </a:t>
            </a:r>
            <a:endParaRPr xmlns:mc="http://schemas.openxmlformats.org/markup-compatibility/2006" xmlns:hp="http://schemas.haansoft.com/office/presentation/8.0" lang="ko-KR" altLang="en-US" sz="2872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2872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로빈 스케줄러까지 구현하는 것을 골인으로 하였습니다. 물론 골은 넣지 못하였습니다. ^^7</a:t>
            </a:r>
            <a:endParaRPr xmlns:mc="http://schemas.openxmlformats.org/markup-compatibility/2006" xmlns:hp="http://schemas.haansoft.com/office/presentation/8.0" lang="ko-KR" altLang="en-US" sz="2872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endParaRPr lang="ko-KR" altLang="en-US" sz="3232">
              <a:latin typeface="나눔고딕"/>
              <a:ea typeface="나눔고딕"/>
            </a:endParaRPr>
          </a:p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endParaRPr lang="ko-KR" altLang="en-US" sz="2334">
              <a:latin typeface="나눔고딕"/>
              <a:ea typeface="나눔고딕"/>
            </a:endParaRPr>
          </a:p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endParaRPr lang="ko-KR" altLang="en-US" sz="2334">
              <a:latin typeface="나눔고딕"/>
              <a:ea typeface="나눔고딕"/>
            </a:endParaRPr>
          </a:p>
          <a:p>
            <a:pPr marL="342900" indent="-342900" algn="l" latinLnBrk="1" hangingPunct="1">
              <a:spcBef>
                <a:spcPct val="20000"/>
              </a:spcBef>
              <a:buFont typeface="Wingdings"/>
              <a:buNone/>
            </a:pPr>
            <a:endParaRPr lang="ko-KR" altLang="en-US" sz="2334">
              <a:latin typeface="나눔고딕"/>
              <a:ea typeface="나눔고딕"/>
            </a:endParaRPr>
          </a:p>
        </p:txBody>
      </p:sp>
      <p:sp>
        <p:nvSpPr>
          <p:cNvPr id="10" name="직사각형 4"/>
          <p:cNvSpPr txBox="1"/>
          <p:nvPr/>
        </p:nvSpPr>
        <p:spPr>
          <a:xfrm>
            <a:off x="6300192" y="6178544"/>
            <a:ext cx="2627784" cy="49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2600" b="1">
                <a:solidFill>
                  <a:schemeClr val="bg1">
                    <a:lumMod val="95000"/>
                  </a:schemeClr>
                </a:solidFill>
                <a:latin typeface="청소년서체"/>
                <a:ea typeface="청소년서체"/>
              </a:rPr>
              <a:t>1학년 9반 박태원</a:t>
            </a:r>
            <a:endParaRPr lang="ko-KR" altLang="en-US" sz="2600" b="1">
              <a:solidFill>
                <a:schemeClr val="bg1">
                  <a:lumMod val="95000"/>
                </a:schemeClr>
              </a:solidFill>
              <a:latin typeface="청소년서체"/>
              <a:ea typeface="청소년서체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/>
          <p:nvPr/>
        </p:nvPicPr>
        <p:blipFill rotWithShape="1">
          <a:blip r:embed="rId2">
            <a:alphaModFix/>
            <a:lum bright="70000" contrast="-50000"/>
          </a:blip>
          <a:stretch>
            <a:fillRect/>
          </a:stretch>
        </p:blipFill>
        <p:spPr>
          <a:xfrm>
            <a:off x="2133000" y="990000"/>
            <a:ext cx="4878000" cy="4878000"/>
          </a:xfrm>
          <a:prstGeom prst="rect">
            <a:avLst/>
          </a:prstGeom>
        </p:spPr>
      </p:pic>
      <p:sp>
        <p:nvSpPr>
          <p:cNvPr id="7" name="직사각형 1"/>
          <p:cNvSpPr/>
          <p:nvPr/>
        </p:nvSpPr>
        <p:spPr>
          <a:xfrm>
            <a:off x="-179512" y="-240432"/>
            <a:ext cx="6444208" cy="14700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en-US" altLang="ko-KR" sz="4400" b="1" i="1" spc="5" mc:Ignorable="hp" hp:hslEmbossed="0">
                <a:solidFill>
                  <a:schemeClr val="bg1">
                    <a:lumMod val="90000"/>
                  </a:schemeClr>
                </a:solidFill>
                <a:latin typeface="나눔고딕 ExtraBold"/>
                <a:ea typeface="나눔고딕 ExtraBold"/>
              </a:rPr>
              <a:t>Infinite Synthesis x64</a:t>
            </a:r>
            <a:endParaRPr lang="en-US" altLang="ko-KR" b="1" i="1">
              <a:solidFill>
                <a:schemeClr val="bg1">
                  <a:lumMod val="90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" name="직사각형 2"/>
          <p:cNvSpPr/>
          <p:nvPr>
            <p:ph idx="1"/>
          </p:nvPr>
        </p:nvSpPr>
        <p:spPr>
          <a:xfrm>
            <a:off x="457200" y="1166018"/>
            <a:ext cx="8229600" cy="5215309"/>
          </a:xfrm>
        </p:spPr>
        <p:txBody>
          <a:bodyPr/>
          <a:lstStyle/>
          <a:p>
            <a:pPr>
              <a:buFont typeface="Wingdings"/>
              <a:buNone/>
            </a:pPr>
            <a:r>
              <a:rPr lang="ko-KR" altLang="en-US" sz="2998">
                <a:latin typeface="나눔고딕"/>
                <a:ea typeface="나눔고딕"/>
              </a:rPr>
              <a:t>   다행히도 이</a:t>
            </a:r>
            <a:r>
              <a:rPr xmlns:mc="http://schemas.openxmlformats.org/markup-compatibility/2006" xmlns:hp="http://schemas.haansoft.com/office/presentation/8.0" lang="ko-KR" altLang="en-US" sz="2998" b="0" i="0" spc="5" baseline="0" mc:Ignorable="hp" hp:hslEmbossed="0">
                <a:latin typeface="나눔고딕"/>
                <a:ea typeface="나눔고딕"/>
              </a:rPr>
              <a:t>전에 </a:t>
            </a:r>
            <a:r>
              <a:rPr lang="ko-KR" altLang="en-US" sz="2998">
                <a:latin typeface="나눔고딕"/>
                <a:ea typeface="나눔고딕"/>
              </a:rPr>
              <a:t>기초적인 셸까지 구현해놓았으므로, 바닥부터 삽질을 할 필요는 없었</a:t>
            </a:r>
            <a:endParaRPr lang="ko-KR" altLang="en-US" sz="2998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lang="ko-KR" altLang="en-US" sz="2998">
                <a:latin typeface="나눔고딕"/>
                <a:ea typeface="나눔고딕"/>
              </a:rPr>
              <a:t>습니다. 그저 </a:t>
            </a:r>
            <a:r>
              <a:rPr lang="ko-KR" altLang="en-US" sz="2998">
                <a:solidFill>
                  <a:srgbClr val="0000ff"/>
                </a:solidFill>
                <a:latin typeface="나눔고딕"/>
                <a:ea typeface="나눔고딕"/>
              </a:rPr>
              <a:t>프로세스</a:t>
            </a:r>
            <a:r>
              <a:rPr lang="ko-KR" altLang="en-US" sz="2998">
                <a:latin typeface="나눔고딕"/>
                <a:ea typeface="나눔고딕"/>
              </a:rPr>
              <a:t>와 </a:t>
            </a:r>
            <a:r>
              <a:rPr lang="ko-KR" altLang="en-US" sz="2998">
                <a:solidFill>
                  <a:srgbClr val="0000ff"/>
                </a:solidFill>
                <a:latin typeface="나눔고딕"/>
                <a:ea typeface="나눔고딕"/>
              </a:rPr>
              <a:t>라운드 로빈 스케줄러</a:t>
            </a:r>
            <a:r>
              <a:rPr lang="ko-KR" altLang="en-US" sz="2998">
                <a:latin typeface="나눔고딕"/>
                <a:ea typeface="나눔고딕"/>
              </a:rPr>
              <a:t>를 이해하고 구현하는 것이 제가 해야 할 </a:t>
            </a:r>
            <a:endParaRPr lang="ko-KR" altLang="en-US" sz="2998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lang="ko-KR" altLang="en-US" sz="2998">
                <a:latin typeface="나눔고딕"/>
                <a:ea typeface="나눔고딕"/>
              </a:rPr>
              <a:t>일이었습니다.</a:t>
            </a:r>
            <a:endParaRPr lang="ko-KR" altLang="en-US" sz="2998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lang="ko-KR" altLang="en-US" sz="2998">
                <a:latin typeface="나눔고딕"/>
                <a:ea typeface="나눔고딕"/>
              </a:rPr>
              <a:t>   무엇보다 다행인건 참고 할 만한 자료들이 많았다는 점입니다. 참고가 될 만한 소스코드</a:t>
            </a:r>
            <a:endParaRPr lang="ko-KR" altLang="en-US" sz="2998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lang="ko-KR" altLang="en-US" sz="2998">
                <a:latin typeface="나눔고딕"/>
                <a:ea typeface="나눔고딕"/>
              </a:rPr>
              <a:t>들이나, 책 또는 문서등이 있었는데, 그중에서도 가장 많이 참고가 됐던 것은 </a:t>
            </a:r>
            <a:r>
              <a:rPr lang="ko-KR" altLang="en-US" sz="2998">
                <a:solidFill>
                  <a:srgbClr val="0000ff"/>
                </a:solidFill>
                <a:latin typeface="나눔고딕"/>
                <a:ea typeface="나눔고딕"/>
              </a:rPr>
              <a:t>"64비트 멀</a:t>
            </a:r>
            <a:endParaRPr lang="ko-KR" altLang="en-US" sz="2998">
              <a:solidFill>
                <a:srgbClr val="0000ff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lang="ko-KR" altLang="en-US" sz="2998">
                <a:solidFill>
                  <a:srgbClr val="0000ff"/>
                </a:solidFill>
                <a:latin typeface="나눔고딕"/>
                <a:ea typeface="나눔고딕"/>
              </a:rPr>
              <a:t>티코어 </a:t>
            </a:r>
            <a:r>
              <a:rPr lang="en-US" altLang="ko-KR" sz="2998">
                <a:solidFill>
                  <a:srgbClr val="0000ff"/>
                </a:solidFill>
                <a:latin typeface="나눔고딕"/>
                <a:ea typeface="나눔고딕"/>
              </a:rPr>
              <a:t>OS</a:t>
            </a:r>
            <a:r>
              <a:rPr lang="ko-KR" altLang="en-US" sz="2998">
                <a:solidFill>
                  <a:srgbClr val="0000ff"/>
                </a:solidFill>
                <a:latin typeface="나눔고딕"/>
                <a:ea typeface="나눔고딕"/>
              </a:rPr>
              <a:t> 구조와 원리"</a:t>
            </a:r>
            <a:r>
              <a:rPr lang="ko-KR" altLang="en-US" sz="2998">
                <a:latin typeface="나눔고딕"/>
                <a:ea typeface="나눔고딕"/>
              </a:rPr>
              <a:t> 라는  책이었습니다. 한국어로 되어있으며 해당 기능을 구현하기 </a:t>
            </a:r>
            <a:endParaRPr lang="ko-KR" altLang="en-US" sz="2998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lang="ko-KR" altLang="en-US" sz="2998">
                <a:latin typeface="나눔고딕"/>
                <a:ea typeface="나눔고딕"/>
              </a:rPr>
              <a:t>위해 어떤 단계를 거쳐야 하고, 어떤 요소와 지식들이 필요하며, 심지어는 어떻게 구현하</a:t>
            </a:r>
            <a:endParaRPr lang="ko-KR" altLang="en-US" sz="2998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lang="ko-KR" altLang="en-US" sz="2998">
                <a:latin typeface="나눔고딕"/>
                <a:ea typeface="나눔고딕"/>
              </a:rPr>
              <a:t>고 그 예가 되는 소스코드까지 기술되어 있었기 때문입니다.</a:t>
            </a:r>
            <a:endParaRPr lang="ko-KR" altLang="en-US" sz="2998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endParaRPr lang="ko-KR" altLang="en-US" sz="705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lang="ko-KR" altLang="en-US" sz="5290">
                <a:solidFill>
                  <a:srgbClr val="ff6600"/>
                </a:solidFill>
                <a:latin typeface="고도 B"/>
                <a:ea typeface="고도 B"/>
              </a:rPr>
              <a:t>타이머</a:t>
            </a:r>
            <a:endParaRPr lang="ko-KR" altLang="en-US" sz="2998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lang="ko-KR" altLang="en-US" sz="2998">
                <a:latin typeface="나눔고딕"/>
                <a:ea typeface="나눔고딕"/>
              </a:rPr>
              <a:t>   컴시일 시간에 배운 지식 덕분에, 처음 해야할 일을 찾기 위해서 굳이 책을 뒤져보지 않</a:t>
            </a:r>
            <a:endParaRPr lang="ko-KR" altLang="en-US" sz="2998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lang="ko-KR" altLang="en-US" sz="2998">
                <a:latin typeface="나눔고딕"/>
                <a:ea typeface="나눔고딕"/>
              </a:rPr>
              <a:t>아도 됐습니다. 처음으로는 바로 </a:t>
            </a:r>
            <a:r>
              <a:rPr lang="ko-KR" altLang="en-US" sz="2998">
                <a:solidFill>
                  <a:srgbClr val="0000ff"/>
                </a:solidFill>
                <a:latin typeface="나눔고딕"/>
                <a:ea typeface="나눔고딕"/>
              </a:rPr>
              <a:t>타이머</a:t>
            </a:r>
            <a:r>
              <a:rPr lang="ko-KR" altLang="en-US" sz="2998">
                <a:latin typeface="나눔고딕"/>
                <a:ea typeface="나눔고딕"/>
              </a:rPr>
              <a:t>를 구현해야 했습니다. 프로세스들에게 일정한 시</a:t>
            </a:r>
            <a:endParaRPr lang="ko-KR" altLang="en-US" sz="2998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lang="ko-KR" altLang="en-US" sz="2998">
                <a:latin typeface="나눔고딕"/>
                <a:ea typeface="나눔고딕"/>
              </a:rPr>
              <a:t>간마다</a:t>
            </a:r>
            <a:r>
              <a:rPr xmlns:mc="http://schemas.openxmlformats.org/markup-compatibility/2006" xmlns:hp="http://schemas.haansoft.com/office/presentation/8.0" lang="ko-KR" altLang="en-US" sz="2998" i="0" spc="5" mc:Ignorable="hp" hp:hslEmbossed="0">
                <a:latin typeface="나눔고딕"/>
                <a:ea typeface="나눔고딕"/>
              </a:rPr>
              <a:t> 자원을 배분해야 했기 때문입니다. </a:t>
            </a:r>
            <a:endParaRPr xmlns:mc="http://schemas.openxmlformats.org/markup-compatibility/2006" xmlns:hp="http://schemas.haansoft.com/office/presentation/8.0" lang="ko-KR" altLang="en-US" sz="2998" i="0" spc="5" mc:Ignorable="hp" hp:hslEmbossed="0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2998" i="0" spc="5" mc:Ignorable="hp" hp:hslEmbossed="0">
                <a:latin typeface="나눔고딕"/>
                <a:ea typeface="나눔고딕"/>
              </a:rPr>
              <a:t>   </a:t>
            </a:r>
            <a:endParaRPr xmlns:mc="http://schemas.openxmlformats.org/markup-compatibility/2006" xmlns:hp="http://schemas.haansoft.com/office/presentation/8.0" lang="ko-KR" altLang="en-US" sz="2998" i="0" spc="5" mc:Ignorable="hp" hp:hslEmbossed="0">
              <a:latin typeface="나눔고딕"/>
              <a:ea typeface="나눔고딕"/>
            </a:endParaRPr>
          </a:p>
        </p:txBody>
      </p:sp>
      <p:sp>
        <p:nvSpPr>
          <p:cNvPr id="8" name="직사각형 2"/>
          <p:cNvSpPr/>
          <p:nvPr/>
        </p:nvSpPr>
        <p:spPr>
          <a:xfrm>
            <a:off x="0" y="767680"/>
            <a:ext cx="5005064" cy="17526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marL="342900" indent="-342900" algn="l" latinLnBrk="1" hangingPunct="1">
              <a:spcBef>
                <a:spcPct val="20000"/>
              </a:spcBef>
              <a:buFont typeface="Arial"/>
            </a:pPr>
            <a:r>
              <a:rPr xmlns:mc="http://schemas.openxmlformats.org/markup-compatibility/2006" xmlns:hp="http://schemas.haansoft.com/office/presentation/8.0" lang="ko-KR" altLang="en-US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  </a:t>
            </a:r>
            <a:r>
              <a:rPr xmlns:mc="http://schemas.openxmlformats.org/markup-compatibility/2006" xmlns:hp="http://schemas.haansoft.com/office/presentation/8.0" lang="en-US" altLang="ko-KR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x86_64 OS</a:t>
            </a:r>
            <a:r>
              <a:rPr xmlns:mc="http://schemas.openxmlformats.org/markup-compatibility/2006" xmlns:hp="http://schemas.haansoft.com/office/presentation/8.0" lang="ko-KR" altLang="en-US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for Study</a:t>
            </a:r>
            <a:endParaRPr xmlns:mc="http://schemas.openxmlformats.org/markup-compatibility/2006" xmlns:hp="http://schemas.haansoft.com/office/presentation/8.0" lang="en-US" altLang="ko-KR" sz="2500" b="1" i="0" spc="5" mc:Ignorable="hp" hp:hslEmbossed="0">
              <a:solidFill>
                <a:schemeClr val="bg1">
                  <a:lumMod val="9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직사각형 1"/>
          <p:cNvSpPr/>
          <p:nvPr/>
        </p:nvSpPr>
        <p:spPr>
          <a:xfrm>
            <a:off x="0" y="188640"/>
            <a:ext cx="3707904" cy="908720"/>
          </a:xfrm>
          <a:prstGeom prst="rect">
            <a:avLst/>
          </a:prstGeom>
        </p:spPr>
        <p:txBody>
          <a:bodyPr vert="horz" lIns="91440" tIns="45720" rIns="91440" bIns="45720" anchor="ctr"/>
          <a:p>
            <a:pPr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4400" b="1" spc="5" mc:Ignorable="hp" hp:hslEmbossed="0">
                <a:solidFill>
                  <a:srgbClr val="ff6600"/>
                </a:solidFill>
                <a:latin typeface="고도 B"/>
                <a:ea typeface="고도 B"/>
              </a:rPr>
              <a:t>개발 과정</a:t>
            </a:r>
            <a:endParaRPr xmlns:mc="http://schemas.openxmlformats.org/markup-compatibility/2006" xmlns:hp="http://schemas.haansoft.com/office/presentation/8.0" lang="ko-KR" altLang="en-US" sz="4400" b="1" spc="5" mc:Ignorable="hp" hp:hslEmbossed="0">
              <a:solidFill>
                <a:srgbClr val="ff6600"/>
              </a:solidFill>
              <a:latin typeface="고도 B"/>
              <a:ea typeface="고도 B"/>
            </a:endParaRPr>
          </a:p>
        </p:txBody>
      </p:sp>
      <p:sp>
        <p:nvSpPr>
          <p:cNvPr id="12" name="직사각형 4"/>
          <p:cNvSpPr txBox="1"/>
          <p:nvPr/>
        </p:nvSpPr>
        <p:spPr>
          <a:xfrm>
            <a:off x="6300192" y="6178544"/>
            <a:ext cx="2627784" cy="49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2600" b="1">
                <a:solidFill>
                  <a:schemeClr val="bg1">
                    <a:lumMod val="95000"/>
                  </a:schemeClr>
                </a:solidFill>
                <a:latin typeface="청소년서체"/>
                <a:ea typeface="청소년서체"/>
              </a:rPr>
              <a:t>1학년 9반 박태원</a:t>
            </a:r>
            <a:endParaRPr lang="ko-KR" altLang="en-US" sz="2600" b="1">
              <a:solidFill>
                <a:schemeClr val="bg1">
                  <a:lumMod val="95000"/>
                </a:schemeClr>
              </a:solidFill>
              <a:latin typeface="청소년서체"/>
              <a:ea typeface="청소년서체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/>
          <p:nvPr/>
        </p:nvPicPr>
        <p:blipFill rotWithShape="1">
          <a:blip r:embed="rId2">
            <a:alphaModFix/>
            <a:lum bright="70000" contrast="-50000"/>
          </a:blip>
          <a:stretch>
            <a:fillRect/>
          </a:stretch>
        </p:blipFill>
        <p:spPr>
          <a:xfrm>
            <a:off x="2133000" y="990000"/>
            <a:ext cx="4878000" cy="4878000"/>
          </a:xfrm>
          <a:prstGeom prst="rect">
            <a:avLst/>
          </a:prstGeom>
        </p:spPr>
      </p:pic>
      <p:sp>
        <p:nvSpPr>
          <p:cNvPr id="7" name="직사각형 1"/>
          <p:cNvSpPr/>
          <p:nvPr/>
        </p:nvSpPr>
        <p:spPr>
          <a:xfrm>
            <a:off x="-179512" y="-240432"/>
            <a:ext cx="6444208" cy="14700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en-US" altLang="ko-KR" sz="4400" b="1" i="1" spc="5" mc:Ignorable="hp" hp:hslEmbossed="0">
                <a:solidFill>
                  <a:schemeClr val="bg1">
                    <a:lumMod val="90000"/>
                  </a:schemeClr>
                </a:solidFill>
                <a:latin typeface="나눔고딕 ExtraBold"/>
                <a:ea typeface="나눔고딕 ExtraBold"/>
              </a:rPr>
              <a:t>Infinite Synthesis x64</a:t>
            </a:r>
            <a:endParaRPr lang="en-US" altLang="ko-KR" b="1" i="1">
              <a:solidFill>
                <a:schemeClr val="bg1">
                  <a:lumMod val="90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" name="직사각형 2"/>
          <p:cNvSpPr/>
          <p:nvPr>
            <p:ph idx="1"/>
          </p:nvPr>
        </p:nvSpPr>
        <p:spPr>
          <a:xfrm>
            <a:off x="457200" y="1166018"/>
            <a:ext cx="8229600" cy="5215309"/>
          </a:xfrm>
        </p:spPr>
        <p:txBody>
          <a:bodyPr/>
          <a:lstStyle/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latin typeface="나눔고딕"/>
                <a:ea typeface="나눔고딕"/>
              </a:rPr>
              <a:t>  우선 타이머를 구현하기 위해서는 </a:t>
            </a:r>
            <a:r>
              <a:rPr xmlns:mc="http://schemas.openxmlformats.org/markup-compatibility/2006" xmlns:hp="http://schemas.haansoft.com/office/presentation/8.0" lang="en-US" altLang="ko-KR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PIT</a:t>
            </a: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(</a:t>
            </a:r>
            <a:r>
              <a:rPr xmlns:mc="http://schemas.openxmlformats.org/markup-compatibility/2006" xmlns:hp="http://schemas.haansoft.com/office/presentation/8.0" lang="en-US" altLang="ko-KR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Programmable Interval Timer</a:t>
            </a: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) 컨트롤러</a:t>
            </a: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를 사</a:t>
            </a: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용해야 합니다. 이는 프로세서 외부에 달려있는 타이머로서,</a:t>
            </a:r>
            <a:r>
              <a:rPr xmlns:mc="http://schemas.openxmlformats.org/markup-compatibility/2006" xmlns:hp="http://schemas.haansoft.com/office/presentation/8.0" lang="en-US" altLang="ko-KR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 IRQ 0</a:t>
            </a: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번에 연결되어 있어 일</a:t>
            </a: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정한 주기로 인터럽트를 발생시키게 됩니다.</a:t>
            </a: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  일단 프로세서 외부에 달려있다는 말은 즉, 어셈블리어를 사용해야 한다는 것을 의미합</a:t>
            </a: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니다.</a:t>
            </a:r>
            <a:r>
              <a:rPr xmlns:mc="http://schemas.openxmlformats.org/markup-compatibility/2006" xmlns:hp="http://schemas.haansoft.com/office/presentation/8.0" lang="en-US" altLang="ko-KR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간단한 로직과</a:t>
            </a:r>
            <a:r>
              <a:rPr xmlns:mc="http://schemas.openxmlformats.org/markup-compatibility/2006" xmlns:hp="http://schemas.haansoft.com/office/presentation/8.0" lang="en-US" altLang="ko-KR" sz="1700" b="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out</a:t>
            </a: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 명령어</a:t>
            </a: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를 사용해서 </a:t>
            </a: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포트</a:t>
            </a: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에 접근하는 것으로 제어가 가능했습니다. </a:t>
            </a: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구현을 위한 자세한 사양은 </a:t>
            </a: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"https://wiki.osdev.org/PIT" 와 "64비트 멀티코어 </a:t>
            </a:r>
            <a:r>
              <a:rPr xmlns:mc="http://schemas.openxmlformats.org/markup-compatibility/2006" xmlns:hp="http://schemas.haansoft.com/office/presentation/8.0" lang="en-US" altLang="ko-KR" sz="1700" b="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OS</a:t>
            </a: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 구조</a:t>
            </a: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rgbClr val="0000ff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와 원리"</a:t>
            </a: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 에서 확인할 수 있었습니다.</a:t>
            </a: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  구현된 소스코드는 이곳에 첨부하기에 너무 길어서 주석과 함께 깃허브에 따로 첨부하였</a:t>
            </a: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습니다.</a:t>
            </a: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endParaRPr xmlns:mc="http://schemas.openxmlformats.org/markup-compatibility/2006" xmlns:hp="http://schemas.haansoft.com/office/presentation/8.0" lang="ko-KR" altLang="en-US" sz="4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3000" b="0" i="0" spc="5" mc:Ignorable="hp" hp:hslEmbossed="0">
                <a:solidFill>
                  <a:srgbClr val="ff6600"/>
                </a:solidFill>
                <a:latin typeface="고도 B"/>
                <a:ea typeface="고도 B"/>
              </a:rPr>
              <a:t>컨텍스트 스위칭</a:t>
            </a:r>
            <a:endParaRPr xmlns:mc="http://schemas.openxmlformats.org/markup-compatibility/2006" xmlns:hp="http://schemas.haansoft.com/office/presentation/8.0" lang="ko-KR" altLang="en-US" sz="3000" b="0" i="0" spc="5" mc:Ignorable="hp" hp:hslEmbossed="0">
              <a:solidFill>
                <a:srgbClr val="ff6600"/>
              </a:solidFill>
              <a:latin typeface="고도 B"/>
              <a:ea typeface="고도 B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rgbClr val="ff6600"/>
                </a:solidFill>
                <a:latin typeface="고도 B"/>
                <a:ea typeface="고도 B"/>
              </a:rPr>
              <a:t>   </a:t>
            </a: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결정적으로 타이머를 구현하였는데, 정작 운영체제에 아직 프로세스라는 개념이 구현되</a:t>
            </a: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지 않았습니다. 즉, 지금부터가 본론이었다는 것입니다. 수업시간에 </a:t>
            </a: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컨텍스트 스위칭</a:t>
            </a: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에 대</a:t>
            </a: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해서 잠깐 "이런게 있다" 정도로 다루었던 것으로 기억합니다. 하지만 그 정도로 구현하기</a:t>
            </a: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에는 무리가 있으므로, 개인적으로 좀 더 공부를 해야 할 필요가 있었습니다. </a:t>
            </a: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이번에는 </a:t>
            </a: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"64비트 멀티코어 </a:t>
            </a:r>
            <a:r>
              <a:rPr xmlns:mc="http://schemas.openxmlformats.org/markup-compatibility/2006" xmlns:hp="http://schemas.haansoft.com/office/presentation/8.0" lang="en-US" altLang="ko-KR" sz="1700" b="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OS</a:t>
            </a: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 구조와 원리"</a:t>
            </a:r>
            <a:r>
              <a:rPr xmlns:mc="http://schemas.openxmlformats.org/markup-compatibility/2006" xmlns:hp="http://schemas.haansoft.com/office/presentation/8.0" lang="ko-KR" altLang="en-US" sz="1700" b="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로 학습하고 참고하였습니다.</a:t>
            </a: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8" name="직사각형 2"/>
          <p:cNvSpPr/>
          <p:nvPr/>
        </p:nvSpPr>
        <p:spPr>
          <a:xfrm>
            <a:off x="0" y="767680"/>
            <a:ext cx="5005064" cy="17526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marL="342900" indent="-342900" algn="l" latinLnBrk="1" hangingPunct="1">
              <a:spcBef>
                <a:spcPct val="20000"/>
              </a:spcBef>
              <a:buFont typeface="Arial"/>
            </a:pPr>
            <a:r>
              <a:rPr xmlns:mc="http://schemas.openxmlformats.org/markup-compatibility/2006" xmlns:hp="http://schemas.haansoft.com/office/presentation/8.0" lang="ko-KR" altLang="en-US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  </a:t>
            </a:r>
            <a:r>
              <a:rPr xmlns:mc="http://schemas.openxmlformats.org/markup-compatibility/2006" xmlns:hp="http://schemas.haansoft.com/office/presentation/8.0" lang="en-US" altLang="ko-KR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x86_64 OS</a:t>
            </a:r>
            <a:r>
              <a:rPr xmlns:mc="http://schemas.openxmlformats.org/markup-compatibility/2006" xmlns:hp="http://schemas.haansoft.com/office/presentation/8.0" lang="ko-KR" altLang="en-US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for Study</a:t>
            </a:r>
            <a:endParaRPr xmlns:mc="http://schemas.openxmlformats.org/markup-compatibility/2006" xmlns:hp="http://schemas.haansoft.com/office/presentation/8.0" lang="en-US" altLang="ko-KR" sz="2500" b="1" i="0" spc="5" mc:Ignorable="hp" hp:hslEmbossed="0">
              <a:solidFill>
                <a:schemeClr val="bg1">
                  <a:lumMod val="9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직사각형 1"/>
          <p:cNvSpPr/>
          <p:nvPr/>
        </p:nvSpPr>
        <p:spPr>
          <a:xfrm>
            <a:off x="0" y="188640"/>
            <a:ext cx="3707904" cy="908720"/>
          </a:xfrm>
          <a:prstGeom prst="rect">
            <a:avLst/>
          </a:prstGeom>
        </p:spPr>
        <p:txBody>
          <a:bodyPr vert="horz" lIns="91440" tIns="45720" rIns="91440" bIns="45720" anchor="ctr"/>
          <a:p>
            <a:pPr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4400" b="1" spc="5" mc:Ignorable="hp" hp:hslEmbossed="0">
                <a:solidFill>
                  <a:srgbClr val="ff6600"/>
                </a:solidFill>
                <a:latin typeface="고도 B"/>
                <a:ea typeface="고도 B"/>
              </a:rPr>
              <a:t>개발 과정</a:t>
            </a:r>
            <a:endParaRPr xmlns:mc="http://schemas.openxmlformats.org/markup-compatibility/2006" xmlns:hp="http://schemas.haansoft.com/office/presentation/8.0" lang="ko-KR" altLang="en-US" sz="4400" b="1" spc="5" mc:Ignorable="hp" hp:hslEmbossed="0">
              <a:solidFill>
                <a:srgbClr val="ff6600"/>
              </a:solidFill>
              <a:latin typeface="고도 B"/>
              <a:ea typeface="고도 B"/>
            </a:endParaRPr>
          </a:p>
        </p:txBody>
      </p:sp>
      <p:sp>
        <p:nvSpPr>
          <p:cNvPr id="12" name="직사각형 4"/>
          <p:cNvSpPr txBox="1"/>
          <p:nvPr/>
        </p:nvSpPr>
        <p:spPr>
          <a:xfrm>
            <a:off x="6300192" y="6178544"/>
            <a:ext cx="2627784" cy="49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2600" b="1">
                <a:solidFill>
                  <a:schemeClr val="bg1">
                    <a:lumMod val="95000"/>
                  </a:schemeClr>
                </a:solidFill>
                <a:latin typeface="청소년서체"/>
                <a:ea typeface="청소년서체"/>
              </a:rPr>
              <a:t>1학년 9반 박태원</a:t>
            </a:r>
            <a:endParaRPr lang="ko-KR" altLang="en-US" sz="2600" b="1">
              <a:solidFill>
                <a:schemeClr val="bg1">
                  <a:lumMod val="95000"/>
                </a:schemeClr>
              </a:solidFill>
              <a:latin typeface="청소년서체"/>
              <a:ea typeface="청소년서체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/>
          <p:nvPr/>
        </p:nvPicPr>
        <p:blipFill rotWithShape="1">
          <a:blip r:embed="rId2">
            <a:alphaModFix/>
            <a:lum bright="70000" contrast="-50000"/>
          </a:blip>
          <a:stretch>
            <a:fillRect/>
          </a:stretch>
        </p:blipFill>
        <p:spPr>
          <a:xfrm>
            <a:off x="2133000" y="990000"/>
            <a:ext cx="4878000" cy="4878000"/>
          </a:xfrm>
          <a:prstGeom prst="rect">
            <a:avLst/>
          </a:prstGeom>
        </p:spPr>
      </p:pic>
      <p:sp>
        <p:nvSpPr>
          <p:cNvPr id="7" name="직사각형 1"/>
          <p:cNvSpPr/>
          <p:nvPr/>
        </p:nvSpPr>
        <p:spPr>
          <a:xfrm>
            <a:off x="-179512" y="-240432"/>
            <a:ext cx="6444208" cy="14700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en-US" altLang="ko-KR" sz="4400" b="1" i="1" spc="5" mc:Ignorable="hp" hp:hslEmbossed="0">
                <a:solidFill>
                  <a:schemeClr val="bg1">
                    <a:lumMod val="90000"/>
                  </a:schemeClr>
                </a:solidFill>
                <a:latin typeface="나눔고딕 ExtraBold"/>
                <a:ea typeface="나눔고딕 ExtraBold"/>
              </a:rPr>
              <a:t>Infinite Synthesis x64</a:t>
            </a:r>
            <a:endParaRPr lang="en-US" altLang="ko-KR" b="1" i="1">
              <a:solidFill>
                <a:schemeClr val="bg1">
                  <a:lumMod val="90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" name="직사각형 2"/>
          <p:cNvSpPr/>
          <p:nvPr>
            <p:ph idx="1"/>
          </p:nvPr>
        </p:nvSpPr>
        <p:spPr>
          <a:xfrm>
            <a:off x="457200" y="1166018"/>
            <a:ext cx="8229600" cy="5215309"/>
          </a:xfrm>
        </p:spPr>
        <p:txBody>
          <a:bodyPr/>
          <a:lstStyle/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latin typeface="나눔고딕"/>
                <a:ea typeface="나눔고딕"/>
              </a:rPr>
              <a:t>컨텍스트 스위칭은 여러 개의 프로세스를 실행시키기 위해 반드시 필요한 개념입니다.</a:t>
            </a:r>
            <a:endParaRPr xmlns:mc="http://schemas.openxmlformats.org/markup-compatibility/2006" xmlns:hp="http://schemas.haansoft.com/office/presentation/8.0" lang="ko-KR" altLang="en-US" sz="1700" i="0" spc="5" mc:Ignorable="hp" hp:hslEmbossed="0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latin typeface="나눔고딕"/>
                <a:ea typeface="나눔고딕"/>
              </a:rPr>
              <a:t>우선 대략적인 개념을 예시와 함께 살펴보았습니다.</a:t>
            </a:r>
            <a:endParaRPr xmlns:mc="http://schemas.openxmlformats.org/markup-compatibility/2006" xmlns:hp="http://schemas.haansoft.com/office/presentation/8.0" lang="ko-KR" altLang="en-US" sz="1700" i="0" spc="5" mc:Ignorable="hp" hp:hslEmbossed="0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latin typeface="나눔고딕"/>
                <a:ea typeface="나눔고딕"/>
              </a:rPr>
              <a:t>현재 프로세스 </a:t>
            </a:r>
            <a:r>
              <a:rPr xmlns:mc="http://schemas.openxmlformats.org/markup-compatibility/2006" xmlns:hp="http://schemas.haansoft.com/office/presentation/8.0" lang="en-US" altLang="ko-KR" sz="1700" i="0" spc="5" mc:Ignorable="hp" hp:hslEmbossed="0">
                <a:latin typeface="나눔고딕"/>
                <a:ea typeface="나눔고딕"/>
              </a:rPr>
              <a:t>A</a:t>
            </a: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latin typeface="나눔고딕"/>
                <a:ea typeface="나눔고딕"/>
              </a:rPr>
              <a:t>가 실행되고 있다고 가정 할 때 그 상태는 다음과 같다고 하면:</a:t>
            </a:r>
            <a:endParaRPr xmlns:mc="http://schemas.openxmlformats.org/markup-compatibility/2006" xmlns:hp="http://schemas.haansoft.com/office/presentation/8.0" lang="ko-KR" altLang="en-US" sz="1700" i="0" spc="5" mc:Ignorable="hp" hp:hslEmbossed="0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en-US" altLang="ko-KR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RAX</a:t>
            </a: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 : 0</a:t>
            </a:r>
            <a:r>
              <a:rPr xmlns:mc="http://schemas.openxmlformats.org/markup-compatibility/2006" xmlns:hp="http://schemas.haansoft.com/office/presentation/8.0" lang="en-US" altLang="ko-KR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x8000000000000001</a:t>
            </a: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 (범용 레지스터 1)</a:t>
            </a:r>
            <a:endParaRPr xmlns:mc="http://schemas.openxmlformats.org/markup-compatibility/2006" xmlns:hp="http://schemas.haansoft.com/office/presentation/8.0" lang="ko-KR" altLang="en-US" sz="1700" i="0" spc="5" mc:Ignorable="hp" hp:hslEmbossed="0">
              <a:solidFill>
                <a:srgbClr val="0000ff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en-US" altLang="ko-KR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DS </a:t>
            </a: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:</a:t>
            </a:r>
            <a:r>
              <a:rPr xmlns:mc="http://schemas.openxmlformats.org/markup-compatibility/2006" xmlns:hp="http://schemas.haansoft.com/office/presentation/8.0" lang="en-US" altLang="ko-KR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 0x10 (</a:t>
            </a: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데이터 세그먼트)</a:t>
            </a:r>
            <a:endParaRPr xmlns:mc="http://schemas.openxmlformats.org/markup-compatibility/2006" xmlns:hp="http://schemas.haansoft.com/office/presentation/8.0" lang="ko-KR" altLang="en-US" sz="1700" i="0" spc="5" mc:Ignorable="hp" hp:hslEmbossed="0">
              <a:solidFill>
                <a:srgbClr val="0000ff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en-US" altLang="ko-KR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RSP : 0x120000</a:t>
            </a: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 (스택)</a:t>
            </a:r>
            <a:endParaRPr xmlns:mc="http://schemas.openxmlformats.org/markup-compatibility/2006" xmlns:hp="http://schemas.haansoft.com/office/presentation/8.0" lang="ko-KR" altLang="en-US" sz="1700" i="0" spc="5" mc:Ignorable="hp" hp:hslEmbossed="0">
              <a:solidFill>
                <a:srgbClr val="0000ff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en-US" altLang="ko-KR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RIP   : 0x210000 (</a:t>
            </a: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프로그램 카운터)</a:t>
            </a:r>
            <a:endParaRPr xmlns:mc="http://schemas.openxmlformats.org/markup-compatibility/2006" xmlns:hp="http://schemas.haansoft.com/office/presentation/8.0" lang="ko-KR" altLang="en-US" sz="1700" i="0" spc="5" mc:Ignorable="hp" hp:hslEmbossed="0">
              <a:solidFill>
                <a:srgbClr val="0000ff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endParaRPr xmlns:mc="http://schemas.openxmlformats.org/markup-compatibility/2006" xmlns:hp="http://schemas.haansoft.com/office/presentation/8.0" lang="ko-KR" altLang="en-US" sz="1700" i="0" spc="5" mc:Ignorable="hp" hp:hslEmbossed="0">
              <a:solidFill>
                <a:srgbClr val="0000ff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  인터럽트에 의해 다음 노드에 있는 프로세스가 실행되어야 할 때, 프로세스 </a:t>
            </a:r>
            <a:r>
              <a:rPr xmlns:mc="http://schemas.openxmlformats.org/markup-compatibility/2006" xmlns:hp="http://schemas.haansoft.com/office/presentation/8.0" lang="en-US" altLang="ko-KR" sz="170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A</a:t>
            </a: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가 가지고</a:t>
            </a:r>
            <a:endParaRPr xmlns:mc="http://schemas.openxmlformats.org/markup-compatibility/2006" xmlns:hp="http://schemas.haansoft.com/office/presentation/8.0" lang="ko-KR" altLang="en-US" sz="170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있던 값은 저장되어야만 할 것입니다. 만약 이것이 이루어지지 않는다면... </a:t>
            </a:r>
            <a:r>
              <a:rPr xmlns:mc="http://schemas.openxmlformats.org/markup-compatibility/2006" xmlns:hp="http://schemas.haansoft.com/office/presentation/8.0" lang="en-US" altLang="ko-KR" sz="170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CPU</a:t>
            </a: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가 폴트로 </a:t>
            </a:r>
            <a:endParaRPr xmlns:mc="http://schemas.openxmlformats.org/markup-compatibility/2006" xmlns:hp="http://schemas.haansoft.com/office/presentation/8.0" lang="ko-KR" altLang="en-US" sz="170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solidFill>
                  <a:schemeClr val="tx1"/>
                </a:solidFill>
                <a:latin typeface="나눔고딕"/>
                <a:ea typeface="나눔고딕"/>
              </a:rPr>
              <a:t>죽지 않으면 다행일 것입니다.</a:t>
            </a:r>
            <a:endParaRPr xmlns:mc="http://schemas.openxmlformats.org/markup-compatibility/2006" xmlns:hp="http://schemas.haansoft.com/office/presentation/8.0" lang="ko-KR" altLang="en-US" sz="170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endParaRPr xmlns:mc="http://schemas.openxmlformats.org/markup-compatibility/2006" xmlns:hp="http://schemas.haansoft.com/office/presentation/8.0" lang="ko-KR" altLang="en-US" sz="170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latin typeface="나눔고딕"/>
                <a:ea typeface="나눔고딕"/>
              </a:rPr>
              <a:t>아무튼 이러한 프로세스에 관한 정보를 가진</a:t>
            </a: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Context</a:t>
            </a: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latin typeface="나눔고딕"/>
                <a:ea typeface="나눔고딕"/>
              </a:rPr>
              <a:t>는 </a:t>
            </a:r>
            <a:r>
              <a:rPr xmlns:mc="http://schemas.openxmlformats.org/markup-compatibility/2006" xmlns:hp="http://schemas.haansoft.com/office/presentation/8.0" lang="en-US" altLang="ko-KR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PCB</a:t>
            </a: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latin typeface="나눔고딕"/>
                <a:ea typeface="나눔고딕"/>
              </a:rPr>
              <a:t>에 저장되며, 컨텍스트 스위</a:t>
            </a:r>
            <a:endParaRPr xmlns:mc="http://schemas.openxmlformats.org/markup-compatibility/2006" xmlns:hp="http://schemas.haansoft.com/office/presentation/8.0" lang="ko-KR" altLang="en-US" sz="1700" i="0" spc="5" mc:Ignorable="hp" hp:hslEmbossed="0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latin typeface="나눔고딕"/>
                <a:ea typeface="나눔고딕"/>
              </a:rPr>
              <a:t>칭이 일어나야 하는 조건은 다음과 같다고 합니다.</a:t>
            </a:r>
            <a:endParaRPr xmlns:mc="http://schemas.openxmlformats.org/markup-compatibility/2006" xmlns:hp="http://schemas.haansoft.com/office/presentation/8.0" lang="ko-KR" altLang="en-US" sz="1700" i="0" spc="5" mc:Ignorable="hp" hp:hslEmbossed="0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1. </a:t>
            </a:r>
            <a:r>
              <a:rPr xmlns:mc="http://schemas.openxmlformats.org/markup-compatibility/2006" xmlns:hp="http://schemas.haansoft.com/office/presentation/8.0" lang="en-US" altLang="ko-KR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I/O</a:t>
            </a: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 요청   |   2. </a:t>
            </a:r>
            <a:r>
              <a:rPr xmlns:mc="http://schemas.openxmlformats.org/markup-compatibility/2006" xmlns:hp="http://schemas.haansoft.com/office/presentation/8.0" lang="en-US" altLang="ko-KR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CPU</a:t>
            </a:r>
            <a:r>
              <a:rPr xmlns:mc="http://schemas.openxmlformats.org/markup-compatibility/2006" xmlns:hp="http://schemas.haansoft.com/office/presentation/8.0" lang="ko-KR" altLang="en-US" sz="1700" i="0" spc="5" mc:Ignorable="hp" hp:hslEmbossed="0">
                <a:solidFill>
                  <a:srgbClr val="0000ff"/>
                </a:solidFill>
                <a:latin typeface="나눔고딕"/>
                <a:ea typeface="나눔고딕"/>
              </a:rPr>
              <a:t> 사용시간 만료   |   3. 자식 프로세스 생성   |   4. 인터럽트 대기</a:t>
            </a:r>
            <a:endParaRPr xmlns:mc="http://schemas.openxmlformats.org/markup-compatibility/2006" xmlns:hp="http://schemas.haansoft.com/office/presentation/8.0" lang="ko-KR" altLang="en-US" sz="1700" i="0" spc="5" mc:Ignorable="hp" hp:hslEmbossed="0">
              <a:solidFill>
                <a:srgbClr val="0000ff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endParaRPr xmlns:mc="http://schemas.openxmlformats.org/markup-compatibility/2006" xmlns:hp="http://schemas.haansoft.com/office/presentation/8.0" lang="ko-KR" altLang="en-US" sz="170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endParaRPr xmlns:mc="http://schemas.openxmlformats.org/markup-compatibility/2006" xmlns:hp="http://schemas.haansoft.com/office/presentation/8.0" lang="en-US" altLang="ko-KR" sz="1700" i="0" spc="5" mc:Ignorable="hp" hp:hslEmbossed="0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8" name="직사각형 2"/>
          <p:cNvSpPr/>
          <p:nvPr/>
        </p:nvSpPr>
        <p:spPr>
          <a:xfrm>
            <a:off x="0" y="767680"/>
            <a:ext cx="5005064" cy="17526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marL="342900" indent="-342900" algn="l" latinLnBrk="1" hangingPunct="1">
              <a:spcBef>
                <a:spcPct val="20000"/>
              </a:spcBef>
              <a:buFont typeface="Arial"/>
            </a:pPr>
            <a:r>
              <a:rPr xmlns:mc="http://schemas.openxmlformats.org/markup-compatibility/2006" xmlns:hp="http://schemas.haansoft.com/office/presentation/8.0" lang="ko-KR" altLang="en-US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  </a:t>
            </a:r>
            <a:r>
              <a:rPr xmlns:mc="http://schemas.openxmlformats.org/markup-compatibility/2006" xmlns:hp="http://schemas.haansoft.com/office/presentation/8.0" lang="en-US" altLang="ko-KR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x86_64 OS</a:t>
            </a:r>
            <a:r>
              <a:rPr xmlns:mc="http://schemas.openxmlformats.org/markup-compatibility/2006" xmlns:hp="http://schemas.haansoft.com/office/presentation/8.0" lang="ko-KR" altLang="en-US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for Study</a:t>
            </a:r>
            <a:endParaRPr xmlns:mc="http://schemas.openxmlformats.org/markup-compatibility/2006" xmlns:hp="http://schemas.haansoft.com/office/presentation/8.0" lang="en-US" altLang="ko-KR" sz="2500" b="1" i="0" spc="5" mc:Ignorable="hp" hp:hslEmbossed="0">
              <a:solidFill>
                <a:schemeClr val="bg1">
                  <a:lumMod val="9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직사각형 1"/>
          <p:cNvSpPr/>
          <p:nvPr/>
        </p:nvSpPr>
        <p:spPr>
          <a:xfrm>
            <a:off x="0" y="188640"/>
            <a:ext cx="3707904" cy="908720"/>
          </a:xfrm>
          <a:prstGeom prst="rect">
            <a:avLst/>
          </a:prstGeom>
        </p:spPr>
        <p:txBody>
          <a:bodyPr vert="horz" lIns="91440" tIns="45720" rIns="91440" bIns="45720" anchor="ctr"/>
          <a:p>
            <a:pPr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4400" b="1" spc="5" mc:Ignorable="hp" hp:hslEmbossed="0">
                <a:solidFill>
                  <a:srgbClr val="ff6600"/>
                </a:solidFill>
                <a:latin typeface="고도 B"/>
                <a:ea typeface="고도 B"/>
              </a:rPr>
              <a:t>개발 과정</a:t>
            </a:r>
            <a:endParaRPr xmlns:mc="http://schemas.openxmlformats.org/markup-compatibility/2006" xmlns:hp="http://schemas.haansoft.com/office/presentation/8.0" lang="ko-KR" altLang="en-US" sz="4400" b="1" spc="5" mc:Ignorable="hp" hp:hslEmbossed="0">
              <a:solidFill>
                <a:srgbClr val="ff6600"/>
              </a:solidFill>
              <a:latin typeface="고도 B"/>
              <a:ea typeface="고도 B"/>
            </a:endParaRPr>
          </a:p>
        </p:txBody>
      </p:sp>
      <p:sp>
        <p:nvSpPr>
          <p:cNvPr id="12" name="직사각형 4"/>
          <p:cNvSpPr txBox="1"/>
          <p:nvPr/>
        </p:nvSpPr>
        <p:spPr>
          <a:xfrm>
            <a:off x="6300192" y="6178544"/>
            <a:ext cx="2627784" cy="49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2600" b="1">
                <a:solidFill>
                  <a:schemeClr val="bg1">
                    <a:lumMod val="95000"/>
                  </a:schemeClr>
                </a:solidFill>
                <a:latin typeface="청소년서체"/>
                <a:ea typeface="청소년서체"/>
              </a:rPr>
              <a:t>1학년 9반 박태원</a:t>
            </a:r>
            <a:endParaRPr lang="ko-KR" altLang="en-US" sz="2600" b="1">
              <a:solidFill>
                <a:schemeClr val="bg1">
                  <a:lumMod val="95000"/>
                </a:schemeClr>
              </a:solidFill>
              <a:latin typeface="청소년서체"/>
              <a:ea typeface="청소년서체"/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/>
          <p:nvPr/>
        </p:nvPicPr>
        <p:blipFill rotWithShape="1">
          <a:blip r:embed="rId2">
            <a:alphaModFix/>
            <a:lum bright="70000" contrast="-50000"/>
          </a:blip>
          <a:stretch>
            <a:fillRect/>
          </a:stretch>
        </p:blipFill>
        <p:spPr>
          <a:xfrm>
            <a:off x="2133000" y="990000"/>
            <a:ext cx="4878000" cy="4878000"/>
          </a:xfrm>
          <a:prstGeom prst="rect">
            <a:avLst/>
          </a:prstGeom>
        </p:spPr>
      </p:pic>
      <p:sp>
        <p:nvSpPr>
          <p:cNvPr id="7" name="직사각형 1"/>
          <p:cNvSpPr/>
          <p:nvPr/>
        </p:nvSpPr>
        <p:spPr>
          <a:xfrm>
            <a:off x="-179512" y="-240432"/>
            <a:ext cx="6444208" cy="14700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en-US" altLang="ko-KR" sz="4400" b="1" i="1" spc="5" mc:Ignorable="hp" hp:hslEmbossed="0">
                <a:solidFill>
                  <a:schemeClr val="bg1">
                    <a:lumMod val="90000"/>
                  </a:schemeClr>
                </a:solidFill>
                <a:latin typeface="나눔고딕 ExtraBold"/>
                <a:ea typeface="나눔고딕 ExtraBold"/>
              </a:rPr>
              <a:t>Infinite Synthesis x64</a:t>
            </a:r>
            <a:endParaRPr lang="en-US" altLang="ko-KR" b="1" i="1">
              <a:solidFill>
                <a:schemeClr val="bg1">
                  <a:lumMod val="90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" name="직사각형 2"/>
          <p:cNvSpPr/>
          <p:nvPr>
            <p:ph idx="1"/>
          </p:nvPr>
        </p:nvSpPr>
        <p:spPr>
          <a:xfrm>
            <a:off x="457200" y="1166018"/>
            <a:ext cx="8229600" cy="5215309"/>
          </a:xfrm>
        </p:spPr>
        <p:txBody>
          <a:bodyPr/>
          <a:lstStyle/>
          <a:p>
            <a:pPr>
              <a:buFont typeface="Wingdings"/>
              <a:buNone/>
            </a:pPr>
            <a:endParaRPr xmlns:mc="http://schemas.openxmlformats.org/markup-compatibility/2006" xmlns:hp="http://schemas.haansoft.com/office/presentation/8.0" lang="ko-KR" altLang="en-US" sz="1700" i="0" spc="5" mc:Ignorable="hp" hp:hslEmbossed="0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endParaRPr xmlns:mc="http://schemas.openxmlformats.org/markup-compatibility/2006" xmlns:hp="http://schemas.haansoft.com/office/presentation/8.0" lang="ko-KR" altLang="en-US" sz="170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endParaRPr xmlns:mc="http://schemas.openxmlformats.org/markup-compatibility/2006" xmlns:hp="http://schemas.haansoft.com/office/presentation/8.0" lang="en-US" altLang="ko-KR" sz="1700" i="0" spc="5" mc:Ignorable="hp" hp:hslEmbossed="0"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buFont typeface="Wingdings"/>
              <a:buNone/>
            </a:pPr>
            <a:endParaRPr xmlns:mc="http://schemas.openxmlformats.org/markup-compatibility/2006" xmlns:hp="http://schemas.haansoft.com/office/presentation/8.0" lang="ko-KR" altLang="en-US" sz="1700" b="0" i="0" spc="5" mc:Ignorable="hp" hp:hslEmbossed="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8" name="직사각형 2"/>
          <p:cNvSpPr/>
          <p:nvPr/>
        </p:nvSpPr>
        <p:spPr>
          <a:xfrm>
            <a:off x="0" y="767680"/>
            <a:ext cx="5005064" cy="17526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marL="342900" indent="-342900" algn="l" latinLnBrk="1" hangingPunct="1">
              <a:spcBef>
                <a:spcPct val="20000"/>
              </a:spcBef>
              <a:buFont typeface="Arial"/>
            </a:pPr>
            <a:r>
              <a:rPr xmlns:mc="http://schemas.openxmlformats.org/markup-compatibility/2006" xmlns:hp="http://schemas.haansoft.com/office/presentation/8.0" lang="ko-KR" altLang="en-US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  </a:t>
            </a:r>
            <a:r>
              <a:rPr xmlns:mc="http://schemas.openxmlformats.org/markup-compatibility/2006" xmlns:hp="http://schemas.haansoft.com/office/presentation/8.0" lang="en-US" altLang="ko-KR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x86_64 OS</a:t>
            </a:r>
            <a:r>
              <a:rPr xmlns:mc="http://schemas.openxmlformats.org/markup-compatibility/2006" xmlns:hp="http://schemas.haansoft.com/office/presentation/8.0" lang="ko-KR" altLang="en-US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for Study</a:t>
            </a:r>
            <a:endParaRPr xmlns:mc="http://schemas.openxmlformats.org/markup-compatibility/2006" xmlns:hp="http://schemas.haansoft.com/office/presentation/8.0" lang="en-US" altLang="ko-KR" sz="2500" b="1" i="0" spc="5" mc:Ignorable="hp" hp:hslEmbossed="0">
              <a:solidFill>
                <a:schemeClr val="bg1">
                  <a:lumMod val="9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직사각형 1"/>
          <p:cNvSpPr/>
          <p:nvPr/>
        </p:nvSpPr>
        <p:spPr>
          <a:xfrm>
            <a:off x="0" y="188640"/>
            <a:ext cx="3707904" cy="908720"/>
          </a:xfrm>
          <a:prstGeom prst="rect">
            <a:avLst/>
          </a:prstGeom>
        </p:spPr>
        <p:txBody>
          <a:bodyPr vert="horz" lIns="91440" tIns="45720" rIns="91440" bIns="45720" anchor="ctr"/>
          <a:p>
            <a:pPr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4400" b="1" spc="5" mc:Ignorable="hp" hp:hslEmbossed="0">
                <a:solidFill>
                  <a:srgbClr val="ff6600"/>
                </a:solidFill>
                <a:latin typeface="고도 B"/>
                <a:ea typeface="고도 B"/>
              </a:rPr>
              <a:t>개발 과정</a:t>
            </a:r>
            <a:endParaRPr xmlns:mc="http://schemas.openxmlformats.org/markup-compatibility/2006" xmlns:hp="http://schemas.haansoft.com/office/presentation/8.0" lang="ko-KR" altLang="en-US" sz="4400" b="1" spc="5" mc:Ignorable="hp" hp:hslEmbossed="0">
              <a:solidFill>
                <a:srgbClr val="ff6600"/>
              </a:solidFill>
              <a:latin typeface="고도 B"/>
              <a:ea typeface="고도 B"/>
            </a:endParaRPr>
          </a:p>
        </p:txBody>
      </p:sp>
      <p:sp>
        <p:nvSpPr>
          <p:cNvPr id="12" name="직사각형 4"/>
          <p:cNvSpPr txBox="1"/>
          <p:nvPr/>
        </p:nvSpPr>
        <p:spPr>
          <a:xfrm>
            <a:off x="6300192" y="6178544"/>
            <a:ext cx="2627784" cy="49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2600" b="1">
                <a:solidFill>
                  <a:schemeClr val="bg1">
                    <a:lumMod val="95000"/>
                  </a:schemeClr>
                </a:solidFill>
                <a:latin typeface="청소년서체"/>
                <a:ea typeface="청소년서체"/>
              </a:rPr>
              <a:t>1학년 9반 박태원</a:t>
            </a:r>
            <a:endParaRPr lang="ko-KR" altLang="en-US" sz="2600" b="1">
              <a:solidFill>
                <a:schemeClr val="bg1">
                  <a:lumMod val="95000"/>
                </a:schemeClr>
              </a:solidFill>
              <a:latin typeface="청소년서체"/>
              <a:ea typeface="청소년서체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/>
          <p:cNvSpPr/>
          <p:nvPr/>
        </p:nvSpPr>
        <p:spPr>
          <a:xfrm>
            <a:off x="-179512" y="-240432"/>
            <a:ext cx="6444208" cy="14700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en-US" altLang="ko-KR" sz="4400" b="1" i="1" spc="5" mc:Ignorable="hp" hp:hslEmbossed="0">
                <a:solidFill>
                  <a:schemeClr val="bg1">
                    <a:lumMod val="90000"/>
                  </a:schemeClr>
                </a:solidFill>
                <a:latin typeface="나눔고딕 ExtraBold"/>
                <a:ea typeface="나눔고딕 ExtraBold"/>
              </a:rPr>
              <a:t>Infinite Synthesis x64</a:t>
            </a:r>
            <a:endParaRPr lang="en-US" altLang="ko-KR" b="1" i="1">
              <a:solidFill>
                <a:schemeClr val="bg1">
                  <a:lumMod val="90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8" name="직사각형 2"/>
          <p:cNvSpPr/>
          <p:nvPr/>
        </p:nvSpPr>
        <p:spPr>
          <a:xfrm>
            <a:off x="0" y="767680"/>
            <a:ext cx="5005064" cy="17526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marL="342900" indent="-342900" algn="l" latinLnBrk="1" hangingPunct="1">
              <a:spcBef>
                <a:spcPct val="20000"/>
              </a:spcBef>
              <a:buFont typeface="Arial"/>
            </a:pPr>
            <a:r>
              <a:rPr xmlns:mc="http://schemas.openxmlformats.org/markup-compatibility/2006" xmlns:hp="http://schemas.haansoft.com/office/presentation/8.0" lang="ko-KR" altLang="en-US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  </a:t>
            </a:r>
            <a:r>
              <a:rPr xmlns:mc="http://schemas.openxmlformats.org/markup-compatibility/2006" xmlns:hp="http://schemas.haansoft.com/office/presentation/8.0" lang="en-US" altLang="ko-KR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x86_64 OS</a:t>
            </a:r>
            <a:r>
              <a:rPr xmlns:mc="http://schemas.openxmlformats.org/markup-compatibility/2006" xmlns:hp="http://schemas.haansoft.com/office/presentation/8.0" lang="ko-KR" altLang="en-US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500" b="1" i="0" spc="5" mc:Ignorable="hp" hp:hslEmbossed="0">
                <a:solidFill>
                  <a:schemeClr val="bg1">
                    <a:lumMod val="90000"/>
                  </a:schemeClr>
                </a:solidFill>
                <a:latin typeface="나눔고딕"/>
                <a:ea typeface="나눔고딕"/>
              </a:rPr>
              <a:t>for Study</a:t>
            </a:r>
            <a:endParaRPr xmlns:mc="http://schemas.openxmlformats.org/markup-compatibility/2006" xmlns:hp="http://schemas.haansoft.com/office/presentation/8.0" lang="en-US" altLang="ko-KR" sz="2500" b="1" i="0" spc="5" mc:Ignorable="hp" hp:hslEmbossed="0">
              <a:solidFill>
                <a:schemeClr val="bg1">
                  <a:lumMod val="9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/>
          <p:cNvSpPr/>
          <p:nvPr>
            <p:ph idx="1"/>
          </p:nvPr>
        </p:nvSpPr>
        <p:spPr>
          <a:xfrm>
            <a:off x="302839" y="105273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ko-KR"/>
              <a:t>init32.c</a:t>
            </a:r>
            <a:endParaRPr lang="en-US" altLang="ko-KR"/>
          </a:p>
          <a:p>
            <a:pPr>
              <a:buNone/>
            </a:pPr>
            <a:endParaRPr lang="en-US" altLang="ko-KR"/>
          </a:p>
        </p:txBody>
      </p:sp>
      <p:sp>
        <p:nvSpPr>
          <p:cNvPr id="4" name="직사각형 1"/>
          <p:cNvSpPr/>
          <p:nvPr/>
        </p:nvSpPr>
        <p:spPr>
          <a:xfrm>
            <a:off x="0" y="0"/>
            <a:ext cx="3672408" cy="908720"/>
          </a:xfrm>
          <a:prstGeom prst="rect">
            <a:avLst/>
          </a:prstGeom>
        </p:spPr>
        <p:txBody>
          <a:bodyPr vert="horz" lIns="91440" tIns="45720" rIns="91440" bIns="45720" anchor="ctr"/>
          <a:p>
            <a:pPr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4400" b="1" spc="5" mc:Ignorable="hp" hp:hslEmbossed="0">
                <a:solidFill>
                  <a:srgbClr val="ff6600"/>
                </a:solidFill>
                <a:latin typeface="고도 B"/>
                <a:ea typeface="고도 B"/>
              </a:rPr>
              <a:t>소스코드 목차</a:t>
            </a:r>
            <a:endParaRPr xmlns:mc="http://schemas.openxmlformats.org/markup-compatibility/2006" xmlns:hp="http://schemas.haansoft.com/office/presentation/8.0" lang="ko-KR" altLang="en-US" sz="4400" b="1" spc="5" mc:Ignorable="hp" hp:hslEmbossed="0">
              <a:solidFill>
                <a:srgbClr val="ff6600"/>
              </a:solidFill>
              <a:latin typeface="고도 B"/>
              <a:ea typeface="고도 B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2006-10-05T04:04:58.000</dcterms:created>
  <dc:creator>Microsoft Corporation</dc:creator>
  <dc:description/>
  <cp:keywords/>
  <cp:lastModifiedBy>Top</cp:lastModifiedBy>
  <dcterms:modified xsi:type="dcterms:W3CDTF">2019-10-30T14:15:28.599</dcterms:modified>
  <cp:revision>53</cp:revision>
  <dc:subject/>
  <dc:title/>
</cp:coreProperties>
</file>