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8"/>
  </p:notesMasterIdLst>
  <p:sldIdLst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78" r:id="rId23"/>
    <p:sldId id="286" r:id="rId24"/>
    <p:sldId id="287" r:id="rId25"/>
    <p:sldId id="280" r:id="rId26"/>
    <p:sldId id="283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939393"/>
    <a:srgbClr val="597D8B"/>
    <a:srgbClr val="6E8C9B"/>
    <a:srgbClr val="F9F9F9"/>
    <a:srgbClr val="E7E7E7"/>
    <a:srgbClr val="E1E1E1"/>
    <a:srgbClr val="8296A2"/>
    <a:srgbClr val="A9A9A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0:41:43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2 209 24575,'0'516'0,"0"-508"0,0-1 0,1 1 0,0 0 0,1 0 0,-1 0 0,1-1 0,1 1 0,0-1 0,0 1 0,0-1 0,1 0 0,0 0 0,9 11 0,-4-8 0,0-1 0,0 0 0,1 0 0,1-1 0,-1 0 0,1-1 0,20 10 0,5-1 0,1-2 0,0-2 0,0-1 0,63 10 0,9-9 0,0-4 0,169-10 0,-91-2 0,401 5 0,-538-4 0,57-9 0,46-3 0,-41 13 0,297-14 0,233 2 0,-405 16 0,594-2 0,-824 1 0,-1-1 0,0-1 0,1 1 0,-1-1 0,0 0 0,1-1 0,-1 1 0,0-1 0,0 0 0,0-1 0,-1 0 0,1 1 0,0-2 0,-1 1 0,0-1 0,7-5 0,-8 4 0,0-1 0,0 1 0,0-1 0,0 0 0,-1 0 0,0 0 0,-1 0 0,1-1 0,-1 1 0,0-1 0,-1 1 0,1-1 0,-1 0 0,-1 1 0,1-9 0,-2-11 0,-1 0 0,-2 0 0,0 0 0,-2 0 0,-13-37 0,-9-44 0,26 95 0,-9-43 0,3-1 0,-3-87 0,13 107 0,-1 21 0,0-1 0,-2 1 0,1-1 0,-5-21 0,4 33 0,1 1 0,-1 0 0,-1-1 0,1 1 0,0-1 0,-1 1 0,0 0 0,1 0 0,-1 0 0,-1 0 0,1 0 0,0 0 0,-1 1 0,1-1 0,-1 1 0,0 0 0,0 0 0,0 0 0,0 0 0,0 0 0,0 0 0,0 1 0,-1 0 0,-3-2 0,-22-2 0,0 1 0,-1 1 0,1 1 0,-1 2 0,-50 5 0,-16 0 0,42-5 0,0-3 0,-66-12 0,52 7 0,0 3 0,-95 5 0,71 1 0,75 0 0,1 1 0,-1 1 0,1 0 0,-1 2 0,-26 10 0,22-8 0,1 0 0,-37 6 0,-27-7 0,-146-6 0,89-3 0,-598 3 0,717-1 0,-1-2 0,-37-8 0,35 6 0,1 1 0,-27-2 0,-593 5 0,312 3 0,298 0 0,1 1 0,-40 10 0,6-2 0,48-7 0,1 1 0,-1 0 0,-20 10 0,23-8 0,0-2 0,-1 1 0,0-2 0,-28 5 0,-30-11 0,61 1 0,0 0 0,0 0 0,0 1 0,0 1 0,0 1 0,0 0 0,-14 4 0,26-5-27,-1 0 1,1 0-1,0 0 0,0 1 0,0-1 1,0 1-1,0-1 0,0 1 0,1 0 1,-1-1-1,1 1 0,-1 0 0,1 0 0,-1 0 1,1 1-1,0-1 0,0 0 0,0 0 1,0 1-1,1-1 0,-1 0 0,1 1 1,-1-1-1,1 1 0,0-1 0,0 1 0,0-1 1,0 0-1,0 1 0,0-1 0,1 1 1,0-1-1,-1 0 0,1 1 0,0-1 1,0 0-1,0 1 0,0-1 0,0 0 0,1 0 1,-1 0-1,1 0 0,-1 0 0,1-1 1,0 1-1,-1 0 0,1-1 0,0 1 0,0-1 1,4 2-1,13 5-6799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0:42:00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6720-25B6-4B07-B7C4-AE372D89FB75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B06FD-40CE-4DFE-B5E1-90F99122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5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08D4-634E-4ADF-9807-153D2281D3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318634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D37D-DC74-4632-B720-0B9A8C8B59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2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8DC2-6359-4F2D-B2CB-078C4CC59BA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05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FBE7-4A22-4964-BA5D-220002F0188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10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A21-C4F0-4A39-AC71-56730DCF7FD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93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121B-CCFA-485F-9979-DC479718AD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45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1F9C-37A5-481D-9AA8-E62280A409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2447B-8750-4105-9C41-0BB437CED9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53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2C4A8-7A74-4BD5-8FB2-8FA371D754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3D210-53D9-4555-9726-5DF770046E0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33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B92C-ADA3-4C8E-B400-3AF01CD3F5F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9175C-A93B-4C6D-A377-3F5302CA6AD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6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>
              <a:defRPr/>
            </a:pPr>
            <a:fld id="{C9DEF5ED-3F8C-4620-A9D4-8B76322F8E5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2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f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629077" y="4275014"/>
            <a:ext cx="3487620" cy="484749"/>
          </a:xfrm>
          <a:noFill/>
        </p:spPr>
        <p:txBody>
          <a:bodyPr/>
          <a:lstStyle/>
          <a:p>
            <a:pPr algn="r" eaLnBrk="1" hangingPunct="1"/>
            <a:r>
              <a:rPr lang="en-US" sz="1800" b="1" dirty="0">
                <a:solidFill>
                  <a:schemeClr val="bg1"/>
                </a:solidFill>
              </a:rPr>
              <a:t>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Portfolio Management System</a:t>
            </a:r>
            <a:br>
              <a:rPr lang="es-ES" sz="1800" b="1" dirty="0">
                <a:solidFill>
                  <a:schemeClr val="bg1"/>
                </a:solidFill>
              </a:rPr>
            </a:b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051" name="Rectangle 126"/>
          <p:cNvSpPr>
            <a:spLocks noChangeArrowheads="1"/>
          </p:cNvSpPr>
          <p:nvPr/>
        </p:nvSpPr>
        <p:spPr bwMode="auto">
          <a:xfrm>
            <a:off x="1756452" y="770424"/>
            <a:ext cx="5697634" cy="70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charset="0"/>
                <a:cs typeface="Arial" charset="0"/>
              </a:rPr>
              <a:t> Portfolio Management System</a:t>
            </a:r>
            <a:endParaRPr lang="es-ES" sz="24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97488-F71B-4880-9765-1E372A32F322}"/>
              </a:ext>
            </a:extLst>
          </p:cNvPr>
          <p:cNvSpPr/>
          <p:nvPr/>
        </p:nvSpPr>
        <p:spPr>
          <a:xfrm>
            <a:off x="3867332" y="296045"/>
            <a:ext cx="2138451" cy="441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CCE5B3-8153-4EC0-83C9-3CC991969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" t="-16677" r="-12113" b="-55082"/>
          <a:stretch/>
        </p:blipFill>
        <p:spPr>
          <a:xfrm>
            <a:off x="3902774" y="311632"/>
            <a:ext cx="2322257" cy="57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05F14-AAA9-4E77-B797-D3BC8ED1E3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17" y="851469"/>
            <a:ext cx="540060" cy="540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B7142-4FF2-403E-99DB-CC9C159B6347}"/>
              </a:ext>
            </a:extLst>
          </p:cNvPr>
          <p:cNvSpPr txBox="1"/>
          <p:nvPr/>
        </p:nvSpPr>
        <p:spPr>
          <a:xfrm>
            <a:off x="1024623" y="1708045"/>
            <a:ext cx="27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Developed under the guidance of:-</a:t>
            </a:r>
            <a:endParaRPr lang="en-IN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B4A7-0AB8-43EF-906D-2D9FC03425C6}"/>
              </a:ext>
            </a:extLst>
          </p:cNvPr>
          <p:cNvSpPr txBox="1"/>
          <p:nvPr/>
        </p:nvSpPr>
        <p:spPr>
          <a:xfrm>
            <a:off x="997147" y="206148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Mentor: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8E2DA-9D6F-4640-BC31-8D14F191A651}"/>
              </a:ext>
            </a:extLst>
          </p:cNvPr>
          <p:cNvSpPr txBox="1"/>
          <p:nvPr/>
        </p:nvSpPr>
        <p:spPr>
          <a:xfrm>
            <a:off x="959912" y="2379882"/>
            <a:ext cx="186785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Trainer:	</a:t>
            </a:r>
            <a:r>
              <a:rPr lang="en-IN" sz="1350" b="1" dirty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Vilas Sangre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D2C30-0CFF-4436-9725-8647E1BC8579}"/>
              </a:ext>
            </a:extLst>
          </p:cNvPr>
          <p:cNvSpPr txBox="1"/>
          <p:nvPr/>
        </p:nvSpPr>
        <p:spPr>
          <a:xfrm>
            <a:off x="942191" y="2708331"/>
            <a:ext cx="270029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350" b="1" dirty="0">
                <a:solidFill>
                  <a:srgbClr val="FFFFFF"/>
                </a:solidFill>
                <a:latin typeface="Arial" charset="0"/>
                <a:cs typeface="Arial" charset="0"/>
              </a:rPr>
              <a:t>Coach:	</a:t>
            </a:r>
            <a:r>
              <a:rPr lang="en-IN" sz="1350" b="1" dirty="0">
                <a:solidFill>
                  <a:srgbClr val="FFFFFF"/>
                </a:solidFill>
                <a:latin typeface="Segoe UI" panose="020B0502040204020203" pitchFamily="34" charset="0"/>
                <a:cs typeface="Arial" charset="0"/>
              </a:rPr>
              <a:t>Swathi Devabhaktuni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B0237-F6AE-4DA5-96CF-7A3BBC012D63}"/>
              </a:ext>
            </a:extLst>
          </p:cNvPr>
          <p:cNvSpPr txBox="1"/>
          <p:nvPr/>
        </p:nvSpPr>
        <p:spPr>
          <a:xfrm>
            <a:off x="7035420" y="3851951"/>
            <a:ext cx="1350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MFPE  POD – 4 </a:t>
            </a:r>
            <a:endParaRPr lang="en-IN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B08174-1E5B-4CF2-9D4E-C903F5C00535}"/>
              </a:ext>
            </a:extLst>
          </p:cNvPr>
          <p:cNvCxnSpPr>
            <a:cxnSpLocks/>
          </p:cNvCxnSpPr>
          <p:nvPr/>
        </p:nvCxnSpPr>
        <p:spPr>
          <a:xfrm>
            <a:off x="4419600" y="1846544"/>
            <a:ext cx="0" cy="125860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638E34-2471-409D-8748-38C745A8B1A6}"/>
              </a:ext>
            </a:extLst>
          </p:cNvPr>
          <p:cNvSpPr txBox="1"/>
          <p:nvPr/>
        </p:nvSpPr>
        <p:spPr>
          <a:xfrm>
            <a:off x="5684277" y="1566866"/>
            <a:ext cx="176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FFFFFF"/>
                </a:solidFill>
                <a:latin typeface="Arial" charset="0"/>
                <a:cs typeface="Arial" charset="0"/>
              </a:rPr>
              <a:t>Project Team: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F144F-0F52-45CC-98F0-94AF7BB03267}"/>
              </a:ext>
            </a:extLst>
          </p:cNvPr>
          <p:cNvSpPr txBox="1"/>
          <p:nvPr/>
        </p:nvSpPr>
        <p:spPr>
          <a:xfrm>
            <a:off x="4926626" y="1806843"/>
            <a:ext cx="4217374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Yaswanth Venkata Surya Babu Vegulla (2135102)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Siddhika Asati (2136089)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Babloo Kumar (2135754)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Vishnu Dhakad (2136090)</a:t>
            </a:r>
          </a:p>
          <a:p>
            <a:pPr marL="214313" indent="-214313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FFFFFF"/>
                </a:solidFill>
                <a:latin typeface="Arial" charset="0"/>
                <a:cs typeface="Arial" charset="0"/>
              </a:rPr>
              <a:t>Enugandhula Rani (2134492)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800A-9F5A-491B-A387-79A11546A02C}"/>
              </a:ext>
            </a:extLst>
          </p:cNvPr>
          <p:cNvSpPr txBox="1"/>
          <p:nvPr/>
        </p:nvSpPr>
        <p:spPr>
          <a:xfrm>
            <a:off x="6360758" y="3344120"/>
            <a:ext cx="27003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s-ES" sz="2700" b="1" dirty="0">
                <a:solidFill>
                  <a:srgbClr val="FFFFFF"/>
                </a:solidFill>
                <a:latin typeface="Arial" charset="0"/>
                <a:cs typeface="Arial" charset="0"/>
              </a:rPr>
              <a:t>INTCDE22IJ032</a:t>
            </a:r>
            <a:endParaRPr lang="en-IN" sz="27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052379-D2BD-4C0E-8A9A-38F3D6DFA2EC}"/>
              </a:ext>
            </a:extLst>
          </p:cNvPr>
          <p:cNvSpPr/>
          <p:nvPr/>
        </p:nvSpPr>
        <p:spPr>
          <a:xfrm>
            <a:off x="7420816" y="4948014"/>
            <a:ext cx="580184" cy="195486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IN" sz="135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BBA9F-889D-4952-950C-E1813088070B}"/>
              </a:ext>
            </a:extLst>
          </p:cNvPr>
          <p:cNvSpPr/>
          <p:nvPr/>
        </p:nvSpPr>
        <p:spPr>
          <a:xfrm>
            <a:off x="8386396" y="4905827"/>
            <a:ext cx="757604" cy="237673"/>
          </a:xfrm>
          <a:prstGeom prst="rect">
            <a:avLst/>
          </a:prstGeom>
          <a:solidFill>
            <a:srgbClr val="508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47206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15" dirty="0">
                <a:solidFill>
                  <a:srgbClr val="2A3890"/>
                </a:solidFill>
              </a:rPr>
              <a:t>Daily Share Price</a:t>
            </a:r>
            <a:r>
              <a:rPr sz="2700" spc="-4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391124" y="1160660"/>
            <a:ext cx="8249920" cy="196848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2000" spc="-15" dirty="0">
                <a:latin typeface="Roboto"/>
                <a:cs typeface="Roboto"/>
              </a:rPr>
              <a:t>Daily Share</a:t>
            </a:r>
            <a:r>
              <a:rPr sz="2000" spc="-10" dirty="0">
                <a:latin typeface="Roboto"/>
                <a:cs typeface="Roboto"/>
              </a:rPr>
              <a:t> </a:t>
            </a:r>
            <a:r>
              <a:rPr lang="en-IN" sz="2000" spc="-10" dirty="0">
                <a:latin typeface="Roboto"/>
                <a:cs typeface="Roboto"/>
              </a:rPr>
              <a:t>Price </a:t>
            </a:r>
            <a:r>
              <a:rPr sz="2000" spc="-15" dirty="0">
                <a:latin typeface="Roboto"/>
                <a:cs typeface="Roboto"/>
              </a:rPr>
              <a:t>microservice</a:t>
            </a:r>
            <a:r>
              <a:rPr sz="2000" spc="-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will</a:t>
            </a:r>
            <a:r>
              <a:rPr sz="2000" spc="-5" dirty="0">
                <a:latin typeface="Roboto"/>
                <a:cs typeface="Roboto"/>
              </a:rPr>
              <a:t> perform</a:t>
            </a:r>
            <a:r>
              <a:rPr sz="2000" spc="20" dirty="0">
                <a:latin typeface="Roboto"/>
                <a:cs typeface="Roboto"/>
              </a:rPr>
              <a:t> </a:t>
            </a:r>
            <a:r>
              <a:rPr sz="2000" b="1" spc="-5" dirty="0">
                <a:latin typeface="Roboto"/>
                <a:cs typeface="Roboto"/>
              </a:rPr>
              <a:t>operation</a:t>
            </a:r>
            <a:r>
              <a:rPr lang="en-IN" sz="2000" b="1" spc="-5" dirty="0">
                <a:latin typeface="Roboto"/>
                <a:cs typeface="Roboto"/>
              </a:rPr>
              <a:t>s</a:t>
            </a:r>
            <a:r>
              <a:rPr sz="2000" b="1" spc="-5" dirty="0">
                <a:latin typeface="Roboto"/>
                <a:cs typeface="Roboto"/>
              </a:rPr>
              <a:t> like </a:t>
            </a:r>
            <a:r>
              <a:rPr sz="2000" spc="-20" dirty="0">
                <a:latin typeface="Roboto"/>
                <a:cs typeface="Roboto"/>
              </a:rPr>
              <a:t>:</a:t>
            </a:r>
            <a:endParaRPr lang="en-IN" sz="2000" spc="-2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115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750" spc="-15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Retrieve the current stock market price from database </a:t>
            </a: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750" spc="-15" dirty="0">
                <a:latin typeface="Roboto"/>
                <a:cs typeface="Roboto"/>
              </a:rPr>
              <a:t>Also, Interacts with </a:t>
            </a:r>
            <a:r>
              <a:rPr lang="en-US" sz="1750" b="1" spc="-15" dirty="0">
                <a:latin typeface="Roboto"/>
                <a:cs typeface="Roboto"/>
              </a:rPr>
              <a:t>Calculate Net worth</a:t>
            </a:r>
            <a:r>
              <a:rPr lang="en-US" sz="1750" spc="-15" dirty="0">
                <a:latin typeface="Roboto"/>
                <a:cs typeface="Roboto"/>
              </a:rPr>
              <a:t> Microservice and it will return the </a:t>
            </a:r>
            <a:r>
              <a:rPr lang="en-US" sz="1750" b="1" spc="-15" dirty="0">
                <a:latin typeface="Roboto"/>
                <a:cs typeface="Roboto"/>
              </a:rPr>
              <a:t>current price </a:t>
            </a:r>
            <a:r>
              <a:rPr lang="en-US" sz="1750" spc="-15" dirty="0">
                <a:latin typeface="Roboto"/>
                <a:cs typeface="Roboto"/>
              </a:rPr>
              <a:t>to Calculate Net worth Microservice.</a:t>
            </a:r>
            <a:endParaRPr sz="2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7311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5" dirty="0">
                <a:solidFill>
                  <a:srgbClr val="2A3890"/>
                </a:solidFill>
              </a:rPr>
              <a:t>Daily Share Price</a:t>
            </a:r>
            <a:r>
              <a:rPr lang="en-IN" sz="2400" spc="-40" dirty="0">
                <a:solidFill>
                  <a:srgbClr val="2A3890"/>
                </a:solidFill>
              </a:rPr>
              <a:t> </a:t>
            </a:r>
            <a:r>
              <a:rPr lang="en-IN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lang="en-IN" sz="2400" spc="-475" dirty="0">
                <a:solidFill>
                  <a:srgbClr val="2A3890"/>
                </a:solidFill>
              </a:rPr>
              <a:t> </a:t>
            </a:r>
            <a:r>
              <a:rPr sz="2400" spc="-1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07BCB-D38A-4371-971A-7A499398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9743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18985"/>
            <a:ext cx="60922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50" dirty="0">
                <a:solidFill>
                  <a:srgbClr val="2A3890"/>
                </a:solidFill>
              </a:rPr>
              <a:t>Daily Mutual Fund Nav</a:t>
            </a:r>
            <a:r>
              <a:rPr sz="3000" spc="-30" dirty="0">
                <a:solidFill>
                  <a:srgbClr val="2A3890"/>
                </a:solidFill>
              </a:rPr>
              <a:t> </a:t>
            </a:r>
            <a:r>
              <a:rPr sz="3000" spc="-20" dirty="0">
                <a:solidFill>
                  <a:srgbClr val="2A3890"/>
                </a:solidFill>
              </a:rPr>
              <a:t>Microservice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397524" y="976573"/>
            <a:ext cx="7832076" cy="210826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r>
              <a:rPr lang="en-IN" sz="1700" spc="-30" dirty="0">
                <a:latin typeface="Roboto"/>
                <a:cs typeface="Roboto"/>
              </a:rPr>
              <a:t>Daily Mutual Fund Nav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15" dirty="0">
                <a:latin typeface="Roboto"/>
                <a:cs typeface="Roboto"/>
              </a:rPr>
              <a:t>Microservices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will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5" dirty="0">
                <a:latin typeface="Roboto"/>
                <a:cs typeface="Roboto"/>
              </a:rPr>
              <a:t>perform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b="1" spc="-5" dirty="0">
                <a:latin typeface="Roboto"/>
                <a:cs typeface="Roboto"/>
              </a:rPr>
              <a:t>operations</a:t>
            </a:r>
            <a:r>
              <a:rPr sz="1700" b="1" dirty="0">
                <a:latin typeface="Roboto"/>
                <a:cs typeface="Roboto"/>
              </a:rPr>
              <a:t> </a:t>
            </a:r>
            <a:r>
              <a:rPr sz="1700" b="1" spc="-10" dirty="0">
                <a:latin typeface="Roboto"/>
                <a:cs typeface="Roboto"/>
              </a:rPr>
              <a:t>like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endParaRPr lang="en-IN" sz="1700" spc="-10" dirty="0">
              <a:solidFill>
                <a:srgbClr val="434343"/>
              </a:solidFill>
              <a:latin typeface="Roboto"/>
              <a:cs typeface="Roboto"/>
            </a:endParaRPr>
          </a:p>
          <a:p>
            <a:pPr marL="456565" indent="-444500">
              <a:lnSpc>
                <a:spcPct val="100000"/>
              </a:lnSpc>
              <a:spcBef>
                <a:spcPts val="1120"/>
              </a:spcBef>
              <a:buFont typeface="MS PGothic"/>
              <a:buChar char="❖"/>
              <a:tabLst>
                <a:tab pos="456565" algn="l"/>
                <a:tab pos="457200" algn="l"/>
              </a:tabLst>
            </a:pPr>
            <a:endParaRPr sz="1700" dirty="0">
              <a:latin typeface="Roboto"/>
              <a:cs typeface="Roboto"/>
            </a:endParaRPr>
          </a:p>
          <a:p>
            <a:pPr marL="913765" lvl="1" indent="-359410">
              <a:lnSpc>
                <a:spcPct val="100000"/>
              </a:lnSpc>
              <a:spcBef>
                <a:spcPts val="1020"/>
              </a:spcBef>
              <a:buFont typeface="Microsoft Sans Serif"/>
              <a:buChar char="●"/>
              <a:tabLst>
                <a:tab pos="913765" algn="l"/>
                <a:tab pos="914400" algn="l"/>
              </a:tabLst>
            </a:pPr>
            <a:r>
              <a:rPr lang="en-US" sz="1700" spc="5" dirty="0">
                <a:latin typeface="Roboto"/>
                <a:cs typeface="Roboto"/>
              </a:rPr>
              <a:t>Retrieve the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700" spc="5" dirty="0">
                <a:latin typeface="Roboto"/>
                <a:cs typeface="Roboto"/>
              </a:rPr>
              <a:t>Net Asset Value) from the database</a:t>
            </a: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1050"/>
              </a:spcBef>
              <a:buFont typeface="Microsoft Sans Serif"/>
              <a:buChar char="●"/>
              <a:tabLst>
                <a:tab pos="920115" algn="l"/>
                <a:tab pos="920750" algn="l"/>
              </a:tabLst>
            </a:pPr>
            <a:r>
              <a:rPr lang="en-US" sz="1600" spc="-15" dirty="0">
                <a:latin typeface="Roboto"/>
                <a:cs typeface="Roboto"/>
              </a:rPr>
              <a:t>Also, Interacts with </a:t>
            </a:r>
            <a:r>
              <a:rPr lang="en-US" sz="1600" b="1" spc="-15" dirty="0">
                <a:latin typeface="Roboto"/>
                <a:cs typeface="Roboto"/>
              </a:rPr>
              <a:t>Calculate Net worth</a:t>
            </a:r>
            <a:r>
              <a:rPr lang="en-US" sz="1600" spc="-15" dirty="0">
                <a:latin typeface="Roboto"/>
                <a:cs typeface="Roboto"/>
              </a:rPr>
              <a:t> Microservice and it will return the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market value of the mutual fund NAV </a:t>
            </a:r>
            <a:r>
              <a:rPr lang="en-US" sz="1600" spc="-15" dirty="0">
                <a:latin typeface="Roboto"/>
                <a:cs typeface="Roboto"/>
              </a:rPr>
              <a:t>to Calculate Net worth Microservice.</a:t>
            </a:r>
            <a:endParaRPr lang="en-US"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8225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0" dirty="0">
                <a:solidFill>
                  <a:srgbClr val="2A3890"/>
                </a:solidFill>
              </a:rPr>
              <a:t>Daily Mutual Fund Nav</a:t>
            </a:r>
            <a:r>
              <a:rPr lang="en-US" sz="2400" spc="-30" dirty="0">
                <a:solidFill>
                  <a:srgbClr val="2A3890"/>
                </a:solidFill>
              </a:rPr>
              <a:t> </a:t>
            </a:r>
            <a:r>
              <a:rPr lang="en-US" sz="2400" spc="-20" dirty="0">
                <a:solidFill>
                  <a:srgbClr val="2A3890"/>
                </a:solidFill>
              </a:rPr>
              <a:t>Microservice </a:t>
            </a:r>
            <a:r>
              <a:rPr sz="2400" spc="-475" dirty="0">
                <a:solidFill>
                  <a:srgbClr val="2A3890"/>
                </a:solidFill>
              </a:rPr>
              <a:t>-</a:t>
            </a:r>
            <a:r>
              <a:rPr sz="2400" dirty="0">
                <a:solidFill>
                  <a:srgbClr val="2A3890"/>
                </a:solidFill>
              </a:rPr>
              <a:t> </a:t>
            </a:r>
            <a:r>
              <a:rPr sz="2400" spc="-20" dirty="0">
                <a:solidFill>
                  <a:srgbClr val="2A3890"/>
                </a:solidFill>
              </a:rPr>
              <a:t>Sample</a:t>
            </a:r>
            <a:r>
              <a:rPr sz="2400" spc="-5" dirty="0">
                <a:solidFill>
                  <a:srgbClr val="2A3890"/>
                </a:solidFill>
              </a:rPr>
              <a:t> </a:t>
            </a:r>
            <a:r>
              <a:rPr lang="en-IN" sz="2400" spc="-25" dirty="0">
                <a:solidFill>
                  <a:srgbClr val="2A3890"/>
                </a:solidFill>
              </a:rPr>
              <a:t>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36EF5-6684-4A31-8439-3FDE4211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9100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51778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sz="2700" spc="-5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46549" y="1169185"/>
            <a:ext cx="802894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5" dirty="0">
                <a:latin typeface="Roboto"/>
                <a:cs typeface="Roboto"/>
              </a:rPr>
              <a:t>Calculate Net worth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lang="en-IN" sz="1750" dirty="0">
                <a:latin typeface="Roboto"/>
                <a:cs typeface="Roboto"/>
              </a:rPr>
              <a:t>Microservice </a:t>
            </a:r>
            <a:r>
              <a:rPr sz="1750" spc="-20" dirty="0">
                <a:latin typeface="Roboto"/>
                <a:cs typeface="Roboto"/>
              </a:rPr>
              <a:t>will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be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responsible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</a:t>
            </a:r>
            <a:r>
              <a:rPr sz="1750" spc="60" dirty="0">
                <a:latin typeface="Roboto"/>
                <a:cs typeface="Roboto"/>
              </a:rPr>
              <a:t> </a:t>
            </a:r>
            <a:r>
              <a:rPr lang="en-IN" sz="1750" spc="60" dirty="0">
                <a:latin typeface="Roboto"/>
                <a:cs typeface="Roboto"/>
              </a:rPr>
              <a:t>the </a:t>
            </a:r>
            <a:r>
              <a:rPr lang="en-IN" sz="1750" spc="-10" dirty="0">
                <a:latin typeface="Roboto"/>
                <a:cs typeface="Roboto"/>
              </a:rPr>
              <a:t>following</a:t>
            </a:r>
            <a:r>
              <a:rPr lang="en-IN" sz="1750" b="1" spc="-10" dirty="0">
                <a:latin typeface="Roboto"/>
                <a:cs typeface="Roboto"/>
              </a:rPr>
              <a:t> operations</a:t>
            </a:r>
            <a:r>
              <a:rPr sz="1750" b="1" dirty="0"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-10" dirty="0">
                <a:latin typeface="Roboto"/>
                <a:cs typeface="Roboto"/>
              </a:rPr>
              <a:t>Retrieve the </a:t>
            </a:r>
            <a:r>
              <a:rPr lang="en-US" sz="1600" b="1" spc="-10" dirty="0">
                <a:latin typeface="Roboto"/>
                <a:cs typeface="Roboto"/>
              </a:rPr>
              <a:t>stocks</a:t>
            </a:r>
            <a:r>
              <a:rPr lang="en-US" sz="1600" spc="-10" dirty="0">
                <a:latin typeface="Roboto"/>
                <a:cs typeface="Roboto"/>
              </a:rPr>
              <a:t> and </a:t>
            </a:r>
            <a:r>
              <a:rPr lang="en-US" sz="1600" b="1" spc="-10" dirty="0">
                <a:latin typeface="Roboto"/>
                <a:cs typeface="Roboto"/>
              </a:rPr>
              <a:t>mutual</a:t>
            </a:r>
            <a:r>
              <a:rPr lang="en-US" sz="1600" spc="-10" dirty="0">
                <a:latin typeface="Roboto"/>
                <a:cs typeface="Roboto"/>
              </a:rPr>
              <a:t> </a:t>
            </a:r>
            <a:r>
              <a:rPr lang="en-US" sz="1600" b="1" spc="-10" dirty="0">
                <a:latin typeface="Roboto"/>
                <a:cs typeface="Roboto"/>
              </a:rPr>
              <a:t>funds</a:t>
            </a:r>
            <a:r>
              <a:rPr lang="en-US" sz="1600" spc="-10" dirty="0">
                <a:latin typeface="Roboto"/>
                <a:cs typeface="Roboto"/>
              </a:rPr>
              <a:t> corresponds to the customer portfolio.</a:t>
            </a: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endParaRPr sz="16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lang="en-US" sz="1600" spc="5" dirty="0">
                <a:latin typeface="Roboto"/>
                <a:cs typeface="Roboto"/>
              </a:rPr>
              <a:t>It will interact with the </a:t>
            </a:r>
            <a:r>
              <a:rPr lang="en-US" sz="1600" b="1" spc="5" dirty="0">
                <a:latin typeface="Roboto"/>
                <a:cs typeface="Roboto"/>
              </a:rPr>
              <a:t>Daily Share Price &amp; Daily Mutual fund NAV Microservices </a:t>
            </a:r>
            <a:r>
              <a:rPr lang="en-US" sz="1600" spc="5" dirty="0">
                <a:latin typeface="Roboto"/>
                <a:cs typeface="Roboto"/>
              </a:rPr>
              <a:t>to get current market price for that stock &amp; mutual fund and calculate the stock value &amp; mutual fund.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4FF32-3D46-4C06-8AAA-CB6C8B2FDA99}"/>
              </a:ext>
            </a:extLst>
          </p:cNvPr>
          <p:cNvSpPr txBox="1"/>
          <p:nvPr/>
        </p:nvSpPr>
        <p:spPr>
          <a:xfrm>
            <a:off x="546549" y="3409950"/>
            <a:ext cx="5549451" cy="113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US" sz="1200" b="1" spc="-25" dirty="0">
                <a:latin typeface="Roboto"/>
                <a:cs typeface="Roboto"/>
              </a:rPr>
              <a:t>The net worth is calculated as below:-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lang="en-US" sz="1200" b="1" spc="-25" dirty="0">
              <a:latin typeface="Roboto"/>
              <a:cs typeface="Roboto"/>
            </a:endParaRPr>
          </a:p>
          <a:p>
            <a:pPr marL="469265" lvl="1">
              <a:spcBef>
                <a:spcPts val="100"/>
              </a:spcBef>
              <a:tabLst>
                <a:tab pos="462915" algn="l"/>
                <a:tab pos="463550" algn="l"/>
              </a:tabLst>
            </a:pPr>
            <a:r>
              <a:rPr lang="en-US" sz="1050" b="1" spc="-25" dirty="0">
                <a:latin typeface="Arial" panose="020B0604020202020204" pitchFamily="34" charset="0"/>
                <a:cs typeface="Arial" panose="020B0604020202020204" pitchFamily="34" charset="0"/>
              </a:rPr>
              <a:t>Net worth </a:t>
            </a:r>
            <a:r>
              <a:rPr lang="en-US" sz="1050" spc="-25" dirty="0">
                <a:latin typeface="Arial" panose="020B0604020202020204" pitchFamily="34" charset="0"/>
                <a:cs typeface="Arial" panose="020B0604020202020204" pitchFamily="34" charset="0"/>
              </a:rPr>
              <a:t>= no. of shares of Stock1 * current price of stock1 +  no. of shares of Stock2 * current price of stock2 + … + no. of shares of stockN * current price of stockN] + [no. of units of Mutual Fund1 *  NAV of Mutual Fund1 +  no. of units of Mutual Fund2 * NAV of Mutual Fund2 + … + no. of units of Mutual FundN * NAV of Mutual FundN]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79210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1040" algn="l"/>
              </a:tabLst>
            </a:pPr>
            <a:r>
              <a:rPr lang="en-IN" sz="2700" spc="-30" dirty="0">
                <a:solidFill>
                  <a:srgbClr val="2A3890"/>
                </a:solidFill>
              </a:rPr>
              <a:t>Calculate Net Worth</a:t>
            </a:r>
            <a:r>
              <a:rPr lang="en-IN" sz="2700" spc="-50" dirty="0">
                <a:solidFill>
                  <a:srgbClr val="2A3890"/>
                </a:solidFill>
              </a:rPr>
              <a:t> </a:t>
            </a:r>
            <a:r>
              <a:rPr lang="en-IN" sz="2700" spc="-20" dirty="0">
                <a:solidFill>
                  <a:srgbClr val="2A3890"/>
                </a:solidFill>
              </a:rPr>
              <a:t>Microservice – Sample 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56C2-753C-4F57-B331-FA4BB117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8712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08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50" y="970038"/>
            <a:ext cx="11950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Roboto"/>
                <a:cs typeface="Roboto"/>
              </a:rPr>
              <a:t>Code</a:t>
            </a:r>
            <a:r>
              <a:rPr sz="1400" b="1" spc="-4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Commit</a:t>
            </a:r>
            <a:r>
              <a:rPr sz="1400" b="1" spc="-35" dirty="0">
                <a:latin typeface="Roboto"/>
                <a:cs typeface="Roboto"/>
              </a:rPr>
              <a:t> </a:t>
            </a:r>
            <a:r>
              <a:rPr sz="1400" b="1" spc="-15" dirty="0">
                <a:latin typeface="Roboto"/>
                <a:cs typeface="Roboto"/>
              </a:rPr>
              <a:t>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19091-9027-4124-ADD6-6157058B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" y="1198306"/>
            <a:ext cx="8001000" cy="37046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4400" y="288483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849" y="902887"/>
            <a:ext cx="26492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Roboto"/>
                <a:cs typeface="Roboto"/>
              </a:rPr>
              <a:t>Elastic</a:t>
            </a:r>
            <a:r>
              <a:rPr sz="1400" b="1" spc="-20" dirty="0">
                <a:latin typeface="Roboto"/>
                <a:cs typeface="Roboto"/>
              </a:rPr>
              <a:t> </a:t>
            </a:r>
            <a:r>
              <a:rPr sz="1400" b="1" spc="-15" dirty="0">
                <a:latin typeface="Roboto"/>
                <a:cs typeface="Roboto"/>
              </a:rPr>
              <a:t>Container</a:t>
            </a:r>
            <a:r>
              <a:rPr sz="1400" b="1" spc="-20" dirty="0">
                <a:latin typeface="Roboto"/>
                <a:cs typeface="Roboto"/>
              </a:rPr>
              <a:t> Registry</a:t>
            </a:r>
            <a:r>
              <a:rPr lang="en-IN" sz="1400" b="1" spc="-20" dirty="0">
                <a:latin typeface="Roboto"/>
                <a:cs typeface="Roboto"/>
              </a:rPr>
              <a:t> (ECR)</a:t>
            </a:r>
            <a:r>
              <a:rPr sz="1400" b="1" spc="-15" dirty="0">
                <a:latin typeface="Roboto"/>
                <a:cs typeface="Roboto"/>
              </a:rPr>
              <a:t>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0A060-8CBA-411F-953F-36D5BF034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1"/>
          <a:stretch/>
        </p:blipFill>
        <p:spPr>
          <a:xfrm>
            <a:off x="0" y="1308679"/>
            <a:ext cx="91440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469308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25" y="1043513"/>
            <a:ext cx="917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Roboto"/>
                <a:cs typeface="Roboto"/>
              </a:rPr>
              <a:t>Code</a:t>
            </a:r>
            <a:r>
              <a:rPr sz="1400" b="1" spc="-70" dirty="0">
                <a:latin typeface="Roboto"/>
                <a:cs typeface="Roboto"/>
              </a:rPr>
              <a:t> </a:t>
            </a:r>
            <a:r>
              <a:rPr sz="1400" b="1" spc="-20" dirty="0">
                <a:latin typeface="Roboto"/>
                <a:cs typeface="Roboto"/>
              </a:rPr>
              <a:t>Build: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D045D-74D7-4E48-AE1D-C1340176D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81"/>
          <a:stretch/>
        </p:blipFill>
        <p:spPr>
          <a:xfrm>
            <a:off x="616665" y="1271781"/>
            <a:ext cx="6241335" cy="1648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2333B-7F6F-46B0-9C4E-C2E617BEA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27577" r="-833" b="-9794"/>
          <a:stretch/>
        </p:blipFill>
        <p:spPr>
          <a:xfrm>
            <a:off x="625525" y="2891013"/>
            <a:ext cx="6308675" cy="21291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11982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latin typeface="Roboto"/>
                <a:cs typeface="Roboto"/>
              </a:rPr>
              <a:t>CodePipeline: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640E-76E8-4640-A760-91888A1C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49"/>
            <a:ext cx="9144000" cy="3865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890"/>
                </a:solidFill>
              </a:rPr>
              <a:t>Introduction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482980" y="1207389"/>
            <a:ext cx="6756020" cy="2565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71475" algn="l"/>
                <a:tab pos="372110" algn="l"/>
                <a:tab pos="862330" algn="l"/>
                <a:tab pos="1529715" algn="l"/>
                <a:tab pos="2430780" algn="l"/>
                <a:tab pos="3275329" algn="l"/>
                <a:tab pos="4227195" algn="l"/>
                <a:tab pos="5615305" algn="l"/>
              </a:tabLst>
            </a:pPr>
            <a:r>
              <a:rPr sz="1700" spc="-15" dirty="0">
                <a:solidFill>
                  <a:srgbClr val="434343"/>
                </a:solidFill>
                <a:latin typeface="Roboto"/>
                <a:cs typeface="Roboto"/>
              </a:rPr>
              <a:t>The	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Portfolio Management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System</a:t>
            </a:r>
            <a:r>
              <a:rPr lang="en-IN" sz="17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lang="en-IN"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Architecture</a:t>
            </a:r>
            <a:r>
              <a:rPr lang="en-IN" sz="1700" b="1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70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software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solution.</a:t>
            </a:r>
            <a:endParaRPr sz="1700" dirty="0">
              <a:latin typeface="Roboto"/>
              <a:cs typeface="Roboto"/>
            </a:endParaRPr>
          </a:p>
          <a:p>
            <a:pPr marL="371475" marR="33655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700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provides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high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Availability</a:t>
            </a:r>
            <a:r>
              <a:rPr sz="1700" b="1" spc="1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operations</a:t>
            </a:r>
            <a:r>
              <a:rPr sz="1700" b="1" spc="1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their</a:t>
            </a:r>
            <a:r>
              <a:rPr sz="1700" spc="1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00" b="1" spc="-5" dirty="0">
                <a:solidFill>
                  <a:srgbClr val="434343"/>
                </a:solidFill>
                <a:latin typeface="Roboto"/>
                <a:cs typeface="Roboto"/>
              </a:rPr>
              <a:t>customers</a:t>
            </a:r>
            <a:r>
              <a:rPr lang="en-IN"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434343"/>
                </a:solidFill>
                <a:latin typeface="Roboto"/>
                <a:cs typeface="Roboto"/>
              </a:rPr>
              <a:t>without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disruption.</a:t>
            </a:r>
            <a:endParaRPr sz="1700" dirty="0">
              <a:latin typeface="Roboto"/>
              <a:cs typeface="Roboto"/>
            </a:endParaRPr>
          </a:p>
          <a:p>
            <a:pPr marL="371475" marR="5080" indent="-359410">
              <a:lnSpc>
                <a:spcPct val="200000"/>
              </a:lnSpc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Different</a:t>
            </a:r>
            <a:r>
              <a:rPr sz="1700" b="1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dirty="0">
                <a:solidFill>
                  <a:srgbClr val="434343"/>
                </a:solidFill>
                <a:latin typeface="Roboto"/>
                <a:cs typeface="Roboto"/>
              </a:rPr>
              <a:t>Microservices</a:t>
            </a:r>
            <a:r>
              <a:rPr sz="1700" b="1" spc="1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combines</a:t>
            </a:r>
            <a:r>
              <a:rPr sz="1700" b="1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b="1" spc="1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700" spc="1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together</a:t>
            </a:r>
            <a:r>
              <a:rPr sz="1700" spc="1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434343"/>
                </a:solidFill>
                <a:latin typeface="Roboto"/>
                <a:cs typeface="Roboto"/>
              </a:rPr>
              <a:t>as </a:t>
            </a:r>
            <a:r>
              <a:rPr sz="1700" spc="-40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434343"/>
                </a:solidFill>
                <a:latin typeface="Roboto"/>
                <a:cs typeface="Roboto"/>
              </a:rPr>
              <a:t>a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Uniﬁed</a:t>
            </a:r>
            <a:r>
              <a:rPr sz="17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00" b="1" spc="-10" dirty="0">
                <a:solidFill>
                  <a:srgbClr val="434343"/>
                </a:solidFill>
                <a:latin typeface="Roboto"/>
                <a:cs typeface="Roboto"/>
              </a:rPr>
              <a:t>application.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90DBA-81C9-44FE-9781-88070458D5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71550"/>
            <a:ext cx="2286000" cy="17121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11982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latin typeface="Roboto"/>
                <a:cs typeface="Roboto"/>
              </a:rPr>
              <a:t>CodePipeline: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81C71-4EC9-493D-BD24-776FF26D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49"/>
            <a:ext cx="9144000" cy="38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1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5" y="988275"/>
            <a:ext cx="628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Roboto"/>
                <a:cs typeface="Roboto"/>
              </a:rPr>
              <a:t>Cluster: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043BD-B2FC-4541-82B3-3CBA89E30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2"/>
          <a:stretch/>
        </p:blipFill>
        <p:spPr>
          <a:xfrm>
            <a:off x="0" y="1449304"/>
            <a:ext cx="914400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4" y="988275"/>
            <a:ext cx="8021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latin typeface="Roboto"/>
                <a:cs typeface="Roboto"/>
              </a:rPr>
              <a:t>Public IP</a:t>
            </a:r>
            <a:r>
              <a:rPr sz="1400" b="1" spc="-15" dirty="0">
                <a:latin typeface="Roboto"/>
                <a:cs typeface="Roboto"/>
              </a:rPr>
              <a:t>:</a:t>
            </a:r>
            <a:endParaRPr sz="1400" b="1" dirty="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761FE-5200-4183-AD3D-5A5263F0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9144000" cy="3424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AA4EE8-BF3D-4B1C-B84B-012DED400CA4}"/>
                  </a:ext>
                </a:extLst>
              </p14:cNvPr>
              <p14:cNvContentPartPr/>
              <p14:nvPr/>
            </p14:nvContentPartPr>
            <p14:xfrm>
              <a:off x="2380772" y="4422089"/>
              <a:ext cx="1565640" cy="364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AA4EE8-BF3D-4B1C-B84B-012DED400C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132" y="4413449"/>
                <a:ext cx="15832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3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2A3890"/>
                </a:solidFill>
                <a:latin typeface="Roboto"/>
                <a:cs typeface="Roboto"/>
              </a:rPr>
              <a:t>AWS</a:t>
            </a:r>
            <a:r>
              <a:rPr sz="2700" spc="-7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2700" spc="-30" dirty="0">
                <a:solidFill>
                  <a:srgbClr val="2A3890"/>
                </a:solidFill>
                <a:latin typeface="Roboto"/>
                <a:cs typeface="Roboto"/>
              </a:rPr>
              <a:t>Deployment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24" y="988275"/>
            <a:ext cx="2249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latin typeface="Roboto"/>
                <a:cs typeface="Roboto"/>
              </a:rPr>
              <a:t>Testing the IP in Postman:</a:t>
            </a:r>
            <a:endParaRPr sz="1400" b="1" dirty="0">
              <a:latin typeface="Roboto"/>
              <a:cs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F0B4F-E7FD-4BC4-9F8B-67FE4C4751F4}"/>
                  </a:ext>
                </a:extLst>
              </p14:cNvPr>
              <p14:cNvContentPartPr/>
              <p14:nvPr/>
            </p14:nvContentPartPr>
            <p14:xfrm>
              <a:off x="860852" y="109460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F0B4F-E7FD-4BC4-9F8B-67FE4C475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212" y="108596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710A234-999A-4A69-8412-E60FECC1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877"/>
            <a:ext cx="9144000" cy="34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0A2DF2-1458-4A19-B7A6-147B24E93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 b="11428"/>
          <a:stretch/>
        </p:blipFill>
        <p:spPr>
          <a:xfrm>
            <a:off x="152399" y="895350"/>
            <a:ext cx="6868911" cy="320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318634"/>
            <a:ext cx="48850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A3890"/>
                </a:solidFill>
              </a:rPr>
              <a:t>Unit</a:t>
            </a:r>
            <a:r>
              <a:rPr sz="2700" spc="-15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testing</a:t>
            </a:r>
            <a:r>
              <a:rPr sz="2700" spc="-25" dirty="0">
                <a:solidFill>
                  <a:srgbClr val="2A3890"/>
                </a:solidFill>
              </a:rPr>
              <a:t>:</a:t>
            </a:r>
            <a:endParaRPr sz="2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4075" y="1777326"/>
            <a:ext cx="262001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30" dirty="0">
                <a:solidFill>
                  <a:srgbClr val="2A3890"/>
                </a:solidFill>
              </a:rPr>
              <a:t>Thank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80" dirty="0">
                <a:solidFill>
                  <a:srgbClr val="2A3890"/>
                </a:solidFill>
              </a:rPr>
              <a:t>You</a:t>
            </a:r>
            <a:r>
              <a:rPr sz="3400" spc="-35" dirty="0">
                <a:solidFill>
                  <a:srgbClr val="2A3890"/>
                </a:solidFill>
              </a:rPr>
              <a:t> </a:t>
            </a:r>
            <a:r>
              <a:rPr sz="3400" spc="-20" dirty="0">
                <a:solidFill>
                  <a:srgbClr val="2A3890"/>
                </a:solidFill>
              </a:rPr>
              <a:t>...!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082821"/>
            <a:ext cx="4267200" cy="2576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5335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Architecture </a:t>
            </a:r>
            <a:r>
              <a:rPr sz="2700" spc="-35" dirty="0">
                <a:solidFill>
                  <a:srgbClr val="2A3890"/>
                </a:solidFill>
              </a:rPr>
              <a:t>Diagram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dirty="0">
                <a:solidFill>
                  <a:srgbClr val="2A3890"/>
                </a:solidFill>
              </a:rPr>
              <a:t>for</a:t>
            </a:r>
            <a:r>
              <a:rPr sz="2700" spc="-20" dirty="0">
                <a:solidFill>
                  <a:srgbClr val="2A3890"/>
                </a:solidFill>
              </a:rPr>
              <a:t> </a:t>
            </a:r>
            <a:r>
              <a:rPr sz="2700" spc="-15" dirty="0">
                <a:solidFill>
                  <a:srgbClr val="2A3890"/>
                </a:solidFill>
              </a:rPr>
              <a:t>Customer</a:t>
            </a:r>
            <a:endParaRPr sz="27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9BB219-4CE0-49BB-B0AE-AEE6AA6DD72F}"/>
              </a:ext>
            </a:extLst>
          </p:cNvPr>
          <p:cNvSpPr/>
          <p:nvPr/>
        </p:nvSpPr>
        <p:spPr>
          <a:xfrm>
            <a:off x="4162647" y="295275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1058E2-5452-49D7-A52C-9AFCDF64383E}"/>
              </a:ext>
            </a:extLst>
          </p:cNvPr>
          <p:cNvSpPr/>
          <p:nvPr/>
        </p:nvSpPr>
        <p:spPr>
          <a:xfrm>
            <a:off x="4162647" y="1986383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900FF4-BBF2-4CFE-9FB7-26753A780418}"/>
              </a:ext>
            </a:extLst>
          </p:cNvPr>
          <p:cNvSpPr/>
          <p:nvPr/>
        </p:nvSpPr>
        <p:spPr>
          <a:xfrm>
            <a:off x="4162647" y="1236500"/>
            <a:ext cx="9155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View assets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BCF83-595D-4CDE-B3ED-48F33A5F7B0A}"/>
              </a:ext>
            </a:extLst>
          </p:cNvPr>
          <p:cNvSpPr txBox="1"/>
          <p:nvPr/>
        </p:nvSpPr>
        <p:spPr>
          <a:xfrm>
            <a:off x="4162647" y="1236500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View Assets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7F610E-DB64-436C-8001-AE4CA54E5749}"/>
              </a:ext>
            </a:extLst>
          </p:cNvPr>
          <p:cNvSpPr txBox="1"/>
          <p:nvPr/>
        </p:nvSpPr>
        <p:spPr>
          <a:xfrm>
            <a:off x="4162647" y="2003383"/>
            <a:ext cx="915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Current Price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F88D83-6FC9-4266-8D56-B7D04F0B6EF3}"/>
              </a:ext>
            </a:extLst>
          </p:cNvPr>
          <p:cNvSpPr txBox="1"/>
          <p:nvPr/>
        </p:nvSpPr>
        <p:spPr>
          <a:xfrm>
            <a:off x="4162646" y="2964660"/>
            <a:ext cx="915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818181"/>
                </a:solidFill>
              </a:rPr>
              <a:t>Sell Assets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0" y="1041962"/>
            <a:ext cx="5925401" cy="2929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352933"/>
            <a:ext cx="1617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2A3890"/>
                </a:solidFill>
              </a:rPr>
              <a:t>WorkFlow:</a:t>
            </a:r>
            <a:endParaRPr sz="270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0AD50C7-66EF-4D0D-A294-13E4AE9A4CD7}"/>
              </a:ext>
            </a:extLst>
          </p:cNvPr>
          <p:cNvSpPr/>
          <p:nvPr/>
        </p:nvSpPr>
        <p:spPr>
          <a:xfrm>
            <a:off x="5181600" y="1172164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AD09B78-18B8-456C-99A1-848A6313D145}"/>
              </a:ext>
            </a:extLst>
          </p:cNvPr>
          <p:cNvSpPr/>
          <p:nvPr/>
        </p:nvSpPr>
        <p:spPr>
          <a:xfrm>
            <a:off x="5209953" y="2039161"/>
            <a:ext cx="809847" cy="532589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B5087AB-2DFC-4745-8115-0057399CEE43}"/>
              </a:ext>
            </a:extLst>
          </p:cNvPr>
          <p:cNvSpPr/>
          <p:nvPr/>
        </p:nvSpPr>
        <p:spPr>
          <a:xfrm>
            <a:off x="5212169" y="3215167"/>
            <a:ext cx="807631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F816F-4EA4-407A-9939-2516DDB2818A}"/>
              </a:ext>
            </a:extLst>
          </p:cNvPr>
          <p:cNvSpPr/>
          <p:nvPr/>
        </p:nvSpPr>
        <p:spPr>
          <a:xfrm>
            <a:off x="3352800" y="1409902"/>
            <a:ext cx="1447800" cy="2323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68B2F0-07DA-4F0D-939C-88A6F13D6F9A}"/>
              </a:ext>
            </a:extLst>
          </p:cNvPr>
          <p:cNvSpPr/>
          <p:nvPr/>
        </p:nvSpPr>
        <p:spPr>
          <a:xfrm>
            <a:off x="3352800" y="2754630"/>
            <a:ext cx="1524000" cy="45719"/>
          </a:xfrm>
          <a:prstGeom prst="rect">
            <a:avLst/>
          </a:prstGeom>
          <a:solidFill>
            <a:srgbClr val="A9A9A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EBAAFFF7-02F2-4873-AD85-373396F8EA26}"/>
              </a:ext>
            </a:extLst>
          </p:cNvPr>
          <p:cNvSpPr/>
          <p:nvPr/>
        </p:nvSpPr>
        <p:spPr>
          <a:xfrm>
            <a:off x="6248400" y="2039161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59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8D9B9F59-52F6-485E-9CFA-9D91842EA3BF}"/>
              </a:ext>
            </a:extLst>
          </p:cNvPr>
          <p:cNvSpPr/>
          <p:nvPr/>
        </p:nvSpPr>
        <p:spPr>
          <a:xfrm>
            <a:off x="6278526" y="3243964"/>
            <a:ext cx="685800" cy="532589"/>
          </a:xfrm>
          <a:prstGeom prst="flowChartMagneticDisk">
            <a:avLst/>
          </a:prstGeom>
          <a:solidFill>
            <a:srgbClr val="F9F9F9"/>
          </a:solidFill>
          <a:ln w="12700">
            <a:solidFill>
              <a:srgbClr val="6E8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7A1AFF-BDC9-453F-B750-3ACD7D9AF0D5}"/>
              </a:ext>
            </a:extLst>
          </p:cNvPr>
          <p:cNvSpPr/>
          <p:nvPr/>
        </p:nvSpPr>
        <p:spPr>
          <a:xfrm>
            <a:off x="1295399" y="3105150"/>
            <a:ext cx="566345" cy="13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23581F-D33A-4589-BCE8-DD90F6EAF104}"/>
              </a:ext>
            </a:extLst>
          </p:cNvPr>
          <p:cNvSpPr txBox="1"/>
          <p:nvPr/>
        </p:nvSpPr>
        <p:spPr>
          <a:xfrm>
            <a:off x="1193715" y="3028950"/>
            <a:ext cx="71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rgbClr val="7E7E7E"/>
                </a:solidFill>
              </a:rPr>
              <a:t>Customer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01FEA0-E818-469F-9A1D-B832CAA6BD6B}"/>
              </a:ext>
            </a:extLst>
          </p:cNvPr>
          <p:cNvSpPr txBox="1"/>
          <p:nvPr/>
        </p:nvSpPr>
        <p:spPr>
          <a:xfrm>
            <a:off x="6248400" y="2213494"/>
            <a:ext cx="73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Daily Share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1E6CA-0CBE-4392-8ED7-6C01009432AB}"/>
              </a:ext>
            </a:extLst>
          </p:cNvPr>
          <p:cNvSpPr txBox="1"/>
          <p:nvPr/>
        </p:nvSpPr>
        <p:spPr>
          <a:xfrm>
            <a:off x="6210521" y="3422876"/>
            <a:ext cx="807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rgbClr val="939393"/>
                </a:solidFill>
              </a:rPr>
              <a:t>Mutual Fund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25C22-A014-4A0F-A541-8F80CC1589B3}"/>
              </a:ext>
            </a:extLst>
          </p:cNvPr>
          <p:cNvSpPr txBox="1"/>
          <p:nvPr/>
        </p:nvSpPr>
        <p:spPr>
          <a:xfrm>
            <a:off x="5219700" y="2062485"/>
            <a:ext cx="76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939393"/>
                </a:solidFill>
              </a:rPr>
              <a:t>Current Price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41DFD2-9FFE-4D83-9E41-93DF8C31C95C}"/>
              </a:ext>
            </a:extLst>
          </p:cNvPr>
          <p:cNvSpPr txBox="1"/>
          <p:nvPr/>
        </p:nvSpPr>
        <p:spPr>
          <a:xfrm>
            <a:off x="5171022" y="3295805"/>
            <a:ext cx="859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solidFill>
                  <a:srgbClr val="939393"/>
                </a:solidFill>
              </a:rPr>
              <a:t>Mutual Fund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92E8A2-9249-493A-8276-F89BE4D18C87}"/>
              </a:ext>
            </a:extLst>
          </p:cNvPr>
          <p:cNvSpPr txBox="1"/>
          <p:nvPr/>
        </p:nvSpPr>
        <p:spPr>
          <a:xfrm>
            <a:off x="5310076" y="1220589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View Assets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DE699BBE-993E-4019-87A9-463ACA3F2E8A}"/>
              </a:ext>
            </a:extLst>
          </p:cNvPr>
          <p:cNvSpPr/>
          <p:nvPr/>
        </p:nvSpPr>
        <p:spPr>
          <a:xfrm>
            <a:off x="7619522" y="1170728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Sell Assets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2EDE77B-F1BE-4175-93C4-98C7CBFED24B}"/>
              </a:ext>
            </a:extLst>
          </p:cNvPr>
          <p:cNvSpPr/>
          <p:nvPr/>
        </p:nvSpPr>
        <p:spPr>
          <a:xfrm>
            <a:off x="7619522" y="2682578"/>
            <a:ext cx="838200" cy="561386"/>
          </a:xfrm>
          <a:prstGeom prst="flowChartTerminator">
            <a:avLst/>
          </a:prstGeom>
          <a:solidFill>
            <a:schemeClr val="bg1"/>
          </a:solidFill>
          <a:ln w="1905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B8ECE6-CEBE-47EF-A5E1-D74DE5F56D62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8038622" y="1732114"/>
            <a:ext cx="0" cy="950464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3C67362-0E2E-4D06-86F4-67B111ED8449}"/>
              </a:ext>
            </a:extLst>
          </p:cNvPr>
          <p:cNvSpPr txBox="1"/>
          <p:nvPr/>
        </p:nvSpPr>
        <p:spPr>
          <a:xfrm>
            <a:off x="7619522" y="2732438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rgbClr val="939393"/>
                </a:solidFill>
              </a:rPr>
              <a:t>Calculate NetWorth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7795531-8EEC-4B2C-907C-0C2DAB67D0F5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rot="10800000" flipV="1">
            <a:off x="6980274" y="1451420"/>
            <a:ext cx="639248" cy="946739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457DB27-D00F-40A9-90E8-4077AEF83DBD}"/>
              </a:ext>
            </a:extLst>
          </p:cNvPr>
          <p:cNvCxnSpPr>
            <a:stCxn id="54" idx="1"/>
            <a:endCxn id="48" idx="3"/>
          </p:cNvCxnSpPr>
          <p:nvPr/>
        </p:nvCxnSpPr>
        <p:spPr>
          <a:xfrm rot="10800000" flipV="1">
            <a:off x="7018152" y="1451420"/>
            <a:ext cx="601370" cy="2156121"/>
          </a:xfrm>
          <a:prstGeom prst="curved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0620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Clien</a:t>
            </a:r>
            <a:r>
              <a:rPr sz="2700" spc="-10" dirty="0">
                <a:solidFill>
                  <a:srgbClr val="2A3890"/>
                </a:solidFill>
              </a:rPr>
              <a:t>t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Se</a:t>
            </a:r>
            <a:r>
              <a:rPr sz="2700" spc="5" dirty="0">
                <a:solidFill>
                  <a:srgbClr val="2A3890"/>
                </a:solidFill>
              </a:rPr>
              <a:t>r</a:t>
            </a:r>
            <a:r>
              <a:rPr sz="2700" spc="-75" dirty="0">
                <a:solidFill>
                  <a:srgbClr val="2A3890"/>
                </a:solidFill>
              </a:rPr>
              <a:t>v</a:t>
            </a:r>
            <a:r>
              <a:rPr sz="2700" spc="-15" dirty="0">
                <a:solidFill>
                  <a:srgbClr val="2A3890"/>
                </a:solidFill>
              </a:rPr>
              <a:t>e</a:t>
            </a:r>
            <a:r>
              <a:rPr sz="2700" spc="-10" dirty="0">
                <a:solidFill>
                  <a:srgbClr val="2A3890"/>
                </a:solidFill>
              </a:rPr>
              <a:t>r </a:t>
            </a:r>
            <a:r>
              <a:rPr sz="2700" spc="5" dirty="0">
                <a:solidFill>
                  <a:srgbClr val="2A3890"/>
                </a:solidFill>
              </a:rPr>
              <a:t>A</a:t>
            </a:r>
            <a:r>
              <a:rPr sz="2700" spc="-25" dirty="0">
                <a:solidFill>
                  <a:srgbClr val="2A3890"/>
                </a:solidFill>
              </a:rPr>
              <a:t>r</a:t>
            </a:r>
            <a:r>
              <a:rPr sz="2700" spc="-30" dirty="0">
                <a:solidFill>
                  <a:srgbClr val="2A3890"/>
                </a:solidFill>
              </a:rPr>
              <a:t>chitectu</a:t>
            </a:r>
            <a:r>
              <a:rPr sz="2700" spc="-50" dirty="0">
                <a:solidFill>
                  <a:srgbClr val="2A3890"/>
                </a:solidFill>
              </a:rPr>
              <a:t>r</a:t>
            </a:r>
            <a:r>
              <a:rPr sz="2700" spc="15" dirty="0">
                <a:solidFill>
                  <a:srgbClr val="2A3890"/>
                </a:solidFill>
              </a:rPr>
              <a:t>e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00" y="1159700"/>
            <a:ext cx="6419849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91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A3890"/>
                </a:solidFill>
              </a:rPr>
              <a:t>Technologies</a:t>
            </a:r>
            <a:r>
              <a:rPr sz="2700" spc="-60" dirty="0">
                <a:solidFill>
                  <a:srgbClr val="2A3890"/>
                </a:solidFill>
              </a:rPr>
              <a:t> </a:t>
            </a:r>
            <a:r>
              <a:rPr sz="2700" spc="-30" dirty="0">
                <a:solidFill>
                  <a:srgbClr val="2A3890"/>
                </a:solidFill>
              </a:rPr>
              <a:t>Used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590624" y="1301535"/>
            <a:ext cx="6457315" cy="191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Front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434343"/>
                </a:solidFill>
                <a:latin typeface="Roboto"/>
                <a:cs typeface="Roboto"/>
              </a:rPr>
              <a:t>End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 :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Angular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8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Backend</a:t>
            </a:r>
            <a:r>
              <a:rPr sz="175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Java</a:t>
            </a:r>
            <a:r>
              <a:rPr lang="en-IN" sz="1750" b="1" spc="-15" dirty="0">
                <a:solidFill>
                  <a:srgbClr val="434343"/>
                </a:solidFill>
                <a:latin typeface="Roboto"/>
                <a:cs typeface="Roboto"/>
              </a:rPr>
              <a:t> 8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Spring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Boot,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Restful-Services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r>
              <a:rPr sz="175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H2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85" dirty="0">
                <a:solidFill>
                  <a:srgbClr val="434343"/>
                </a:solidFill>
                <a:latin typeface="Roboto"/>
                <a:cs typeface="Roboto"/>
              </a:rPr>
              <a:t>-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database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30" dirty="0">
                <a:solidFill>
                  <a:srgbClr val="434343"/>
                </a:solidFill>
                <a:latin typeface="Roboto"/>
                <a:cs typeface="Roboto"/>
              </a:rPr>
              <a:t>Tools</a:t>
            </a:r>
            <a:r>
              <a:rPr sz="175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434343"/>
                </a:solidFill>
                <a:latin typeface="Roboto"/>
                <a:cs typeface="Roboto"/>
              </a:rPr>
              <a:t>:</a:t>
            </a:r>
            <a:r>
              <a:rPr sz="175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Spring</a:t>
            </a:r>
            <a:r>
              <a:rPr sz="1750" b="1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30" dirty="0">
                <a:solidFill>
                  <a:srgbClr val="434343"/>
                </a:solidFill>
                <a:latin typeface="Roboto"/>
                <a:cs typeface="Roboto"/>
              </a:rPr>
              <a:t>Tool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434343"/>
                </a:solidFill>
                <a:latin typeface="Roboto"/>
                <a:cs typeface="Roboto"/>
              </a:rPr>
              <a:t>Suite,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20" dirty="0">
                <a:solidFill>
                  <a:srgbClr val="434343"/>
                </a:solidFill>
                <a:latin typeface="Roboto"/>
                <a:cs typeface="Roboto"/>
              </a:rPr>
              <a:t>Swagger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,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spc="-15" dirty="0">
                <a:solidFill>
                  <a:srgbClr val="434343"/>
                </a:solidFill>
                <a:latin typeface="Roboto"/>
                <a:cs typeface="Roboto"/>
              </a:rPr>
              <a:t>Postman,</a:t>
            </a:r>
            <a:r>
              <a:rPr sz="175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750" b="1" dirty="0">
                <a:solidFill>
                  <a:srgbClr val="434343"/>
                </a:solidFill>
                <a:latin typeface="Roboto"/>
                <a:cs typeface="Roboto"/>
              </a:rPr>
              <a:t>AWS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575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2A3890"/>
                </a:solidFill>
              </a:rPr>
              <a:t>Working</a:t>
            </a:r>
            <a:r>
              <a:rPr sz="2700" spc="-5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Microservices: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873748" y="1382734"/>
            <a:ext cx="4841252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Authorization Microservice</a:t>
            </a:r>
          </a:p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Share Price</a:t>
            </a:r>
            <a:r>
              <a:rPr sz="1750" b="1" spc="-7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dirty="0">
                <a:solidFill>
                  <a:srgbClr val="434343"/>
                </a:solidFill>
                <a:latin typeface="Roboto"/>
                <a:cs typeface="Roboto"/>
              </a:rPr>
              <a:t>Daily Mutual Fund Nav</a:t>
            </a:r>
            <a:r>
              <a:rPr sz="1750" b="1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lang="en-IN" sz="1750" b="1" spc="-5" dirty="0">
                <a:solidFill>
                  <a:srgbClr val="434343"/>
                </a:solidFill>
                <a:latin typeface="Roboto"/>
                <a:cs typeface="Roboto"/>
              </a:rPr>
              <a:t>Microservice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34343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b="1" spc="-10" dirty="0">
                <a:solidFill>
                  <a:srgbClr val="434343"/>
                </a:solidFill>
                <a:latin typeface="Roboto"/>
                <a:cs typeface="Roboto"/>
              </a:rPr>
              <a:t>Calculate Net worth Microservice</a:t>
            </a: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endParaRPr sz="17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42887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rgbClr val="2A3890"/>
                </a:solidFill>
              </a:rPr>
              <a:t>Authorization</a:t>
            </a:r>
            <a:r>
              <a:rPr sz="2700" spc="-35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456674" y="1442485"/>
            <a:ext cx="678370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Auth</a:t>
            </a: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orization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Microservice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perform</a:t>
            </a:r>
            <a:r>
              <a:rPr sz="1750" spc="2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operations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like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: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r>
              <a:rPr sz="1750" b="1" spc="-4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&amp;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920115" lvl="1" indent="-36322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920115" algn="l"/>
                <a:tab pos="920750" algn="l"/>
              </a:tabLst>
            </a:pPr>
            <a:r>
              <a:rPr sz="1750" b="1" spc="-15" dirty="0">
                <a:solidFill>
                  <a:srgbClr val="08090A"/>
                </a:solidFill>
                <a:latin typeface="Roboto"/>
                <a:cs typeface="Roboto"/>
              </a:rPr>
              <a:t>Logout</a:t>
            </a:r>
            <a:endParaRPr sz="1750" dirty="0">
              <a:latin typeface="Roboto"/>
              <a:cs typeface="Robo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Arial"/>
              <a:buChar char="●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spcBef>
                <a:spcPts val="5"/>
              </a:spcBef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lang="en-IN" sz="1750" spc="-20" dirty="0">
                <a:solidFill>
                  <a:srgbClr val="08090A"/>
                </a:solidFill>
                <a:latin typeface="Roboto"/>
                <a:cs typeface="Roboto"/>
              </a:rPr>
              <a:t>Authorization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will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provide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3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20" dirty="0">
                <a:solidFill>
                  <a:srgbClr val="08090A"/>
                </a:solidFill>
                <a:latin typeface="Roboto"/>
                <a:cs typeface="Roboto"/>
              </a:rPr>
              <a:t>JWT</a:t>
            </a:r>
            <a:r>
              <a:rPr sz="1750" b="1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token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08090A"/>
                </a:solidFill>
                <a:latin typeface="Roboto"/>
                <a:cs typeface="Roboto"/>
              </a:rPr>
              <a:t>after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45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spc="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validation.</a:t>
            </a:r>
            <a:endParaRPr sz="17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90A"/>
              </a:buClr>
              <a:buFont typeface="MS PGothic"/>
              <a:buChar char="❖"/>
            </a:pPr>
            <a:endParaRPr sz="1700" dirty="0">
              <a:latin typeface="Roboto"/>
              <a:cs typeface="Roboto"/>
            </a:endParaRPr>
          </a:p>
          <a:p>
            <a:pPr marL="462915" indent="-450850">
              <a:lnSpc>
                <a:spcPct val="100000"/>
              </a:lnSpc>
              <a:buFont typeface="MS PGothic"/>
              <a:buChar char="❖"/>
              <a:tabLst>
                <a:tab pos="462915" algn="l"/>
                <a:tab pos="463550" algn="l"/>
              </a:tabLst>
            </a:pPr>
            <a:r>
              <a:rPr sz="1750" spc="-25" dirty="0">
                <a:solidFill>
                  <a:srgbClr val="08090A"/>
                </a:solidFill>
                <a:latin typeface="Roboto"/>
                <a:cs typeface="Roboto"/>
              </a:rPr>
              <a:t>Providing</a:t>
            </a:r>
            <a:r>
              <a:rPr sz="1750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the</a:t>
            </a:r>
            <a:r>
              <a:rPr sz="1750" spc="1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lang="en-IN" sz="1750" b="1" spc="-10" dirty="0">
                <a:solidFill>
                  <a:srgbClr val="08090A"/>
                </a:solidFill>
                <a:latin typeface="Roboto"/>
                <a:cs typeface="Roboto"/>
              </a:rPr>
              <a:t>authorization </a:t>
            </a:r>
            <a:r>
              <a:rPr sz="1750" spc="-15" dirty="0">
                <a:solidFill>
                  <a:srgbClr val="08090A"/>
                </a:solidFill>
                <a:latin typeface="Roboto"/>
                <a:cs typeface="Roboto"/>
              </a:rPr>
              <a:t>based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08090A"/>
                </a:solidFill>
                <a:latin typeface="Roboto"/>
                <a:cs typeface="Roboto"/>
              </a:rPr>
              <a:t>on</a:t>
            </a:r>
            <a:r>
              <a:rPr sz="1750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40" dirty="0">
                <a:solidFill>
                  <a:srgbClr val="08090A"/>
                </a:solidFill>
                <a:latin typeface="Roboto"/>
                <a:cs typeface="Roboto"/>
              </a:rPr>
              <a:t>user’s</a:t>
            </a:r>
            <a:r>
              <a:rPr sz="1750" b="1" spc="-5" dirty="0">
                <a:solidFill>
                  <a:srgbClr val="08090A"/>
                </a:solidFill>
                <a:latin typeface="Roboto"/>
                <a:cs typeface="Roboto"/>
              </a:rPr>
              <a:t> </a:t>
            </a:r>
            <a:r>
              <a:rPr sz="1750" b="1" spc="-10" dirty="0">
                <a:solidFill>
                  <a:srgbClr val="08090A"/>
                </a:solidFill>
                <a:latin typeface="Roboto"/>
                <a:cs typeface="Roboto"/>
              </a:rPr>
              <a:t>login</a:t>
            </a:r>
            <a:endParaRPr sz="17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9308"/>
            <a:ext cx="6930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2A3890"/>
                </a:solidFill>
              </a:rPr>
              <a:t>Authorization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Microservice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sz="2700" spc="-475" dirty="0">
                <a:solidFill>
                  <a:srgbClr val="2A3890"/>
                </a:solidFill>
              </a:rPr>
              <a:t>-</a:t>
            </a:r>
            <a:r>
              <a:rPr lang="en-IN" sz="2700" spc="-10" dirty="0">
                <a:solidFill>
                  <a:srgbClr val="2A3890"/>
                </a:solidFill>
              </a:rPr>
              <a:t> </a:t>
            </a:r>
            <a:r>
              <a:rPr sz="2700" spc="-20" dirty="0">
                <a:solidFill>
                  <a:srgbClr val="2A3890"/>
                </a:solidFill>
              </a:rPr>
              <a:t>Sample</a:t>
            </a:r>
            <a:r>
              <a:rPr sz="2700" spc="-10" dirty="0">
                <a:solidFill>
                  <a:srgbClr val="2A3890"/>
                </a:solidFill>
              </a:rPr>
              <a:t> </a:t>
            </a:r>
            <a:r>
              <a:rPr lang="en-IN" sz="2800" spc="-25" dirty="0">
                <a:solidFill>
                  <a:srgbClr val="2A3890"/>
                </a:solidFill>
              </a:rPr>
              <a:t>Request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3B46-189D-480A-89F4-9A2F2475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550</Words>
  <Application>Microsoft Office PowerPoint</Application>
  <PresentationFormat>On-screen Show (16:9)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MS PGothic</vt:lpstr>
      <vt:lpstr>Arial</vt:lpstr>
      <vt:lpstr>Calibri</vt:lpstr>
      <vt:lpstr>Microsoft Sans Serif</vt:lpstr>
      <vt:lpstr>Roboto</vt:lpstr>
      <vt:lpstr>Segoe UI</vt:lpstr>
      <vt:lpstr>Office Theme</vt:lpstr>
      <vt:lpstr>Diseño predeterminado</vt:lpstr>
      <vt:lpstr>  Portfolio Management System </vt:lpstr>
      <vt:lpstr>Introduction</vt:lpstr>
      <vt:lpstr>Architecture Diagram for Customer</vt:lpstr>
      <vt:lpstr>WorkFlow:</vt:lpstr>
      <vt:lpstr>Client - Server Architecture</vt:lpstr>
      <vt:lpstr>Technologies Used</vt:lpstr>
      <vt:lpstr>Working Microservices:</vt:lpstr>
      <vt:lpstr>Authorization Microservice</vt:lpstr>
      <vt:lpstr>Authorization Microservice - Sample Request</vt:lpstr>
      <vt:lpstr>Daily Share Price Microservice</vt:lpstr>
      <vt:lpstr>Daily Share Price Microservice -  Sample Request</vt:lpstr>
      <vt:lpstr>Daily Mutual Fund Nav Microservice</vt:lpstr>
      <vt:lpstr>Daily Mutual Fund Nav Microservice - Sample Request</vt:lpstr>
      <vt:lpstr>Calculate Net Worth Microservice</vt:lpstr>
      <vt:lpstr>Calculate Net Worth Microservice – Sample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testing:</vt:lpstr>
      <vt:lpstr>Thank You 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Management</dc:title>
  <dc:creator>Babloo Kumar</dc:creator>
  <cp:lastModifiedBy>Babloo</cp:lastModifiedBy>
  <cp:revision>63</cp:revision>
  <dcterms:created xsi:type="dcterms:W3CDTF">2022-07-12T04:40:15Z</dcterms:created>
  <dcterms:modified xsi:type="dcterms:W3CDTF">2022-07-15T10:43:57Z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