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69" r:id="rId1"/>
  </p:sldMasterIdLst>
  <p:sldIdLst>
    <p:sldId id="256" r:id="rId2"/>
    <p:sldId id="257" r:id="rId3"/>
    <p:sldId id="273" r:id="rId4"/>
    <p:sldId id="263" r:id="rId5"/>
    <p:sldId id="267" r:id="rId6"/>
    <p:sldId id="266" r:id="rId7"/>
    <p:sldId id="258" r:id="rId8"/>
    <p:sldId id="274" r:id="rId9"/>
    <p:sldId id="264" r:id="rId10"/>
    <p:sldId id="265" r:id="rId11"/>
    <p:sldId id="268" r:id="rId12"/>
    <p:sldId id="262" r:id="rId13"/>
    <p:sldId id="261" r:id="rId14"/>
    <p:sldId id="270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6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44EB-6604-5E44-91B6-F505F7E5DD2F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D90F-3A32-A840-BAE7-2ADE96890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3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44EB-6604-5E44-91B6-F505F7E5DD2F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D90F-3A32-A840-BAE7-2ADE96890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3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44EB-6604-5E44-91B6-F505F7E5DD2F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D90F-3A32-A840-BAE7-2ADE96890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0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44EB-6604-5E44-91B6-F505F7E5DD2F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D90F-3A32-A840-BAE7-2ADE96890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8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44EB-6604-5E44-91B6-F505F7E5DD2F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D90F-3A32-A840-BAE7-2ADE96890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9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44EB-6604-5E44-91B6-F505F7E5DD2F}" type="datetimeFigureOut">
              <a:rPr lang="en-US" smtClean="0"/>
              <a:t>1/2/25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D90F-3A32-A840-BAE7-2ADE96890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8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44EB-6604-5E44-91B6-F505F7E5DD2F}" type="datetimeFigureOut">
              <a:rPr lang="en-US" smtClean="0"/>
              <a:t>1/2/25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D90F-3A32-A840-BAE7-2ADE96890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4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44EB-6604-5E44-91B6-F505F7E5DD2F}" type="datetimeFigureOut">
              <a:rPr lang="en-US" smtClean="0"/>
              <a:t>1/2/25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D90F-3A32-A840-BAE7-2ADE96890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73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44EB-6604-5E44-91B6-F505F7E5DD2F}" type="datetimeFigureOut">
              <a:rPr lang="en-US" smtClean="0"/>
              <a:t>1/2/25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D90F-3A32-A840-BAE7-2ADE96890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7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44EB-6604-5E44-91B6-F505F7E5DD2F}" type="datetimeFigureOut">
              <a:rPr lang="en-US" smtClean="0"/>
              <a:t>1/2/25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D90F-3A32-A840-BAE7-2ADE96890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56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44EB-6604-5E44-91B6-F505F7E5DD2F}" type="datetimeFigureOut">
              <a:rPr lang="en-US" smtClean="0"/>
              <a:t>1/2/25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D90F-3A32-A840-BAE7-2ADE96890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6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755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944EB-6604-5E44-91B6-F505F7E5DD2F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FD90F-3A32-A840-BAE7-2ADE96890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1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0" r:id="rId1"/>
    <p:sldLayoutId id="2147484371" r:id="rId2"/>
    <p:sldLayoutId id="2147484372" r:id="rId3"/>
    <p:sldLayoutId id="2147484373" r:id="rId4"/>
    <p:sldLayoutId id="2147484374" r:id="rId5"/>
    <p:sldLayoutId id="2147484375" r:id="rId6"/>
    <p:sldLayoutId id="2147484376" r:id="rId7"/>
    <p:sldLayoutId id="2147484377" r:id="rId8"/>
    <p:sldLayoutId id="2147484378" r:id="rId9"/>
    <p:sldLayoutId id="2147484379" r:id="rId10"/>
    <p:sldLayoutId id="21474843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Word_Document1.docx"/><Relationship Id="rId5" Type="http://schemas.openxmlformats.org/officeDocument/2006/relationships/image" Target="../media/image2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0CA4-DD11-C947-96EF-96329C26CC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Branch Expansion Strategy for Starbucks Koramangala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9146FB-5769-7C46-AA55-BC7DE78B044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9000"/>
          </a:blip>
          <a:stretch>
            <a:fillRect/>
          </a:stretch>
        </p:blipFill>
        <p:spPr>
          <a:xfrm>
            <a:off x="10219037" y="5826590"/>
            <a:ext cx="2290214" cy="128609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08976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D78E6447-E17D-5042-B2D1-B2F45B7F157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9000"/>
          </a:blip>
          <a:stretch>
            <a:fillRect/>
          </a:stretch>
        </p:blipFill>
        <p:spPr>
          <a:xfrm>
            <a:off x="10219037" y="5826590"/>
            <a:ext cx="2290214" cy="128609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D38E3E-672B-8A4A-921C-20E0E117D6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98" b="37331"/>
          <a:stretch/>
        </p:blipFill>
        <p:spPr>
          <a:xfrm>
            <a:off x="918687" y="1916473"/>
            <a:ext cx="3103160" cy="119172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43469DE-6DA7-D546-83D8-A325784DC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555"/>
            <a:ext cx="7329616" cy="1325563"/>
          </a:xfrm>
        </p:spPr>
        <p:txBody>
          <a:bodyPr>
            <a:normAutofit/>
          </a:bodyPr>
          <a:lstStyle/>
          <a:p>
            <a:r>
              <a:rPr lang="en-US" dirty="0"/>
              <a:t>Monthly Peaks &amp; Dips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A602FA-A301-C142-8018-831B3BBEC1DA}"/>
              </a:ext>
            </a:extLst>
          </p:cNvPr>
          <p:cNvSpPr txBox="1"/>
          <p:nvPr/>
        </p:nvSpPr>
        <p:spPr>
          <a:xfrm>
            <a:off x="838200" y="3381305"/>
            <a:ext cx="9164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February, April &amp; September</a:t>
            </a:r>
            <a:r>
              <a:rPr lang="en-US" sz="1600" b="1" dirty="0"/>
              <a:t> </a:t>
            </a:r>
            <a:r>
              <a:rPr lang="en-US" sz="1600" dirty="0"/>
              <a:t>see a significant </a:t>
            </a:r>
            <a:r>
              <a:rPr lang="en-US" sz="1600" b="1" u="sng" dirty="0"/>
              <a:t>dip</a:t>
            </a:r>
            <a:r>
              <a:rPr lang="en-US" sz="1600" b="1" dirty="0"/>
              <a:t> </a:t>
            </a:r>
            <a:r>
              <a:rPr lang="en-US" sz="1600" dirty="0"/>
              <a:t>in sales, while </a:t>
            </a:r>
            <a:r>
              <a:rPr lang="en-US" sz="1600" b="1" u="sng" dirty="0"/>
              <a:t>March &amp; October</a:t>
            </a:r>
            <a:r>
              <a:rPr lang="en-US" sz="1600" dirty="0"/>
              <a:t> see a </a:t>
            </a:r>
            <a:r>
              <a:rPr lang="en-US" sz="1600" b="1" u="sng" dirty="0"/>
              <a:t>rise</a:t>
            </a:r>
            <a:r>
              <a:rPr lang="en-US" sz="16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8CCD7B-5727-1547-8EB0-9CDDE788A8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807"/>
          <a:stretch/>
        </p:blipFill>
        <p:spPr>
          <a:xfrm>
            <a:off x="7920675" y="4891738"/>
            <a:ext cx="3263384" cy="181678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C2B693-DFCB-C347-9CC5-B9859BAF3B3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961"/>
          <a:stretch/>
        </p:blipFill>
        <p:spPr>
          <a:xfrm>
            <a:off x="4386647" y="4893599"/>
            <a:ext cx="3220375" cy="181678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B2AAAA-CD8E-4F4A-BD90-C63B39C0E63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988"/>
          <a:stretch/>
        </p:blipFill>
        <p:spPr>
          <a:xfrm>
            <a:off x="914400" y="4891738"/>
            <a:ext cx="3168450" cy="181678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D78699-0EA6-C542-8E56-B3A81690A62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7292"/>
          <a:stretch/>
        </p:blipFill>
        <p:spPr>
          <a:xfrm>
            <a:off x="4318375" y="1916473"/>
            <a:ext cx="3103160" cy="119172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929F7A-1FF7-B14B-B748-BF70AEC8DDB7}"/>
              </a:ext>
            </a:extLst>
          </p:cNvPr>
          <p:cNvSpPr txBox="1"/>
          <p:nvPr/>
        </p:nvSpPr>
        <p:spPr>
          <a:xfrm>
            <a:off x="838201" y="1432985"/>
            <a:ext cx="6936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Coffee &amp; Tea </a:t>
            </a:r>
            <a:r>
              <a:rPr lang="en-US" sz="1600" dirty="0"/>
              <a:t>collectively sell maximum during </a:t>
            </a:r>
            <a:r>
              <a:rPr lang="en-US" sz="1600" b="1" u="sng" dirty="0"/>
              <a:t>March, June &amp; August</a:t>
            </a:r>
            <a:r>
              <a:rPr lang="en-US" sz="1600" dirty="0"/>
              <a:t>.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47A35C-F1AF-FE42-9391-DEBF55C00A77}"/>
              </a:ext>
            </a:extLst>
          </p:cNvPr>
          <p:cNvSpPr/>
          <p:nvPr/>
        </p:nvSpPr>
        <p:spPr>
          <a:xfrm>
            <a:off x="2660246" y="2413325"/>
            <a:ext cx="623832" cy="201499"/>
          </a:xfrm>
          <a:custGeom>
            <a:avLst/>
            <a:gdLst>
              <a:gd name="connsiteX0" fmla="*/ 0 w 623832"/>
              <a:gd name="connsiteY0" fmla="*/ 100750 h 201499"/>
              <a:gd name="connsiteX1" fmla="*/ 311916 w 623832"/>
              <a:gd name="connsiteY1" fmla="*/ 0 h 201499"/>
              <a:gd name="connsiteX2" fmla="*/ 623832 w 623832"/>
              <a:gd name="connsiteY2" fmla="*/ 100750 h 201499"/>
              <a:gd name="connsiteX3" fmla="*/ 311916 w 623832"/>
              <a:gd name="connsiteY3" fmla="*/ 201500 h 201499"/>
              <a:gd name="connsiteX4" fmla="*/ 0 w 623832"/>
              <a:gd name="connsiteY4" fmla="*/ 100750 h 201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832" h="201499" extrusionOk="0">
                <a:moveTo>
                  <a:pt x="0" y="100750"/>
                </a:moveTo>
                <a:cubicBezTo>
                  <a:pt x="-11281" y="41781"/>
                  <a:pt x="127564" y="16633"/>
                  <a:pt x="311916" y="0"/>
                </a:cubicBezTo>
                <a:cubicBezTo>
                  <a:pt x="491620" y="-5098"/>
                  <a:pt x="614765" y="34852"/>
                  <a:pt x="623832" y="100750"/>
                </a:cubicBezTo>
                <a:cubicBezTo>
                  <a:pt x="649733" y="151449"/>
                  <a:pt x="508510" y="175273"/>
                  <a:pt x="311916" y="201500"/>
                </a:cubicBezTo>
                <a:cubicBezTo>
                  <a:pt x="144269" y="197084"/>
                  <a:pt x="-3827" y="150417"/>
                  <a:pt x="0" y="100750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430082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2EB33D-B85C-624D-86E1-B4F0BF7CD2FE}"/>
              </a:ext>
            </a:extLst>
          </p:cNvPr>
          <p:cNvSpPr/>
          <p:nvPr/>
        </p:nvSpPr>
        <p:spPr>
          <a:xfrm rot="454760">
            <a:off x="7093105" y="5512028"/>
            <a:ext cx="406901" cy="156077"/>
          </a:xfrm>
          <a:custGeom>
            <a:avLst/>
            <a:gdLst>
              <a:gd name="connsiteX0" fmla="*/ 0 w 406901"/>
              <a:gd name="connsiteY0" fmla="*/ 78039 h 156077"/>
              <a:gd name="connsiteX1" fmla="*/ 203451 w 406901"/>
              <a:gd name="connsiteY1" fmla="*/ 0 h 156077"/>
              <a:gd name="connsiteX2" fmla="*/ 406902 w 406901"/>
              <a:gd name="connsiteY2" fmla="*/ 78039 h 156077"/>
              <a:gd name="connsiteX3" fmla="*/ 203451 w 406901"/>
              <a:gd name="connsiteY3" fmla="*/ 156078 h 156077"/>
              <a:gd name="connsiteX4" fmla="*/ 0 w 406901"/>
              <a:gd name="connsiteY4" fmla="*/ 78039 h 15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901" h="156077" extrusionOk="0">
                <a:moveTo>
                  <a:pt x="0" y="78039"/>
                </a:moveTo>
                <a:cubicBezTo>
                  <a:pt x="-13071" y="31085"/>
                  <a:pt x="85889" y="7155"/>
                  <a:pt x="203451" y="0"/>
                </a:cubicBezTo>
                <a:cubicBezTo>
                  <a:pt x="320001" y="-2870"/>
                  <a:pt x="403629" y="31238"/>
                  <a:pt x="406902" y="78039"/>
                </a:cubicBezTo>
                <a:cubicBezTo>
                  <a:pt x="428223" y="117069"/>
                  <a:pt x="326568" y="144485"/>
                  <a:pt x="203451" y="156078"/>
                </a:cubicBezTo>
                <a:cubicBezTo>
                  <a:pt x="97958" y="149510"/>
                  <a:pt x="-4910" y="113473"/>
                  <a:pt x="0" y="78039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430082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C63474-78EF-DD40-A2AD-A80429152A5C}"/>
              </a:ext>
            </a:extLst>
          </p:cNvPr>
          <p:cNvSpPr/>
          <p:nvPr/>
        </p:nvSpPr>
        <p:spPr>
          <a:xfrm>
            <a:off x="3572263" y="5375189"/>
            <a:ext cx="418969" cy="173591"/>
          </a:xfrm>
          <a:custGeom>
            <a:avLst/>
            <a:gdLst>
              <a:gd name="connsiteX0" fmla="*/ 0 w 418969"/>
              <a:gd name="connsiteY0" fmla="*/ 86796 h 173591"/>
              <a:gd name="connsiteX1" fmla="*/ 209485 w 418969"/>
              <a:gd name="connsiteY1" fmla="*/ 0 h 173591"/>
              <a:gd name="connsiteX2" fmla="*/ 418970 w 418969"/>
              <a:gd name="connsiteY2" fmla="*/ 86796 h 173591"/>
              <a:gd name="connsiteX3" fmla="*/ 209485 w 418969"/>
              <a:gd name="connsiteY3" fmla="*/ 173592 h 173591"/>
              <a:gd name="connsiteX4" fmla="*/ 0 w 418969"/>
              <a:gd name="connsiteY4" fmla="*/ 86796 h 17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969" h="173591" extrusionOk="0">
                <a:moveTo>
                  <a:pt x="0" y="86796"/>
                </a:moveTo>
                <a:cubicBezTo>
                  <a:pt x="-21188" y="32613"/>
                  <a:pt x="85079" y="11988"/>
                  <a:pt x="209485" y="0"/>
                </a:cubicBezTo>
                <a:cubicBezTo>
                  <a:pt x="326962" y="-1221"/>
                  <a:pt x="417558" y="37263"/>
                  <a:pt x="418970" y="86796"/>
                </a:cubicBezTo>
                <a:cubicBezTo>
                  <a:pt x="434095" y="131845"/>
                  <a:pt x="329056" y="169414"/>
                  <a:pt x="209485" y="173592"/>
                </a:cubicBezTo>
                <a:cubicBezTo>
                  <a:pt x="95822" y="171650"/>
                  <a:pt x="-1383" y="132572"/>
                  <a:pt x="0" y="86796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430082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609E963-5683-EB47-8F00-972E36E56984}"/>
              </a:ext>
            </a:extLst>
          </p:cNvPr>
          <p:cNvSpPr/>
          <p:nvPr/>
        </p:nvSpPr>
        <p:spPr>
          <a:xfrm rot="454760">
            <a:off x="10648248" y="6170090"/>
            <a:ext cx="450780" cy="165115"/>
          </a:xfrm>
          <a:custGeom>
            <a:avLst/>
            <a:gdLst>
              <a:gd name="connsiteX0" fmla="*/ 0 w 450780"/>
              <a:gd name="connsiteY0" fmla="*/ 82558 h 165115"/>
              <a:gd name="connsiteX1" fmla="*/ 225390 w 450780"/>
              <a:gd name="connsiteY1" fmla="*/ 0 h 165115"/>
              <a:gd name="connsiteX2" fmla="*/ 450780 w 450780"/>
              <a:gd name="connsiteY2" fmla="*/ 82558 h 165115"/>
              <a:gd name="connsiteX3" fmla="*/ 225390 w 450780"/>
              <a:gd name="connsiteY3" fmla="*/ 165116 h 165115"/>
              <a:gd name="connsiteX4" fmla="*/ 0 w 450780"/>
              <a:gd name="connsiteY4" fmla="*/ 82558 h 16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0780" h="165115" extrusionOk="0">
                <a:moveTo>
                  <a:pt x="0" y="82558"/>
                </a:moveTo>
                <a:cubicBezTo>
                  <a:pt x="-25050" y="29577"/>
                  <a:pt x="99254" y="2281"/>
                  <a:pt x="225390" y="0"/>
                </a:cubicBezTo>
                <a:cubicBezTo>
                  <a:pt x="356967" y="-4865"/>
                  <a:pt x="447658" y="33431"/>
                  <a:pt x="450780" y="82558"/>
                </a:cubicBezTo>
                <a:cubicBezTo>
                  <a:pt x="474830" y="123564"/>
                  <a:pt x="357221" y="157190"/>
                  <a:pt x="225390" y="165116"/>
                </a:cubicBezTo>
                <a:cubicBezTo>
                  <a:pt x="105470" y="160758"/>
                  <a:pt x="-3232" y="123107"/>
                  <a:pt x="0" y="82558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430082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7086E8-A7D3-6740-816B-E4385D7E57B9}"/>
              </a:ext>
            </a:extLst>
          </p:cNvPr>
          <p:cNvSpPr/>
          <p:nvPr/>
        </p:nvSpPr>
        <p:spPr>
          <a:xfrm rot="454760">
            <a:off x="7052499" y="6148747"/>
            <a:ext cx="450780" cy="165115"/>
          </a:xfrm>
          <a:custGeom>
            <a:avLst/>
            <a:gdLst>
              <a:gd name="connsiteX0" fmla="*/ 0 w 450780"/>
              <a:gd name="connsiteY0" fmla="*/ 82558 h 165115"/>
              <a:gd name="connsiteX1" fmla="*/ 225390 w 450780"/>
              <a:gd name="connsiteY1" fmla="*/ 0 h 165115"/>
              <a:gd name="connsiteX2" fmla="*/ 450780 w 450780"/>
              <a:gd name="connsiteY2" fmla="*/ 82558 h 165115"/>
              <a:gd name="connsiteX3" fmla="*/ 225390 w 450780"/>
              <a:gd name="connsiteY3" fmla="*/ 165116 h 165115"/>
              <a:gd name="connsiteX4" fmla="*/ 0 w 450780"/>
              <a:gd name="connsiteY4" fmla="*/ 82558 h 16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0780" h="165115" extrusionOk="0">
                <a:moveTo>
                  <a:pt x="0" y="82558"/>
                </a:moveTo>
                <a:cubicBezTo>
                  <a:pt x="-25050" y="29577"/>
                  <a:pt x="99254" y="2281"/>
                  <a:pt x="225390" y="0"/>
                </a:cubicBezTo>
                <a:cubicBezTo>
                  <a:pt x="356967" y="-4865"/>
                  <a:pt x="447658" y="33431"/>
                  <a:pt x="450780" y="82558"/>
                </a:cubicBezTo>
                <a:cubicBezTo>
                  <a:pt x="474830" y="123564"/>
                  <a:pt x="357221" y="157190"/>
                  <a:pt x="225390" y="165116"/>
                </a:cubicBezTo>
                <a:cubicBezTo>
                  <a:pt x="105470" y="160758"/>
                  <a:pt x="-3232" y="123107"/>
                  <a:pt x="0" y="82558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430082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954B6B-1DF1-2C41-A875-9455D2556769}"/>
              </a:ext>
            </a:extLst>
          </p:cNvPr>
          <p:cNvSpPr/>
          <p:nvPr/>
        </p:nvSpPr>
        <p:spPr>
          <a:xfrm rot="454760">
            <a:off x="3559883" y="5506338"/>
            <a:ext cx="507854" cy="154072"/>
          </a:xfrm>
          <a:custGeom>
            <a:avLst/>
            <a:gdLst>
              <a:gd name="connsiteX0" fmla="*/ 0 w 507854"/>
              <a:gd name="connsiteY0" fmla="*/ 77036 h 154072"/>
              <a:gd name="connsiteX1" fmla="*/ 253927 w 507854"/>
              <a:gd name="connsiteY1" fmla="*/ 0 h 154072"/>
              <a:gd name="connsiteX2" fmla="*/ 507854 w 507854"/>
              <a:gd name="connsiteY2" fmla="*/ 77036 h 154072"/>
              <a:gd name="connsiteX3" fmla="*/ 253927 w 507854"/>
              <a:gd name="connsiteY3" fmla="*/ 154072 h 154072"/>
              <a:gd name="connsiteX4" fmla="*/ 0 w 507854"/>
              <a:gd name="connsiteY4" fmla="*/ 77036 h 1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854" h="154072" extrusionOk="0">
                <a:moveTo>
                  <a:pt x="0" y="77036"/>
                </a:moveTo>
                <a:cubicBezTo>
                  <a:pt x="-12113" y="30919"/>
                  <a:pt x="103374" y="14193"/>
                  <a:pt x="253927" y="0"/>
                </a:cubicBezTo>
                <a:cubicBezTo>
                  <a:pt x="397605" y="-2356"/>
                  <a:pt x="502457" y="28386"/>
                  <a:pt x="507854" y="77036"/>
                </a:cubicBezTo>
                <a:cubicBezTo>
                  <a:pt x="511887" y="118812"/>
                  <a:pt x="401131" y="146564"/>
                  <a:pt x="253927" y="154072"/>
                </a:cubicBezTo>
                <a:cubicBezTo>
                  <a:pt x="116848" y="151050"/>
                  <a:pt x="-2839" y="115149"/>
                  <a:pt x="0" y="77036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430082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E52D74D-CD3E-924A-893E-61D30373C03F}"/>
              </a:ext>
            </a:extLst>
          </p:cNvPr>
          <p:cNvSpPr/>
          <p:nvPr/>
        </p:nvSpPr>
        <p:spPr>
          <a:xfrm rot="454760">
            <a:off x="10661710" y="5490096"/>
            <a:ext cx="451336" cy="190276"/>
          </a:xfrm>
          <a:custGeom>
            <a:avLst/>
            <a:gdLst>
              <a:gd name="connsiteX0" fmla="*/ 0 w 451336"/>
              <a:gd name="connsiteY0" fmla="*/ 95138 h 190276"/>
              <a:gd name="connsiteX1" fmla="*/ 225668 w 451336"/>
              <a:gd name="connsiteY1" fmla="*/ 0 h 190276"/>
              <a:gd name="connsiteX2" fmla="*/ 451336 w 451336"/>
              <a:gd name="connsiteY2" fmla="*/ 95138 h 190276"/>
              <a:gd name="connsiteX3" fmla="*/ 225668 w 451336"/>
              <a:gd name="connsiteY3" fmla="*/ 190276 h 190276"/>
              <a:gd name="connsiteX4" fmla="*/ 0 w 451336"/>
              <a:gd name="connsiteY4" fmla="*/ 95138 h 190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336" h="190276" extrusionOk="0">
                <a:moveTo>
                  <a:pt x="0" y="95138"/>
                </a:moveTo>
                <a:cubicBezTo>
                  <a:pt x="-12041" y="39045"/>
                  <a:pt x="90260" y="14829"/>
                  <a:pt x="225668" y="0"/>
                </a:cubicBezTo>
                <a:cubicBezTo>
                  <a:pt x="358826" y="-5843"/>
                  <a:pt x="449546" y="40570"/>
                  <a:pt x="451336" y="95138"/>
                </a:cubicBezTo>
                <a:cubicBezTo>
                  <a:pt x="454388" y="147099"/>
                  <a:pt x="361175" y="178553"/>
                  <a:pt x="225668" y="190276"/>
                </a:cubicBezTo>
                <a:cubicBezTo>
                  <a:pt x="102401" y="188970"/>
                  <a:pt x="-1877" y="144750"/>
                  <a:pt x="0" y="95138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430082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7ED936B-0F40-4D4E-AE40-3EA84F974952}"/>
              </a:ext>
            </a:extLst>
          </p:cNvPr>
          <p:cNvSpPr/>
          <p:nvPr/>
        </p:nvSpPr>
        <p:spPr>
          <a:xfrm rot="454760">
            <a:off x="3612187" y="6124032"/>
            <a:ext cx="450780" cy="165115"/>
          </a:xfrm>
          <a:custGeom>
            <a:avLst/>
            <a:gdLst>
              <a:gd name="connsiteX0" fmla="*/ 0 w 450780"/>
              <a:gd name="connsiteY0" fmla="*/ 82558 h 165115"/>
              <a:gd name="connsiteX1" fmla="*/ 225390 w 450780"/>
              <a:gd name="connsiteY1" fmla="*/ 0 h 165115"/>
              <a:gd name="connsiteX2" fmla="*/ 450780 w 450780"/>
              <a:gd name="connsiteY2" fmla="*/ 82558 h 165115"/>
              <a:gd name="connsiteX3" fmla="*/ 225390 w 450780"/>
              <a:gd name="connsiteY3" fmla="*/ 165116 h 165115"/>
              <a:gd name="connsiteX4" fmla="*/ 0 w 450780"/>
              <a:gd name="connsiteY4" fmla="*/ 82558 h 16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0780" h="165115" extrusionOk="0">
                <a:moveTo>
                  <a:pt x="0" y="82558"/>
                </a:moveTo>
                <a:cubicBezTo>
                  <a:pt x="-25050" y="29577"/>
                  <a:pt x="99254" y="2281"/>
                  <a:pt x="225390" y="0"/>
                </a:cubicBezTo>
                <a:cubicBezTo>
                  <a:pt x="356967" y="-4865"/>
                  <a:pt x="447658" y="33431"/>
                  <a:pt x="450780" y="82558"/>
                </a:cubicBezTo>
                <a:cubicBezTo>
                  <a:pt x="474830" y="123564"/>
                  <a:pt x="357221" y="157190"/>
                  <a:pt x="225390" y="165116"/>
                </a:cubicBezTo>
                <a:cubicBezTo>
                  <a:pt x="105470" y="160758"/>
                  <a:pt x="-3232" y="123107"/>
                  <a:pt x="0" y="82558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430082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690155-5D8C-A84B-A311-3CAC5184B475}"/>
              </a:ext>
            </a:extLst>
          </p:cNvPr>
          <p:cNvSpPr/>
          <p:nvPr/>
        </p:nvSpPr>
        <p:spPr>
          <a:xfrm>
            <a:off x="10684170" y="5346919"/>
            <a:ext cx="379704" cy="163135"/>
          </a:xfrm>
          <a:custGeom>
            <a:avLst/>
            <a:gdLst>
              <a:gd name="connsiteX0" fmla="*/ 0 w 379704"/>
              <a:gd name="connsiteY0" fmla="*/ 81568 h 163135"/>
              <a:gd name="connsiteX1" fmla="*/ 189852 w 379704"/>
              <a:gd name="connsiteY1" fmla="*/ 0 h 163135"/>
              <a:gd name="connsiteX2" fmla="*/ 379704 w 379704"/>
              <a:gd name="connsiteY2" fmla="*/ 81568 h 163135"/>
              <a:gd name="connsiteX3" fmla="*/ 189852 w 379704"/>
              <a:gd name="connsiteY3" fmla="*/ 163136 h 163135"/>
              <a:gd name="connsiteX4" fmla="*/ 0 w 379704"/>
              <a:gd name="connsiteY4" fmla="*/ 81568 h 16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704" h="163135" extrusionOk="0">
                <a:moveTo>
                  <a:pt x="0" y="81568"/>
                </a:moveTo>
                <a:cubicBezTo>
                  <a:pt x="-5869" y="34789"/>
                  <a:pt x="71687" y="18322"/>
                  <a:pt x="189852" y="0"/>
                </a:cubicBezTo>
                <a:cubicBezTo>
                  <a:pt x="300637" y="-4066"/>
                  <a:pt x="374624" y="30774"/>
                  <a:pt x="379704" y="81568"/>
                </a:cubicBezTo>
                <a:cubicBezTo>
                  <a:pt x="391889" y="124291"/>
                  <a:pt x="306088" y="150863"/>
                  <a:pt x="189852" y="163136"/>
                </a:cubicBezTo>
                <a:cubicBezTo>
                  <a:pt x="86519" y="161684"/>
                  <a:pt x="-5962" y="117308"/>
                  <a:pt x="0" y="81568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430082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76C92C9-C16F-A44D-AFEC-08BFD01A6421}"/>
              </a:ext>
            </a:extLst>
          </p:cNvPr>
          <p:cNvSpPr/>
          <p:nvPr/>
        </p:nvSpPr>
        <p:spPr>
          <a:xfrm>
            <a:off x="10654103" y="6272152"/>
            <a:ext cx="379704" cy="163135"/>
          </a:xfrm>
          <a:custGeom>
            <a:avLst/>
            <a:gdLst>
              <a:gd name="connsiteX0" fmla="*/ 0 w 379704"/>
              <a:gd name="connsiteY0" fmla="*/ 81568 h 163135"/>
              <a:gd name="connsiteX1" fmla="*/ 189852 w 379704"/>
              <a:gd name="connsiteY1" fmla="*/ 0 h 163135"/>
              <a:gd name="connsiteX2" fmla="*/ 379704 w 379704"/>
              <a:gd name="connsiteY2" fmla="*/ 81568 h 163135"/>
              <a:gd name="connsiteX3" fmla="*/ 189852 w 379704"/>
              <a:gd name="connsiteY3" fmla="*/ 163136 h 163135"/>
              <a:gd name="connsiteX4" fmla="*/ 0 w 379704"/>
              <a:gd name="connsiteY4" fmla="*/ 81568 h 16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704" h="163135" extrusionOk="0">
                <a:moveTo>
                  <a:pt x="0" y="81568"/>
                </a:moveTo>
                <a:cubicBezTo>
                  <a:pt x="-5869" y="34789"/>
                  <a:pt x="71687" y="18322"/>
                  <a:pt x="189852" y="0"/>
                </a:cubicBezTo>
                <a:cubicBezTo>
                  <a:pt x="300637" y="-4066"/>
                  <a:pt x="374624" y="30774"/>
                  <a:pt x="379704" y="81568"/>
                </a:cubicBezTo>
                <a:cubicBezTo>
                  <a:pt x="391889" y="124291"/>
                  <a:pt x="306088" y="150863"/>
                  <a:pt x="189852" y="163136"/>
                </a:cubicBezTo>
                <a:cubicBezTo>
                  <a:pt x="86519" y="161684"/>
                  <a:pt x="-5962" y="117308"/>
                  <a:pt x="0" y="81568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430082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EB57FF-36B6-A342-8204-FDA7767241E9}"/>
              </a:ext>
            </a:extLst>
          </p:cNvPr>
          <p:cNvSpPr/>
          <p:nvPr/>
        </p:nvSpPr>
        <p:spPr>
          <a:xfrm>
            <a:off x="7107087" y="5348573"/>
            <a:ext cx="379704" cy="163135"/>
          </a:xfrm>
          <a:custGeom>
            <a:avLst/>
            <a:gdLst>
              <a:gd name="connsiteX0" fmla="*/ 0 w 379704"/>
              <a:gd name="connsiteY0" fmla="*/ 81568 h 163135"/>
              <a:gd name="connsiteX1" fmla="*/ 189852 w 379704"/>
              <a:gd name="connsiteY1" fmla="*/ 0 h 163135"/>
              <a:gd name="connsiteX2" fmla="*/ 379704 w 379704"/>
              <a:gd name="connsiteY2" fmla="*/ 81568 h 163135"/>
              <a:gd name="connsiteX3" fmla="*/ 189852 w 379704"/>
              <a:gd name="connsiteY3" fmla="*/ 163136 h 163135"/>
              <a:gd name="connsiteX4" fmla="*/ 0 w 379704"/>
              <a:gd name="connsiteY4" fmla="*/ 81568 h 16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704" h="163135" extrusionOk="0">
                <a:moveTo>
                  <a:pt x="0" y="81568"/>
                </a:moveTo>
                <a:cubicBezTo>
                  <a:pt x="-5869" y="34789"/>
                  <a:pt x="71687" y="18322"/>
                  <a:pt x="189852" y="0"/>
                </a:cubicBezTo>
                <a:cubicBezTo>
                  <a:pt x="300637" y="-4066"/>
                  <a:pt x="374624" y="30774"/>
                  <a:pt x="379704" y="81568"/>
                </a:cubicBezTo>
                <a:cubicBezTo>
                  <a:pt x="391889" y="124291"/>
                  <a:pt x="306088" y="150863"/>
                  <a:pt x="189852" y="163136"/>
                </a:cubicBezTo>
                <a:cubicBezTo>
                  <a:pt x="86519" y="161684"/>
                  <a:pt x="-5962" y="117308"/>
                  <a:pt x="0" y="81568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430082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294DC66-8FE7-7842-8695-00376E0879AD}"/>
              </a:ext>
            </a:extLst>
          </p:cNvPr>
          <p:cNvSpPr/>
          <p:nvPr/>
        </p:nvSpPr>
        <p:spPr>
          <a:xfrm>
            <a:off x="7092774" y="6252518"/>
            <a:ext cx="379704" cy="163135"/>
          </a:xfrm>
          <a:custGeom>
            <a:avLst/>
            <a:gdLst>
              <a:gd name="connsiteX0" fmla="*/ 0 w 379704"/>
              <a:gd name="connsiteY0" fmla="*/ 81568 h 163135"/>
              <a:gd name="connsiteX1" fmla="*/ 189852 w 379704"/>
              <a:gd name="connsiteY1" fmla="*/ 0 h 163135"/>
              <a:gd name="connsiteX2" fmla="*/ 379704 w 379704"/>
              <a:gd name="connsiteY2" fmla="*/ 81568 h 163135"/>
              <a:gd name="connsiteX3" fmla="*/ 189852 w 379704"/>
              <a:gd name="connsiteY3" fmla="*/ 163136 h 163135"/>
              <a:gd name="connsiteX4" fmla="*/ 0 w 379704"/>
              <a:gd name="connsiteY4" fmla="*/ 81568 h 16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704" h="163135" extrusionOk="0">
                <a:moveTo>
                  <a:pt x="0" y="81568"/>
                </a:moveTo>
                <a:cubicBezTo>
                  <a:pt x="-5869" y="34789"/>
                  <a:pt x="71687" y="18322"/>
                  <a:pt x="189852" y="0"/>
                </a:cubicBezTo>
                <a:cubicBezTo>
                  <a:pt x="300637" y="-4066"/>
                  <a:pt x="374624" y="30774"/>
                  <a:pt x="379704" y="81568"/>
                </a:cubicBezTo>
                <a:cubicBezTo>
                  <a:pt x="391889" y="124291"/>
                  <a:pt x="306088" y="150863"/>
                  <a:pt x="189852" y="163136"/>
                </a:cubicBezTo>
                <a:cubicBezTo>
                  <a:pt x="86519" y="161684"/>
                  <a:pt x="-5962" y="117308"/>
                  <a:pt x="0" y="81568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430082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48F378-F4D9-CD4E-985C-DEF8A1D83147}"/>
              </a:ext>
            </a:extLst>
          </p:cNvPr>
          <p:cNvSpPr/>
          <p:nvPr/>
        </p:nvSpPr>
        <p:spPr>
          <a:xfrm>
            <a:off x="3574457" y="6238832"/>
            <a:ext cx="379704" cy="163135"/>
          </a:xfrm>
          <a:custGeom>
            <a:avLst/>
            <a:gdLst>
              <a:gd name="connsiteX0" fmla="*/ 0 w 379704"/>
              <a:gd name="connsiteY0" fmla="*/ 81568 h 163135"/>
              <a:gd name="connsiteX1" fmla="*/ 189852 w 379704"/>
              <a:gd name="connsiteY1" fmla="*/ 0 h 163135"/>
              <a:gd name="connsiteX2" fmla="*/ 379704 w 379704"/>
              <a:gd name="connsiteY2" fmla="*/ 81568 h 163135"/>
              <a:gd name="connsiteX3" fmla="*/ 189852 w 379704"/>
              <a:gd name="connsiteY3" fmla="*/ 163136 h 163135"/>
              <a:gd name="connsiteX4" fmla="*/ 0 w 379704"/>
              <a:gd name="connsiteY4" fmla="*/ 81568 h 16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704" h="163135" extrusionOk="0">
                <a:moveTo>
                  <a:pt x="0" y="81568"/>
                </a:moveTo>
                <a:cubicBezTo>
                  <a:pt x="-5869" y="34789"/>
                  <a:pt x="71687" y="18322"/>
                  <a:pt x="189852" y="0"/>
                </a:cubicBezTo>
                <a:cubicBezTo>
                  <a:pt x="300637" y="-4066"/>
                  <a:pt x="374624" y="30774"/>
                  <a:pt x="379704" y="81568"/>
                </a:cubicBezTo>
                <a:cubicBezTo>
                  <a:pt x="391889" y="124291"/>
                  <a:pt x="306088" y="150863"/>
                  <a:pt x="189852" y="163136"/>
                </a:cubicBezTo>
                <a:cubicBezTo>
                  <a:pt x="86519" y="161684"/>
                  <a:pt x="-5962" y="117308"/>
                  <a:pt x="0" y="81568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430082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83235B5-D817-9B4D-8F78-CE1B48B620B5}"/>
              </a:ext>
            </a:extLst>
          </p:cNvPr>
          <p:cNvSpPr/>
          <p:nvPr/>
        </p:nvSpPr>
        <p:spPr>
          <a:xfrm>
            <a:off x="2708321" y="2125679"/>
            <a:ext cx="623832" cy="201499"/>
          </a:xfrm>
          <a:custGeom>
            <a:avLst/>
            <a:gdLst>
              <a:gd name="connsiteX0" fmla="*/ 0 w 623832"/>
              <a:gd name="connsiteY0" fmla="*/ 100750 h 201499"/>
              <a:gd name="connsiteX1" fmla="*/ 311916 w 623832"/>
              <a:gd name="connsiteY1" fmla="*/ 0 h 201499"/>
              <a:gd name="connsiteX2" fmla="*/ 623832 w 623832"/>
              <a:gd name="connsiteY2" fmla="*/ 100750 h 201499"/>
              <a:gd name="connsiteX3" fmla="*/ 311916 w 623832"/>
              <a:gd name="connsiteY3" fmla="*/ 201500 h 201499"/>
              <a:gd name="connsiteX4" fmla="*/ 0 w 623832"/>
              <a:gd name="connsiteY4" fmla="*/ 100750 h 201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832" h="201499" extrusionOk="0">
                <a:moveTo>
                  <a:pt x="0" y="100750"/>
                </a:moveTo>
                <a:cubicBezTo>
                  <a:pt x="-11281" y="41781"/>
                  <a:pt x="127564" y="16633"/>
                  <a:pt x="311916" y="0"/>
                </a:cubicBezTo>
                <a:cubicBezTo>
                  <a:pt x="491620" y="-5098"/>
                  <a:pt x="614765" y="34852"/>
                  <a:pt x="623832" y="100750"/>
                </a:cubicBezTo>
                <a:cubicBezTo>
                  <a:pt x="649733" y="151449"/>
                  <a:pt x="508510" y="175273"/>
                  <a:pt x="311916" y="201500"/>
                </a:cubicBezTo>
                <a:cubicBezTo>
                  <a:pt x="144269" y="197084"/>
                  <a:pt x="-3827" y="150417"/>
                  <a:pt x="0" y="100750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430082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88C1235-92EA-684B-AFF7-F52681E9B227}"/>
              </a:ext>
            </a:extLst>
          </p:cNvPr>
          <p:cNvSpPr/>
          <p:nvPr/>
        </p:nvSpPr>
        <p:spPr>
          <a:xfrm>
            <a:off x="6003196" y="2268030"/>
            <a:ext cx="623832" cy="201499"/>
          </a:xfrm>
          <a:custGeom>
            <a:avLst/>
            <a:gdLst>
              <a:gd name="connsiteX0" fmla="*/ 0 w 623832"/>
              <a:gd name="connsiteY0" fmla="*/ 100750 h 201499"/>
              <a:gd name="connsiteX1" fmla="*/ 311916 w 623832"/>
              <a:gd name="connsiteY1" fmla="*/ 0 h 201499"/>
              <a:gd name="connsiteX2" fmla="*/ 623832 w 623832"/>
              <a:gd name="connsiteY2" fmla="*/ 100750 h 201499"/>
              <a:gd name="connsiteX3" fmla="*/ 311916 w 623832"/>
              <a:gd name="connsiteY3" fmla="*/ 201500 h 201499"/>
              <a:gd name="connsiteX4" fmla="*/ 0 w 623832"/>
              <a:gd name="connsiteY4" fmla="*/ 100750 h 201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832" h="201499" extrusionOk="0">
                <a:moveTo>
                  <a:pt x="0" y="100750"/>
                </a:moveTo>
                <a:cubicBezTo>
                  <a:pt x="-11281" y="41781"/>
                  <a:pt x="127564" y="16633"/>
                  <a:pt x="311916" y="0"/>
                </a:cubicBezTo>
                <a:cubicBezTo>
                  <a:pt x="491620" y="-5098"/>
                  <a:pt x="614765" y="34852"/>
                  <a:pt x="623832" y="100750"/>
                </a:cubicBezTo>
                <a:cubicBezTo>
                  <a:pt x="649733" y="151449"/>
                  <a:pt x="508510" y="175273"/>
                  <a:pt x="311916" y="201500"/>
                </a:cubicBezTo>
                <a:cubicBezTo>
                  <a:pt x="144269" y="197084"/>
                  <a:pt x="-3827" y="150417"/>
                  <a:pt x="0" y="100750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430082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CD4B0E2-9A2C-2641-9FAB-6CCC3DCC5321}"/>
              </a:ext>
            </a:extLst>
          </p:cNvPr>
          <p:cNvSpPr/>
          <p:nvPr/>
        </p:nvSpPr>
        <p:spPr>
          <a:xfrm>
            <a:off x="2593044" y="2562147"/>
            <a:ext cx="623832" cy="201499"/>
          </a:xfrm>
          <a:custGeom>
            <a:avLst/>
            <a:gdLst>
              <a:gd name="connsiteX0" fmla="*/ 0 w 623832"/>
              <a:gd name="connsiteY0" fmla="*/ 100750 h 201499"/>
              <a:gd name="connsiteX1" fmla="*/ 311916 w 623832"/>
              <a:gd name="connsiteY1" fmla="*/ 0 h 201499"/>
              <a:gd name="connsiteX2" fmla="*/ 623832 w 623832"/>
              <a:gd name="connsiteY2" fmla="*/ 100750 h 201499"/>
              <a:gd name="connsiteX3" fmla="*/ 311916 w 623832"/>
              <a:gd name="connsiteY3" fmla="*/ 201500 h 201499"/>
              <a:gd name="connsiteX4" fmla="*/ 0 w 623832"/>
              <a:gd name="connsiteY4" fmla="*/ 100750 h 201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832" h="201499" extrusionOk="0">
                <a:moveTo>
                  <a:pt x="0" y="100750"/>
                </a:moveTo>
                <a:cubicBezTo>
                  <a:pt x="-11281" y="41781"/>
                  <a:pt x="127564" y="16633"/>
                  <a:pt x="311916" y="0"/>
                </a:cubicBezTo>
                <a:cubicBezTo>
                  <a:pt x="491620" y="-5098"/>
                  <a:pt x="614765" y="34852"/>
                  <a:pt x="623832" y="100750"/>
                </a:cubicBezTo>
                <a:cubicBezTo>
                  <a:pt x="649733" y="151449"/>
                  <a:pt x="508510" y="175273"/>
                  <a:pt x="311916" y="201500"/>
                </a:cubicBezTo>
                <a:cubicBezTo>
                  <a:pt x="144269" y="197084"/>
                  <a:pt x="-3827" y="150417"/>
                  <a:pt x="0" y="100750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430082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35E1268-E3F8-8B47-9D3B-250D64B9E1B3}"/>
              </a:ext>
            </a:extLst>
          </p:cNvPr>
          <p:cNvSpPr/>
          <p:nvPr/>
        </p:nvSpPr>
        <p:spPr>
          <a:xfrm>
            <a:off x="6003196" y="2400968"/>
            <a:ext cx="623832" cy="201499"/>
          </a:xfrm>
          <a:custGeom>
            <a:avLst/>
            <a:gdLst>
              <a:gd name="connsiteX0" fmla="*/ 0 w 623832"/>
              <a:gd name="connsiteY0" fmla="*/ 100750 h 201499"/>
              <a:gd name="connsiteX1" fmla="*/ 311916 w 623832"/>
              <a:gd name="connsiteY1" fmla="*/ 0 h 201499"/>
              <a:gd name="connsiteX2" fmla="*/ 623832 w 623832"/>
              <a:gd name="connsiteY2" fmla="*/ 100750 h 201499"/>
              <a:gd name="connsiteX3" fmla="*/ 311916 w 623832"/>
              <a:gd name="connsiteY3" fmla="*/ 201500 h 201499"/>
              <a:gd name="connsiteX4" fmla="*/ 0 w 623832"/>
              <a:gd name="connsiteY4" fmla="*/ 100750 h 201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832" h="201499" extrusionOk="0">
                <a:moveTo>
                  <a:pt x="0" y="100750"/>
                </a:moveTo>
                <a:cubicBezTo>
                  <a:pt x="-11281" y="41781"/>
                  <a:pt x="127564" y="16633"/>
                  <a:pt x="311916" y="0"/>
                </a:cubicBezTo>
                <a:cubicBezTo>
                  <a:pt x="491620" y="-5098"/>
                  <a:pt x="614765" y="34852"/>
                  <a:pt x="623832" y="100750"/>
                </a:cubicBezTo>
                <a:cubicBezTo>
                  <a:pt x="649733" y="151449"/>
                  <a:pt x="508510" y="175273"/>
                  <a:pt x="311916" y="201500"/>
                </a:cubicBezTo>
                <a:cubicBezTo>
                  <a:pt x="144269" y="197084"/>
                  <a:pt x="-3827" y="150417"/>
                  <a:pt x="0" y="100750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430082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55DC79-FDA4-7F41-A758-A3571E38D329}"/>
              </a:ext>
            </a:extLst>
          </p:cNvPr>
          <p:cNvSpPr/>
          <p:nvPr/>
        </p:nvSpPr>
        <p:spPr>
          <a:xfrm>
            <a:off x="6003196" y="2123466"/>
            <a:ext cx="623832" cy="201499"/>
          </a:xfrm>
          <a:custGeom>
            <a:avLst/>
            <a:gdLst>
              <a:gd name="connsiteX0" fmla="*/ 0 w 623832"/>
              <a:gd name="connsiteY0" fmla="*/ 100750 h 201499"/>
              <a:gd name="connsiteX1" fmla="*/ 311916 w 623832"/>
              <a:gd name="connsiteY1" fmla="*/ 0 h 201499"/>
              <a:gd name="connsiteX2" fmla="*/ 623832 w 623832"/>
              <a:gd name="connsiteY2" fmla="*/ 100750 h 201499"/>
              <a:gd name="connsiteX3" fmla="*/ 311916 w 623832"/>
              <a:gd name="connsiteY3" fmla="*/ 201500 h 201499"/>
              <a:gd name="connsiteX4" fmla="*/ 0 w 623832"/>
              <a:gd name="connsiteY4" fmla="*/ 100750 h 201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832" h="201499" extrusionOk="0">
                <a:moveTo>
                  <a:pt x="0" y="100750"/>
                </a:moveTo>
                <a:cubicBezTo>
                  <a:pt x="-11281" y="41781"/>
                  <a:pt x="127564" y="16633"/>
                  <a:pt x="311916" y="0"/>
                </a:cubicBezTo>
                <a:cubicBezTo>
                  <a:pt x="491620" y="-5098"/>
                  <a:pt x="614765" y="34852"/>
                  <a:pt x="623832" y="100750"/>
                </a:cubicBezTo>
                <a:cubicBezTo>
                  <a:pt x="649733" y="151449"/>
                  <a:pt x="508510" y="175273"/>
                  <a:pt x="311916" y="201500"/>
                </a:cubicBezTo>
                <a:cubicBezTo>
                  <a:pt x="144269" y="197084"/>
                  <a:pt x="-3827" y="150417"/>
                  <a:pt x="0" y="100750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430082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64BE1E-E781-DC4B-A6BA-B913F52D63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8687" y="3904220"/>
            <a:ext cx="4597899" cy="7934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C1CBFAC9-6910-6942-AF52-E99A4806EEF6}"/>
              </a:ext>
            </a:extLst>
          </p:cNvPr>
          <p:cNvSpPr/>
          <p:nvPr/>
        </p:nvSpPr>
        <p:spPr>
          <a:xfrm rot="18589658">
            <a:off x="1319935" y="3685677"/>
            <a:ext cx="120675" cy="54157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2222154B-22AD-8245-AFC2-516EE4619B6C}"/>
              </a:ext>
            </a:extLst>
          </p:cNvPr>
          <p:cNvSpPr/>
          <p:nvPr/>
        </p:nvSpPr>
        <p:spPr>
          <a:xfrm rot="18589658">
            <a:off x="2220895" y="3655283"/>
            <a:ext cx="120675" cy="54157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CA8F77BE-072E-814A-B40B-DFB1EFC95228}"/>
              </a:ext>
            </a:extLst>
          </p:cNvPr>
          <p:cNvSpPr/>
          <p:nvPr/>
        </p:nvSpPr>
        <p:spPr>
          <a:xfrm rot="17567276">
            <a:off x="3780899" y="3682739"/>
            <a:ext cx="156645" cy="5908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9422686-147F-FD4E-B3D3-44C6798DBD11}"/>
              </a:ext>
            </a:extLst>
          </p:cNvPr>
          <p:cNvCxnSpPr>
            <a:cxnSpLocks/>
          </p:cNvCxnSpPr>
          <p:nvPr/>
        </p:nvCxnSpPr>
        <p:spPr>
          <a:xfrm flipH="1">
            <a:off x="838200" y="3344234"/>
            <a:ext cx="10542373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928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C2E0C5-DB43-954E-806F-AFC30994DE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9000"/>
          </a:blip>
          <a:stretch>
            <a:fillRect/>
          </a:stretch>
        </p:blipFill>
        <p:spPr>
          <a:xfrm>
            <a:off x="10219037" y="5826590"/>
            <a:ext cx="2290214" cy="128609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EE1D3C-251E-6A44-96D0-EC691CB8A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555"/>
            <a:ext cx="10515600" cy="1325563"/>
          </a:xfrm>
        </p:spPr>
        <p:txBody>
          <a:bodyPr/>
          <a:lstStyle/>
          <a:p>
            <a:r>
              <a:rPr lang="en-IN" dirty="0"/>
              <a:t>Trends and Opportunities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81033A-7308-804A-B4AF-A688ECB00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69492" y="1580713"/>
            <a:ext cx="2201829" cy="171043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4D5746-DDF6-9847-9122-BB858A3FD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164" y="2827352"/>
            <a:ext cx="3225580" cy="155007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1F378C-9B7E-164E-87F2-E66A7D63E3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8220" y="5018464"/>
            <a:ext cx="3225580" cy="16162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1E54D2-9503-774D-8009-764BD99D1BBA}"/>
              </a:ext>
            </a:extLst>
          </p:cNvPr>
          <p:cNvSpPr txBox="1"/>
          <p:nvPr/>
        </p:nvSpPr>
        <p:spPr>
          <a:xfrm>
            <a:off x="838200" y="1470185"/>
            <a:ext cx="30102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b="1" u="sng" dirty="0"/>
              <a:t>Zomato</a:t>
            </a:r>
            <a:r>
              <a:rPr lang="en-IN" sz="1600" dirty="0"/>
              <a:t> outperforms </a:t>
            </a:r>
            <a:r>
              <a:rPr lang="en-IN" sz="1600" dirty="0" err="1"/>
              <a:t>Swiggy</a:t>
            </a:r>
            <a:r>
              <a:rPr lang="en-IN" sz="1600" dirty="0"/>
              <a:t> with </a:t>
            </a:r>
            <a:r>
              <a:rPr lang="en-IN" sz="1600" b="1" u="sng" dirty="0"/>
              <a:t>85%</a:t>
            </a:r>
            <a:r>
              <a:rPr lang="en-IN" sz="1600" dirty="0"/>
              <a:t> higher online presence. A </a:t>
            </a:r>
            <a:r>
              <a:rPr lang="en-IN" sz="1600" b="1" u="sng" dirty="0"/>
              <a:t>50% online order boost</a:t>
            </a:r>
            <a:r>
              <a:rPr lang="en-IN" sz="1600" dirty="0"/>
              <a:t> from promotions and expanded radius could raise overall orders by </a:t>
            </a:r>
            <a:r>
              <a:rPr lang="en-IN" sz="1600" b="1" u="sng" dirty="0"/>
              <a:t>10%</a:t>
            </a:r>
            <a:r>
              <a:rPr lang="en-IN" sz="16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DC8B79-4955-C146-8B54-39DAC3EBA6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2466" y="3590894"/>
            <a:ext cx="2495880" cy="63288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24D41D-277D-764D-9ED1-7FDC06BBE4FB}"/>
              </a:ext>
            </a:extLst>
          </p:cNvPr>
          <p:cNvSpPr txBox="1"/>
          <p:nvPr/>
        </p:nvSpPr>
        <p:spPr>
          <a:xfrm>
            <a:off x="757797" y="4939572"/>
            <a:ext cx="7045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Some of the </a:t>
            </a:r>
            <a:r>
              <a:rPr lang="en-IN" sz="1600" b="1" u="sng" dirty="0"/>
              <a:t>lowest-performing weeks</a:t>
            </a:r>
            <a:r>
              <a:rPr lang="en-IN" sz="1600" dirty="0"/>
              <a:t> </a:t>
            </a:r>
            <a:r>
              <a:rPr lang="en-IN" sz="1600" b="1" u="sng" dirty="0"/>
              <a:t>align with festivals</a:t>
            </a:r>
            <a:r>
              <a:rPr lang="en-IN" sz="1600" dirty="0"/>
              <a:t> like Ganesh Chaturthi. However, long holiday weeks surrounding Diwali and Christmas have not seen a significant dip. 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D74ED9-0D1A-B849-AB82-84CA82EB5168}"/>
              </a:ext>
            </a:extLst>
          </p:cNvPr>
          <p:cNvSpPr txBox="1"/>
          <p:nvPr/>
        </p:nvSpPr>
        <p:spPr>
          <a:xfrm>
            <a:off x="7050515" y="1470185"/>
            <a:ext cx="4243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b="1" u="sng" dirty="0"/>
              <a:t>Weekends</a:t>
            </a:r>
            <a:r>
              <a:rPr lang="en-IN" sz="1600" dirty="0"/>
              <a:t> show stronger performance. With several </a:t>
            </a:r>
            <a:r>
              <a:rPr lang="en-IN" sz="1600" b="1" u="sng" dirty="0"/>
              <a:t>nearby IT hubs</a:t>
            </a:r>
            <a:r>
              <a:rPr lang="en-IN" sz="1600" dirty="0"/>
              <a:t>, targeting corporates with exclusive offers presents significant potential.</a:t>
            </a:r>
            <a:endParaRPr lang="en-US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5FFE66-EC27-FC4A-A9A1-C432B37117DF}"/>
              </a:ext>
            </a:extLst>
          </p:cNvPr>
          <p:cNvCxnSpPr>
            <a:cxnSpLocks/>
          </p:cNvCxnSpPr>
          <p:nvPr/>
        </p:nvCxnSpPr>
        <p:spPr>
          <a:xfrm>
            <a:off x="6734430" y="1427345"/>
            <a:ext cx="0" cy="323115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3B233A-7204-5C49-A9C8-1856626C2222}"/>
              </a:ext>
            </a:extLst>
          </p:cNvPr>
          <p:cNvCxnSpPr>
            <a:cxnSpLocks/>
          </p:cNvCxnSpPr>
          <p:nvPr/>
        </p:nvCxnSpPr>
        <p:spPr>
          <a:xfrm>
            <a:off x="757797" y="4658497"/>
            <a:ext cx="11067619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395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338B-DCE9-8340-9465-DD5D20F6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Insight/solutions -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C1DB1-3377-144C-80A1-6DDCF2127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68797"/>
          </a:xfrm>
        </p:spPr>
        <p:txBody>
          <a:bodyPr>
            <a:normAutofit/>
          </a:bodyPr>
          <a:lstStyle/>
          <a:p>
            <a:r>
              <a:rPr lang="en-US" dirty="0"/>
              <a:t>How much profits can be generated?</a:t>
            </a:r>
          </a:p>
          <a:p>
            <a:pPr lvl="1"/>
            <a:r>
              <a:rPr lang="en-US" dirty="0"/>
              <a:t>Branch expansion profit, platform boost </a:t>
            </a:r>
            <a:r>
              <a:rPr lang="en-US" dirty="0" err="1"/>
              <a:t>w.r.t.</a:t>
            </a:r>
            <a:r>
              <a:rPr lang="en-US" dirty="0"/>
              <a:t> category, month boost </a:t>
            </a:r>
            <a:r>
              <a:rPr lang="en-US" dirty="0" err="1"/>
              <a:t>w.r.t.</a:t>
            </a:r>
            <a:r>
              <a:rPr lang="en-US" dirty="0"/>
              <a:t> category/product, something </a:t>
            </a:r>
            <a:r>
              <a:rPr lang="en-US" dirty="0" err="1"/>
              <a:t>w.r.t.</a:t>
            </a:r>
            <a:r>
              <a:rPr lang="en-US" dirty="0"/>
              <a:t> time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- Dip days or Week – holidays where north Indians return to their hometowns. Attract local population with native themed products and prices (</a:t>
            </a:r>
            <a:r>
              <a:rPr lang="en-US" dirty="0" err="1"/>
              <a:t>comepete</a:t>
            </a:r>
            <a:r>
              <a:rPr lang="en-US" dirty="0"/>
              <a:t> with local outlets)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3A9638-81F3-DA4A-B703-9463238BD0F5}"/>
              </a:ext>
            </a:extLst>
          </p:cNvPr>
          <p:cNvSpPr txBox="1"/>
          <p:nvPr/>
        </p:nvSpPr>
        <p:spPr>
          <a:xfrm>
            <a:off x="6720016" y="4485503"/>
            <a:ext cx="46337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Ways to increase profits?</a:t>
            </a:r>
          </a:p>
          <a:p>
            <a:pPr marL="285750" indent="-285750">
              <a:buFontTx/>
              <a:buChar char="-"/>
            </a:pPr>
            <a:r>
              <a:rPr lang="en-US" dirty="0"/>
              <a:t>Targeted Marketing.</a:t>
            </a:r>
          </a:p>
          <a:p>
            <a:pPr marL="285750" indent="-285750">
              <a:buFontTx/>
              <a:buChar char="-"/>
            </a:pPr>
            <a:r>
              <a:rPr lang="en-US" dirty="0"/>
              <a:t>Introduce local items to fill dips</a:t>
            </a:r>
          </a:p>
          <a:p>
            <a:pPr marL="285750" indent="-285750">
              <a:buFontTx/>
              <a:buChar char="-"/>
            </a:pPr>
            <a:r>
              <a:rPr lang="en-US" dirty="0"/>
              <a:t>Introduce corporate meeting bookings</a:t>
            </a:r>
          </a:p>
          <a:p>
            <a:pPr marL="285750" indent="-285750">
              <a:buFontTx/>
              <a:buChar char="-"/>
            </a:pPr>
            <a:r>
              <a:rPr lang="en-US" dirty="0"/>
              <a:t>Fill below average selling days</a:t>
            </a:r>
          </a:p>
          <a:p>
            <a:pPr marL="285750" indent="-285750">
              <a:buFontTx/>
              <a:buChar char="-"/>
            </a:pPr>
            <a:r>
              <a:rPr lang="en-US" dirty="0"/>
              <a:t>Market merchandise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34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BB6C-A654-C84E-9E9B-54354D5E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Surrounding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756BC-F5A3-0347-9D66-AA642973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Kiosk to full outlet at the mall can increase traffic.</a:t>
            </a:r>
          </a:p>
          <a:p>
            <a:pPr lvl="1"/>
            <a:r>
              <a:rPr lang="en-US" dirty="0"/>
              <a:t>Nexus mall has competitive outlets offering premium coffee. </a:t>
            </a:r>
            <a:r>
              <a:rPr lang="en-US" dirty="0" err="1"/>
              <a:t>Mcdonalds</a:t>
            </a:r>
            <a:r>
              <a:rPr lang="en-US" dirty="0"/>
              <a:t>, </a:t>
            </a:r>
            <a:r>
              <a:rPr lang="en-US" dirty="0" err="1"/>
              <a:t>Smoor</a:t>
            </a:r>
            <a:r>
              <a:rPr lang="en-US" dirty="0"/>
              <a:t>, Food court.</a:t>
            </a:r>
          </a:p>
          <a:p>
            <a:pPr lvl="1"/>
            <a:r>
              <a:rPr lang="en-US" dirty="0"/>
              <a:t>Attracts groups and families.</a:t>
            </a:r>
          </a:p>
          <a:p>
            <a:pPr lvl="1"/>
            <a:r>
              <a:rPr lang="en-US" dirty="0"/>
              <a:t>Kiosk Not attractive for corporate crowd</a:t>
            </a:r>
          </a:p>
          <a:p>
            <a:pPr lvl="1"/>
            <a:r>
              <a:rPr lang="en-US" dirty="0"/>
              <a:t>Competitor alongside offers cheaper same products.</a:t>
            </a:r>
          </a:p>
          <a:p>
            <a:r>
              <a:rPr lang="en-US" dirty="0"/>
              <a:t>Capacities at road branches not fulfilled.</a:t>
            </a:r>
          </a:p>
          <a:p>
            <a:pPr lvl="1"/>
            <a:r>
              <a:rPr lang="en-US" dirty="0"/>
              <a:t>Attract corporate crowd for meetings and solo workspace.</a:t>
            </a:r>
          </a:p>
          <a:p>
            <a:pPr lvl="1"/>
            <a:r>
              <a:rPr lang="en-US" dirty="0"/>
              <a:t>New workspaces to be inaugurated in the 7</a:t>
            </a:r>
            <a:r>
              <a:rPr lang="en-US" baseline="30000" dirty="0"/>
              <a:t>th</a:t>
            </a:r>
            <a:r>
              <a:rPr lang="en-US" dirty="0"/>
              <a:t> block area / 4</a:t>
            </a:r>
            <a:r>
              <a:rPr lang="en-US" baseline="30000" dirty="0"/>
              <a:t>th</a:t>
            </a:r>
            <a:r>
              <a:rPr lang="en-US" dirty="0"/>
              <a:t> block area.</a:t>
            </a:r>
          </a:p>
          <a:p>
            <a:r>
              <a:rPr lang="en-US" dirty="0"/>
              <a:t>Competitors in the area:</a:t>
            </a:r>
          </a:p>
          <a:p>
            <a:pPr lvl="1"/>
            <a:r>
              <a:rPr lang="en-US" dirty="0"/>
              <a:t>Max – kiosk.</a:t>
            </a:r>
          </a:p>
          <a:p>
            <a:pPr lvl="1"/>
            <a:r>
              <a:rPr lang="en-US" dirty="0"/>
              <a:t>Medium – 4</a:t>
            </a:r>
            <a:r>
              <a:rPr lang="en-US" baseline="30000" dirty="0"/>
              <a:t>th</a:t>
            </a:r>
            <a:r>
              <a:rPr lang="en-US" dirty="0"/>
              <a:t> block. (max online ordering considering residential area + offices)</a:t>
            </a:r>
          </a:p>
          <a:p>
            <a:pPr lvl="1"/>
            <a:r>
              <a:rPr lang="en-US" dirty="0"/>
              <a:t>Least – 7</a:t>
            </a:r>
            <a:r>
              <a:rPr lang="en-US" baseline="30000" dirty="0"/>
              <a:t>th</a:t>
            </a:r>
            <a:r>
              <a:rPr lang="en-US" dirty="0"/>
              <a:t> block.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18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26ECAB-EF92-6C4C-9B39-EECEAF618D39}"/>
              </a:ext>
            </a:extLst>
          </p:cNvPr>
          <p:cNvSpPr txBox="1"/>
          <p:nvPr/>
        </p:nvSpPr>
        <p:spPr>
          <a:xfrm>
            <a:off x="988542" y="790831"/>
            <a:ext cx="881036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will expansion of the same branch increase sales, compared to opening an entire new branch? People can already access the existing branch to its capacity.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Increased Capacity</a:t>
            </a:r>
            <a:r>
              <a:rPr lang="en-IN" dirty="0"/>
              <a:t>: Expansion allows the branch to serve more customers during </a:t>
            </a:r>
            <a:r>
              <a:rPr lang="en-IN" dirty="0">
                <a:highlight>
                  <a:srgbClr val="FFFF00"/>
                </a:highlight>
              </a:rPr>
              <a:t>peak hours</a:t>
            </a:r>
            <a:r>
              <a:rPr lang="en-IN" dirty="0"/>
              <a:t>, reducing wait times and accommodating higher foot traffic. Many branches lose potential sales simply because they hit capacity limits.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Enhanced Customer Experience</a:t>
            </a:r>
            <a:r>
              <a:rPr lang="en-IN" dirty="0"/>
              <a:t>: With additional seating, </a:t>
            </a:r>
            <a:r>
              <a:rPr lang="en-IN" dirty="0">
                <a:highlight>
                  <a:srgbClr val="FFFF00"/>
                </a:highlight>
              </a:rPr>
              <a:t>improved amenities</a:t>
            </a:r>
            <a:r>
              <a:rPr lang="en-IN" dirty="0"/>
              <a:t>, or </a:t>
            </a:r>
            <a:r>
              <a:rPr lang="en-IN" dirty="0">
                <a:highlight>
                  <a:srgbClr val="FFFF00"/>
                </a:highlight>
              </a:rPr>
              <a:t>diversified</a:t>
            </a:r>
            <a:r>
              <a:rPr lang="en-IN" dirty="0"/>
              <a:t> offerings (e.g., drive-thru, new menu items), the branch can attract repeat visits and increase the average spend per customer.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Established Customer Base</a:t>
            </a:r>
            <a:r>
              <a:rPr lang="en-IN" dirty="0"/>
              <a:t>: The existing branch already has </a:t>
            </a:r>
            <a:r>
              <a:rPr lang="en-IN" dirty="0">
                <a:highlight>
                  <a:srgbClr val="FFFF00"/>
                </a:highlight>
              </a:rPr>
              <a:t>loyal customers </a:t>
            </a:r>
            <a:r>
              <a:rPr lang="en-IN" dirty="0"/>
              <a:t>and a proven market demand. Expansion leverages this base without the need for costly new customer acquisition.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highlight>
                  <a:srgbClr val="FFFF00"/>
                </a:highlight>
              </a:rPr>
              <a:t>Lower Risk</a:t>
            </a:r>
            <a:r>
              <a:rPr lang="en-IN" dirty="0"/>
              <a:t>: Expanding a successful branch poses less risk than opening a new one, which requires establishing a location, building awareness, and managing </a:t>
            </a:r>
            <a:r>
              <a:rPr lang="en-IN" dirty="0">
                <a:highlight>
                  <a:srgbClr val="FFFF00"/>
                </a:highlight>
              </a:rPr>
              <a:t>unpredictable demand patterns.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Maximizing Operational Efficiency</a:t>
            </a:r>
            <a:r>
              <a:rPr lang="en-IN" dirty="0"/>
              <a:t>: Expanding leverages existing staff expertise, equipment, and supply chain networks, reducing overhead and initial costs compared to setting up a new branch.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highlight>
                  <a:srgbClr val="FFFF00"/>
                </a:highlight>
              </a:rPr>
              <a:t>Competitor Shielding</a:t>
            </a:r>
            <a:r>
              <a:rPr lang="en-IN" dirty="0"/>
              <a:t>: A larger branch presence in a high-demand area can </a:t>
            </a:r>
            <a:r>
              <a:rPr lang="en-IN" dirty="0">
                <a:highlight>
                  <a:srgbClr val="FFFF00"/>
                </a:highlight>
              </a:rPr>
              <a:t>deter competitors from entering the market, preserving market share</a:t>
            </a:r>
            <a:r>
              <a:rPr lang="en-IN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28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DB9B05F-FB4F-834D-9E6B-A12458CF7F5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9000"/>
          </a:blip>
          <a:stretch>
            <a:fillRect/>
          </a:stretch>
        </p:blipFill>
        <p:spPr>
          <a:xfrm>
            <a:off x="10219037" y="5826590"/>
            <a:ext cx="2290214" cy="128609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1C362A-7A72-F84E-B417-890F4139E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555"/>
            <a:ext cx="10515600" cy="1325563"/>
          </a:xfrm>
        </p:spPr>
        <p:txBody>
          <a:bodyPr/>
          <a:lstStyle/>
          <a:p>
            <a:r>
              <a:rPr lang="en-US" dirty="0"/>
              <a:t>Factors vs Impact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9AF840-66DB-4E4E-A582-522C540464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663105"/>
              </p:ext>
            </p:extLst>
          </p:nvPr>
        </p:nvGraphicFramePr>
        <p:xfrm>
          <a:off x="838200" y="2293674"/>
          <a:ext cx="10515596" cy="4008686"/>
        </p:xfrm>
        <a:graphic>
          <a:graphicData uri="http://schemas.openxmlformats.org/drawingml/2006/table">
            <a:tbl>
              <a:tblPr firstRow="1" lastRow="1" bandRow="1">
                <a:effectLst>
                  <a:innerShdw blurRad="114300">
                    <a:prstClr val="black"/>
                  </a:innerShdw>
                </a:effectLst>
                <a:tableStyleId>{6E25E649-3F16-4E02-A733-19D2CDBF48F0}</a:tableStyleId>
              </a:tblPr>
              <a:tblGrid>
                <a:gridCol w="2628899">
                  <a:extLst>
                    <a:ext uri="{9D8B030D-6E8A-4147-A177-3AD203B41FA5}">
                      <a16:colId xmlns:a16="http://schemas.microsoft.com/office/drawing/2014/main" val="1753650467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1838841026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4002842843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1136742148"/>
                    </a:ext>
                  </a:extLst>
                </a:gridCol>
              </a:tblGrid>
              <a:tr h="2877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Factors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Block, Koramangala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Block, Koramangala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Nexus Mall Kiosk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559578"/>
                  </a:ext>
                </a:extLst>
              </a:tr>
              <a:tr h="2877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2024 Net Profits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accent1"/>
                          </a:solidFill>
                        </a:rPr>
                        <a:t>HIGH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MEDIUM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LOW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012627418"/>
                  </a:ext>
                </a:extLst>
              </a:tr>
              <a:tr h="2877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Peak Hours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accent1"/>
                          </a:solidFill>
                        </a:rPr>
                        <a:t>HIGH</a:t>
                      </a:r>
                      <a:endParaRPr lang="en-US" sz="14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MEDIUM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MEDIUM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842793691"/>
                  </a:ext>
                </a:extLst>
              </a:tr>
              <a:tr h="5034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Diversified Customer Experience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MEDIUM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accent1"/>
                          </a:solidFill>
                        </a:rPr>
                        <a:t>HIGH</a:t>
                      </a:r>
                      <a:endParaRPr lang="en-US" sz="14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50458868"/>
                  </a:ext>
                </a:extLst>
              </a:tr>
              <a:tr h="5034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Seasonal Deviation (MoM)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MEDIUM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HIGH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73433895"/>
                  </a:ext>
                </a:extLst>
              </a:tr>
              <a:tr h="2877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Building Customer Loyalty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accent1"/>
                          </a:solidFill>
                        </a:rPr>
                        <a:t>HIGH</a:t>
                      </a:r>
                      <a:endParaRPr lang="en-US" sz="14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MEDIUM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MEDIUM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765681200"/>
                  </a:ext>
                </a:extLst>
              </a:tr>
              <a:tr h="2877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Demand Patterns (Risk)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MEDIUM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accent1"/>
                          </a:solidFill>
                        </a:rPr>
                        <a:t>LOW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HIGH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155897584"/>
                  </a:ext>
                </a:extLst>
              </a:tr>
              <a:tr h="5034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Maximizing Operational Efficiency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accent1"/>
                          </a:solidFill>
                        </a:rPr>
                        <a:t>HIGH</a:t>
                      </a:r>
                      <a:endParaRPr lang="en-US" sz="14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MEDIUM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MEDIUM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625971088"/>
                  </a:ext>
                </a:extLst>
              </a:tr>
              <a:tr h="2889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Competitor Shielding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MEDIUM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LOW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accent1"/>
                          </a:solidFill>
                        </a:rPr>
                        <a:t>HIGH</a:t>
                      </a:r>
                      <a:endParaRPr lang="en-US" sz="14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576779203"/>
                  </a:ext>
                </a:extLst>
              </a:tr>
              <a:tr h="287706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/>
                        <a:t>OPPORTUNITY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>
                          <a:solidFill>
                            <a:schemeClr val="accent1"/>
                          </a:solidFill>
                        </a:rPr>
                        <a:t>HIGH</a:t>
                      </a:r>
                      <a:r>
                        <a:rPr lang="en-US" sz="1600" b="1" u="none" dirty="0"/>
                        <a:t> 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/>
                        <a:t>MEDIUM-LOW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>
                          <a:solidFill>
                            <a:srgbClr val="FF0000"/>
                          </a:solidFill>
                        </a:rPr>
                        <a:t>LOW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07664919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C209410-82F5-A840-83A7-D9F481CB4091}"/>
              </a:ext>
            </a:extLst>
          </p:cNvPr>
          <p:cNvSpPr txBox="1"/>
          <p:nvPr/>
        </p:nvSpPr>
        <p:spPr>
          <a:xfrm>
            <a:off x="838200" y="1407405"/>
            <a:ext cx="10515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/>
              <a:t>Market research and on-site branch visits were conducted to assess various factors that influence each branch’s sales performance. The following insights represent a synthesis of these observations, supported by profit evaluation: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33263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7FA0D-5100-D04C-B576-005CFC1C9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555"/>
            <a:ext cx="10515600" cy="1325563"/>
          </a:xfrm>
        </p:spPr>
        <p:txBody>
          <a:bodyPr/>
          <a:lstStyle/>
          <a:p>
            <a:r>
              <a:rPr lang="en-US" dirty="0"/>
              <a:t>Branch-wise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BAADD-E7EF-AA4E-9674-BA66F488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60577"/>
            <a:ext cx="9887465" cy="2766117"/>
          </a:xfrm>
        </p:spPr>
        <p:txBody>
          <a:bodyPr>
            <a:normAutofit/>
          </a:bodyPr>
          <a:lstStyle/>
          <a:p>
            <a:pPr algn="just"/>
            <a:r>
              <a:rPr lang="en-IN" sz="1800" b="1" dirty="0"/>
              <a:t>4th Block</a:t>
            </a:r>
            <a:r>
              <a:rPr lang="en-IN" sz="1800" dirty="0"/>
              <a:t> branch</a:t>
            </a:r>
          </a:p>
          <a:p>
            <a:pPr marL="457200" lvl="1" indent="0" algn="just">
              <a:buNone/>
            </a:pPr>
            <a:r>
              <a:rPr lang="en-IN" sz="1600" dirty="0"/>
              <a:t>Displays consistent but </a:t>
            </a:r>
            <a:r>
              <a:rPr lang="en-IN" sz="1600" b="1" dirty="0"/>
              <a:t>unremarkable</a:t>
            </a:r>
            <a:r>
              <a:rPr lang="en-IN" sz="1600" dirty="0"/>
              <a:t> metrics across various factors, with weaker performance characterized by smaller peaks and fewer high-gain months. While it’s less impacted by seasons and festivals, its moderate profits suggest </a:t>
            </a:r>
            <a:r>
              <a:rPr lang="en-IN" sz="1600" b="1" dirty="0"/>
              <a:t>lower demand </a:t>
            </a:r>
            <a:r>
              <a:rPr lang="en-IN" sz="1600" dirty="0"/>
              <a:t>or a </a:t>
            </a:r>
            <a:r>
              <a:rPr lang="en-IN" sz="1600" b="1" dirty="0"/>
              <a:t>suboptimal location</a:t>
            </a:r>
            <a:r>
              <a:rPr lang="en-IN" sz="1600" dirty="0"/>
              <a:t>, reducing its immediate potential for expansion.</a:t>
            </a:r>
          </a:p>
          <a:p>
            <a:pPr algn="just"/>
            <a:r>
              <a:rPr lang="en-IN" sz="1800" b="1" dirty="0"/>
              <a:t>Nexus Mall</a:t>
            </a:r>
            <a:r>
              <a:rPr lang="en-IN" sz="1800" dirty="0"/>
              <a:t> kiosk</a:t>
            </a:r>
          </a:p>
          <a:p>
            <a:pPr marL="457200" lvl="1" indent="0" algn="just">
              <a:buNone/>
            </a:pPr>
            <a:r>
              <a:rPr lang="en-IN" sz="1600" dirty="0"/>
              <a:t>Exhibits the </a:t>
            </a:r>
            <a:r>
              <a:rPr lang="en-IN" sz="1600" b="1" dirty="0"/>
              <a:t>highest fluctuations</a:t>
            </a:r>
            <a:r>
              <a:rPr lang="en-IN" sz="1600" dirty="0"/>
              <a:t> across key measures. Likely influenced by </a:t>
            </a:r>
            <a:r>
              <a:rPr lang="en-IN" sz="1600" b="1" dirty="0"/>
              <a:t>mall footfall and events</a:t>
            </a:r>
            <a:r>
              <a:rPr lang="en-IN" sz="1600" dirty="0"/>
              <a:t>, it faces challenges with low net profits and significant monthly deviations, making it a </a:t>
            </a:r>
            <a:r>
              <a:rPr lang="en-IN" sz="1600" b="1" dirty="0"/>
              <a:t>less ideal</a:t>
            </a:r>
            <a:r>
              <a:rPr lang="en-IN" sz="1600" dirty="0"/>
              <a:t> candidate for expansion. While its location within a shopping mall offers a </a:t>
            </a:r>
            <a:r>
              <a:rPr lang="en-IN" sz="1600" b="1" dirty="0"/>
              <a:t>diverse customer experience</a:t>
            </a:r>
            <a:r>
              <a:rPr lang="en-IN" sz="1600" dirty="0"/>
              <a:t>, complex strategies are needed to address its unpredictable demand patterns effectively.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085411-4DEE-3145-AF13-E25923023C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75840" y="1301164"/>
            <a:ext cx="4421658" cy="21594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6D30EE-2E12-EE44-ACD2-FD1581C24135}"/>
              </a:ext>
            </a:extLst>
          </p:cNvPr>
          <p:cNvSpPr txBox="1"/>
          <p:nvPr/>
        </p:nvSpPr>
        <p:spPr>
          <a:xfrm>
            <a:off x="838200" y="1796406"/>
            <a:ext cx="635343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7th Block</a:t>
            </a:r>
            <a:r>
              <a:rPr lang="en-IN" sz="1800" dirty="0"/>
              <a:t> branch</a:t>
            </a:r>
          </a:p>
          <a:p>
            <a:pPr marL="457200" lvl="1" indent="0" algn="just">
              <a:buNone/>
            </a:pPr>
            <a:r>
              <a:rPr lang="en-IN" sz="1600" dirty="0"/>
              <a:t>Demonstrates the </a:t>
            </a:r>
            <a:r>
              <a:rPr lang="en-IN" sz="1600" b="1" dirty="0"/>
              <a:t>highest profitability </a:t>
            </a:r>
            <a:r>
              <a:rPr lang="en-IN" sz="1600" dirty="0"/>
              <a:t>and the</a:t>
            </a:r>
            <a:r>
              <a:rPr lang="en-IN" sz="1600" b="1" dirty="0"/>
              <a:t> most stable </a:t>
            </a:r>
            <a:r>
              <a:rPr lang="en-IN" sz="1600" dirty="0"/>
              <a:t>seasonal performance, making it a strong candidate for expansion. Its existing ability to handle peak-hour capacity and maintain high customer loyalty indicates further room for scaling. However, it also shows potential vulnerabilities to seasonal and competitive factors.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2D2285-E1C6-454B-AEC7-50D59D84738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9000"/>
          </a:blip>
          <a:stretch>
            <a:fillRect/>
          </a:stretch>
        </p:blipFill>
        <p:spPr>
          <a:xfrm>
            <a:off x="10219037" y="5826590"/>
            <a:ext cx="2290214" cy="128609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90855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67FC-8FC8-E444-B264-CB2FA8103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555"/>
            <a:ext cx="10515600" cy="1325563"/>
          </a:xfrm>
        </p:spPr>
        <p:txBody>
          <a:bodyPr/>
          <a:lstStyle/>
          <a:p>
            <a:r>
              <a:rPr lang="en-IN" sz="4400" dirty="0">
                <a:latin typeface="+mj-lt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CD276-0206-0849-8E92-132F68651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sz="1800" b="1" dirty="0"/>
              <a:t>Recommended branch for expansion: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sz="1600" dirty="0"/>
              <a:t>Expansion of </a:t>
            </a:r>
            <a:r>
              <a:rPr lang="en-IN" sz="1600" b="1" u="sng" dirty="0"/>
              <a:t>7th Block branch</a:t>
            </a:r>
            <a:r>
              <a:rPr lang="en-IN" sz="1600" dirty="0"/>
              <a:t> shows the strongest recovery potential, with relatively </a:t>
            </a:r>
            <a:r>
              <a:rPr lang="en-IN" sz="1600" b="1" dirty="0"/>
              <a:t>consistent sales</a:t>
            </a:r>
            <a:r>
              <a:rPr lang="en-IN" sz="1600" dirty="0"/>
              <a:t> </a:t>
            </a:r>
            <a:r>
              <a:rPr lang="en-IN" sz="1600" b="1" dirty="0"/>
              <a:t>trends</a:t>
            </a:r>
            <a:r>
              <a:rPr lang="en-IN" sz="1600" dirty="0"/>
              <a:t> and </a:t>
            </a:r>
            <a:r>
              <a:rPr lang="en-IN" sz="1600" b="1" dirty="0"/>
              <a:t>higher spikes in growth months</a:t>
            </a:r>
            <a:r>
              <a:rPr lang="en-IN" sz="1600" dirty="0"/>
              <a:t> like March and October. Located in 8</a:t>
            </a:r>
            <a:r>
              <a:rPr lang="en-IN" sz="1600" baseline="30000" dirty="0"/>
              <a:t>th</a:t>
            </a:r>
            <a:r>
              <a:rPr lang="en-IN" sz="1600" dirty="0"/>
              <a:t> block, it serves as a </a:t>
            </a:r>
            <a:r>
              <a:rPr lang="en-IN" sz="1600" b="1" dirty="0"/>
              <a:t>central hub </a:t>
            </a:r>
            <a:r>
              <a:rPr lang="en-IN" sz="1600" dirty="0"/>
              <a:t>for Koramangala residents, tourists and corporates, offering room to attract larger crowds with additional seating or services.</a:t>
            </a:r>
          </a:p>
          <a:p>
            <a:pPr marL="0" indent="0" algn="just">
              <a:buNone/>
            </a:pPr>
            <a:endParaRPr lang="en-IN" sz="1600" dirty="0"/>
          </a:p>
          <a:p>
            <a:pPr algn="just"/>
            <a:r>
              <a:rPr lang="en-IN" sz="1800" b="1" dirty="0"/>
              <a:t>Actionable</a:t>
            </a:r>
            <a:r>
              <a:rPr lang="en-IN" sz="1800" dirty="0"/>
              <a:t>: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sz="1700" dirty="0"/>
              <a:t>Offer </a:t>
            </a:r>
            <a:r>
              <a:rPr lang="en-IN" sz="1700" b="1" dirty="0"/>
              <a:t>promotions in slow months </a:t>
            </a:r>
            <a:r>
              <a:rPr lang="en-IN" sz="1700" dirty="0"/>
              <a:t>(April, February &amp; September) to attract traffic in all the 3 branches.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sz="1700" dirty="0"/>
              <a:t>Promote </a:t>
            </a:r>
            <a:r>
              <a:rPr lang="en-IN" sz="1700" b="1" dirty="0"/>
              <a:t>bundling options </a:t>
            </a:r>
            <a:r>
              <a:rPr lang="en-IN" sz="1700" dirty="0"/>
              <a:t>of high margin products (e.g., coffee or tea + bakery) or </a:t>
            </a:r>
            <a:r>
              <a:rPr lang="en-IN" sz="1700" b="1" dirty="0"/>
              <a:t>loyalty merchandise</a:t>
            </a:r>
            <a:r>
              <a:rPr lang="en-IN" sz="1700" dirty="0"/>
              <a:t> for repeat customers while </a:t>
            </a:r>
            <a:r>
              <a:rPr lang="en-IN" sz="1700" b="1" dirty="0"/>
              <a:t>boosting branding </a:t>
            </a:r>
            <a:r>
              <a:rPr lang="en-IN" sz="1700" dirty="0"/>
              <a:t>as a collateral.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sz="1700" dirty="0"/>
              <a:t>Strategically invest in promotions on </a:t>
            </a:r>
            <a:r>
              <a:rPr lang="en-IN" sz="1700" b="1" dirty="0"/>
              <a:t>Zomato &amp; </a:t>
            </a:r>
            <a:r>
              <a:rPr lang="en-IN" sz="1700" b="1" dirty="0" err="1"/>
              <a:t>Swiggy</a:t>
            </a:r>
            <a:r>
              <a:rPr lang="en-IN" sz="1700" dirty="0"/>
              <a:t> platforms to improve profit margins. Expand the serving radius for the expanding branch to maximize capacity utilization.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sz="1700" dirty="0"/>
              <a:t>Introduce </a:t>
            </a:r>
            <a:r>
              <a:rPr lang="en-IN" sz="1700" b="1" dirty="0"/>
              <a:t>local menus </a:t>
            </a:r>
            <a:r>
              <a:rPr lang="en-IN" sz="1700" dirty="0"/>
              <a:t>at competitive rates (e.g., </a:t>
            </a:r>
            <a:r>
              <a:rPr lang="en-IN" sz="1700" b="1" dirty="0"/>
              <a:t>filter coffee or lemon tea blends</a:t>
            </a:r>
            <a:r>
              <a:rPr lang="en-IN" sz="1700" dirty="0"/>
              <a:t>) to tackle with migrating crowd during long holidays, and </a:t>
            </a:r>
            <a:r>
              <a:rPr lang="en-IN" sz="1700" b="1" dirty="0"/>
              <a:t>partnerships</a:t>
            </a:r>
            <a:r>
              <a:rPr lang="en-IN" sz="1700" dirty="0"/>
              <a:t> (e.g., with </a:t>
            </a:r>
            <a:r>
              <a:rPr lang="en-IN" sz="1700" b="1" dirty="0"/>
              <a:t>tech companies</a:t>
            </a:r>
            <a:r>
              <a:rPr lang="en-IN" sz="1700" dirty="0"/>
              <a:t> or </a:t>
            </a:r>
            <a:r>
              <a:rPr lang="en-IN" sz="1700" b="1" dirty="0"/>
              <a:t>colleges</a:t>
            </a:r>
            <a:r>
              <a:rPr lang="en-IN" sz="1700" dirty="0"/>
              <a:t>) to align with surrounding demographics.</a:t>
            </a:r>
          </a:p>
          <a:p>
            <a:pPr algn="just"/>
            <a:endParaRPr lang="en-IN" sz="1600" dirty="0"/>
          </a:p>
          <a:p>
            <a:pPr algn="just"/>
            <a:r>
              <a:rPr lang="en-IN" sz="1800" dirty="0"/>
              <a:t>Coupled with the above steps, this expansion could yield an estimated </a:t>
            </a:r>
            <a:r>
              <a:rPr lang="en-IN" sz="1800" b="1" dirty="0"/>
              <a:t>25-30% increase </a:t>
            </a:r>
            <a:r>
              <a:rPr lang="en-IN" sz="1800" dirty="0"/>
              <a:t>in annual sales in 2025.</a:t>
            </a:r>
            <a:endParaRPr lang="en-US" sz="18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FF755-C708-A445-ACB3-F6ECB391DEA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9000"/>
          </a:blip>
          <a:stretch>
            <a:fillRect/>
          </a:stretch>
        </p:blipFill>
        <p:spPr>
          <a:xfrm>
            <a:off x="10219037" y="5826590"/>
            <a:ext cx="2290214" cy="128609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33925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0855-A4F8-7B4E-98B3-6DADC4D01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555"/>
            <a:ext cx="10515600" cy="1325563"/>
          </a:xfrm>
        </p:spPr>
        <p:txBody>
          <a:bodyPr/>
          <a:lstStyle/>
          <a:p>
            <a:r>
              <a:rPr lang="en-US" dirty="0"/>
              <a:t>Executive Summary: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6D09A-2403-BD44-8FC6-657A15242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The Starbucks Director is evaluating expansion opportunities for one of the three branches in Koramangala, Bangalore. With constraints on time and resources, a detailed analysis is required to identify the branch with the highest growth potential.</a:t>
            </a:r>
          </a:p>
          <a:p>
            <a:endParaRPr lang="en-IN" sz="1800" dirty="0"/>
          </a:p>
          <a:p>
            <a:r>
              <a:rPr lang="en-IN" sz="1800" dirty="0"/>
              <a:t>This study will focus on pinpointing key strategic priorities that, when implemented over the coming year, will maximize impact and provide measurable success to demonstrate to senior management.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06F53E-94DA-AF43-A542-064168352B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9000"/>
          </a:blip>
          <a:stretch>
            <a:fillRect/>
          </a:stretch>
        </p:blipFill>
        <p:spPr>
          <a:xfrm>
            <a:off x="10219037" y="5826590"/>
            <a:ext cx="2290214" cy="128609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58296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91D1-3062-AE4A-A8A7-232BEBF44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555"/>
            <a:ext cx="10515600" cy="1325563"/>
          </a:xfrm>
        </p:spPr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9BA8C-51A1-A34D-A8FD-2B03D34C9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dirty="0"/>
              <a:t>Determine the branch most suitable for expansion to maximize revenue in the Koramangala locality.</a:t>
            </a:r>
            <a:endParaRPr lang="en-IN" sz="1800" dirty="0"/>
          </a:p>
          <a:p>
            <a:pPr lvl="1"/>
            <a:r>
              <a:rPr lang="en-IN" sz="1600" dirty="0" err="1"/>
              <a:t>Analyze</a:t>
            </a:r>
            <a:r>
              <a:rPr lang="en-IN" sz="1600" dirty="0"/>
              <a:t> sales, orders, and profits across all relevant variables.</a:t>
            </a:r>
          </a:p>
          <a:p>
            <a:pPr lvl="1"/>
            <a:r>
              <a:rPr lang="en-IN" sz="1600" dirty="0"/>
              <a:t>Observe seasonal trends and surrounding factors to forecast next year’s performance.</a:t>
            </a:r>
          </a:p>
          <a:p>
            <a:pPr lvl="1"/>
            <a:endParaRPr lang="en-IN" sz="1600" dirty="0"/>
          </a:p>
          <a:p>
            <a:pPr lvl="1"/>
            <a:endParaRPr lang="en-IN" sz="1600" dirty="0"/>
          </a:p>
          <a:p>
            <a:r>
              <a:rPr lang="en-IN" sz="1800" b="1" dirty="0"/>
              <a:t>Identify actionable focus areas to increase profits with minimal resource investment.</a:t>
            </a:r>
            <a:endParaRPr lang="en-IN" sz="1800" dirty="0"/>
          </a:p>
          <a:p>
            <a:pPr lvl="1"/>
            <a:r>
              <a:rPr lang="en-IN" sz="1600" dirty="0"/>
              <a:t>Visualize trends across products, platforms and time to uncover hidden opportunities and insights.</a:t>
            </a:r>
          </a:p>
          <a:p>
            <a:pPr lvl="1"/>
            <a:r>
              <a:rPr lang="en-IN" sz="1600" dirty="0"/>
              <a:t>Evaluate operational efficiencies and customer preferences to streamline high-impact areas.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A590C5-775B-AD4C-9EC5-4529C6E8C7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9000"/>
          </a:blip>
          <a:stretch>
            <a:fillRect/>
          </a:stretch>
        </p:blipFill>
        <p:spPr>
          <a:xfrm>
            <a:off x="10219037" y="5826590"/>
            <a:ext cx="2290214" cy="128609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56767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EB70E-0A84-E244-B5F6-4E937580D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555"/>
            <a:ext cx="10515600" cy="1325563"/>
          </a:xfrm>
        </p:spPr>
        <p:txBody>
          <a:bodyPr/>
          <a:lstStyle/>
          <a:p>
            <a:r>
              <a:rPr lang="en-US" dirty="0"/>
              <a:t>B.R.D.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30A84600-7FC6-564B-A296-4CB768E9520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6007231"/>
              </p:ext>
            </p:extLst>
          </p:nvPr>
        </p:nvGraphicFramePr>
        <p:xfrm>
          <a:off x="3922713" y="387351"/>
          <a:ext cx="4346575" cy="6105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Document" r:id="rId3" imgW="6642100" imgH="9575800" progId="Word.Document.12">
                  <p:embed/>
                </p:oleObj>
              </mc:Choice>
              <mc:Fallback>
                <p:oleObj name="Document" r:id="rId3" imgW="6642100" imgH="9575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2713" y="387351"/>
                        <a:ext cx="4346575" cy="6105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D21494F-BA18-7145-9688-9B7D0542633D}"/>
              </a:ext>
            </a:extLst>
          </p:cNvPr>
          <p:cNvSpPr txBox="1"/>
          <p:nvPr/>
        </p:nvSpPr>
        <p:spPr>
          <a:xfrm>
            <a:off x="734949" y="5842618"/>
            <a:ext cx="1645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Document Access: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72D497-E783-B340-B2C9-872F6A9DF78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9000"/>
          </a:blip>
          <a:stretch>
            <a:fillRect/>
          </a:stretch>
        </p:blipFill>
        <p:spPr>
          <a:xfrm>
            <a:off x="10219037" y="5826590"/>
            <a:ext cx="2290214" cy="128609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8F294B1-E002-E34C-B1F3-A50F2CD672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057390"/>
              </p:ext>
            </p:extLst>
          </p:nvPr>
        </p:nvGraphicFramePr>
        <p:xfrm>
          <a:off x="1972964" y="5817793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" name="Document" showAsIcon="1" r:id="rId6" imgW="965200" imgH="609600" progId="Word.Document.12">
                  <p:embed/>
                </p:oleObj>
              </mc:Choice>
              <mc:Fallback>
                <p:oleObj name="Document" showAsIcon="1" r:id="rId6" imgW="965200" imgH="609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72964" y="5817793"/>
                        <a:ext cx="965200" cy="609600"/>
                      </a:xfrm>
                      <a:prstGeom prst="rect">
                        <a:avLst/>
                      </a:prstGeom>
                      <a:ln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3398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CB0E-5167-E845-BAF4-FDD95388F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555"/>
            <a:ext cx="10515600" cy="1325563"/>
          </a:xfrm>
        </p:spPr>
        <p:txBody>
          <a:bodyPr/>
          <a:lstStyle/>
          <a:p>
            <a:r>
              <a:rPr lang="en-US" dirty="0"/>
              <a:t>Input Data &amp; 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1D0FB-FCBF-8B4D-BB0D-61D7A2398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252"/>
            <a:ext cx="10515600" cy="4351338"/>
          </a:xfrm>
        </p:spPr>
        <p:txBody>
          <a:bodyPr>
            <a:noAutofit/>
          </a:bodyPr>
          <a:lstStyle/>
          <a:p>
            <a:r>
              <a:rPr lang="en-IN" sz="1600" dirty="0"/>
              <a:t>The input data is derived from the Starbucks Koramangala branches for the year 2024, containing 192,947 rows.</a:t>
            </a:r>
          </a:p>
          <a:p>
            <a:r>
              <a:rPr lang="en-IN" sz="1600" dirty="0"/>
              <a:t>Data is sourced from five tables representing sales, store details, product details, platform fee, and labour costs.</a:t>
            </a:r>
          </a:p>
          <a:p>
            <a:pPr marL="0" indent="0">
              <a:buNone/>
            </a:pPr>
            <a:endParaRPr lang="en-IN" sz="1600" dirty="0"/>
          </a:p>
          <a:p>
            <a:r>
              <a:rPr lang="en-IN" sz="1600" b="1" dirty="0"/>
              <a:t>Tables Overview</a:t>
            </a:r>
            <a:r>
              <a:rPr lang="en-IN" sz="1600" dirty="0"/>
              <a:t>:</a:t>
            </a:r>
          </a:p>
          <a:p>
            <a:pPr lvl="1">
              <a:buFont typeface="+mj-lt"/>
              <a:buAutoNum type="arabicPeriod"/>
            </a:pPr>
            <a:r>
              <a:rPr lang="en-IN" sz="1600" b="1" dirty="0"/>
              <a:t>Sales</a:t>
            </a:r>
            <a:r>
              <a:rPr lang="en-IN" sz="1600" dirty="0"/>
              <a:t>: Transaction ID (PK), Date, Time, Quantity, Store ID (FK), Platform (FK), Unit Price, Product ID (FK)</a:t>
            </a:r>
          </a:p>
          <a:p>
            <a:pPr lvl="1">
              <a:buFont typeface="+mj-lt"/>
              <a:buAutoNum type="arabicPeriod"/>
            </a:pPr>
            <a:r>
              <a:rPr lang="en-IN" sz="1600" b="1" dirty="0"/>
              <a:t>Store Details</a:t>
            </a:r>
            <a:r>
              <a:rPr lang="en-IN" sz="1600" dirty="0"/>
              <a:t>: Store ID (PK), Store Address, Operational Cost, COGS Ratio</a:t>
            </a:r>
          </a:p>
          <a:p>
            <a:pPr lvl="1">
              <a:buFont typeface="+mj-lt"/>
              <a:buAutoNum type="arabicPeriod"/>
            </a:pPr>
            <a:r>
              <a:rPr lang="en-IN" sz="1600" b="1" dirty="0"/>
              <a:t>Product Details</a:t>
            </a:r>
            <a:r>
              <a:rPr lang="en-IN" sz="1600" dirty="0"/>
              <a:t>: Product ID (PK), Product Category, Product Type, Product Details</a:t>
            </a:r>
          </a:p>
          <a:p>
            <a:pPr lvl="1">
              <a:buFont typeface="+mj-lt"/>
              <a:buAutoNum type="arabicPeriod"/>
            </a:pPr>
            <a:r>
              <a:rPr lang="en-IN" sz="1600" b="1" dirty="0"/>
              <a:t>Platform Fee</a:t>
            </a:r>
            <a:r>
              <a:rPr lang="en-IN" sz="1600" dirty="0"/>
              <a:t>: Platform ID (PK), Platform Fee, Average Commission</a:t>
            </a:r>
          </a:p>
          <a:p>
            <a:pPr lvl="1">
              <a:buFont typeface="+mj-lt"/>
              <a:buAutoNum type="arabicPeriod"/>
            </a:pPr>
            <a:r>
              <a:rPr lang="en-IN" sz="1600" b="1" dirty="0"/>
              <a:t>Labour Cost</a:t>
            </a:r>
            <a:r>
              <a:rPr lang="en-IN" sz="1600" dirty="0"/>
              <a:t>: Time Bracket, Labour Cost</a:t>
            </a:r>
          </a:p>
          <a:p>
            <a:pPr marL="0" indent="0">
              <a:buNone/>
            </a:pPr>
            <a:endParaRPr lang="en-US" sz="1600" b="1" dirty="0"/>
          </a:p>
          <a:p>
            <a:r>
              <a:rPr lang="en-IN" sz="1600" dirty="0"/>
              <a:t>Column formats (e.g., date-time) have been standardised and relational integrity (PK-FK connections) are ensured.</a:t>
            </a:r>
          </a:p>
          <a:p>
            <a:r>
              <a:rPr lang="en-IN" sz="1600" dirty="0"/>
              <a:t>Calculated fields (Total Sales, Gross Profit, Net Profit) are added for primary metrics in MySQL and Power BI.</a:t>
            </a:r>
          </a:p>
          <a:p>
            <a:r>
              <a:rPr lang="en-IN" sz="1600" dirty="0"/>
              <a:t>A Date Table is created in Power BI to enable time-series analysis by isolating days, weeks, and months.</a:t>
            </a:r>
          </a:p>
          <a:p>
            <a:r>
              <a:rPr lang="en-IN" sz="1600" dirty="0"/>
              <a:t>DAX measures are used in Power BI for advanced insights, such as seasonal trends, platform efficiency, and product profitability.</a:t>
            </a:r>
            <a:endParaRPr lang="en-IN" sz="1600" b="1" dirty="0"/>
          </a:p>
          <a:p>
            <a:r>
              <a:rPr lang="en-IN" sz="1600" b="1" dirty="0"/>
              <a:t>Server and Platforms</a:t>
            </a:r>
            <a:r>
              <a:rPr lang="en-IN" sz="1600" dirty="0"/>
              <a:t>: MySQL Workbench (localhost), </a:t>
            </a:r>
            <a:r>
              <a:rPr lang="en-IN" sz="1600" dirty="0" err="1"/>
              <a:t>PowerBI</a:t>
            </a:r>
            <a:r>
              <a:rPr lang="en-IN" sz="1600" dirty="0"/>
              <a:t> Desktop and DAX Studio</a:t>
            </a:r>
            <a:endParaRPr lang="en-US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EB42FB-2B13-B747-8E6B-5BADC73216D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9000"/>
          </a:blip>
          <a:stretch>
            <a:fillRect/>
          </a:stretch>
        </p:blipFill>
        <p:spPr>
          <a:xfrm>
            <a:off x="10219037" y="5826590"/>
            <a:ext cx="2290214" cy="128609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758055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DD947-0ED9-2746-9B26-4645986E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555"/>
            <a:ext cx="10515600" cy="1325563"/>
          </a:xfrm>
        </p:spPr>
        <p:txBody>
          <a:bodyPr/>
          <a:lstStyle/>
          <a:p>
            <a:r>
              <a:rPr lang="en-IN" dirty="0"/>
              <a:t>Table Relationships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FFCA84-C40F-6B46-9499-F045309A5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648" y="1509996"/>
            <a:ext cx="8024704" cy="49828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F0ECF3-4379-5A49-A397-3BA52DEC913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9000"/>
          </a:blip>
          <a:stretch>
            <a:fillRect/>
          </a:stretch>
        </p:blipFill>
        <p:spPr>
          <a:xfrm>
            <a:off x="10219037" y="5826590"/>
            <a:ext cx="2290214" cy="128609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80294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8EA3-6F9E-5740-8D0D-7862E62FB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7AB2B-53D8-3E45-AB3A-6D47E5B28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384"/>
            <a:ext cx="10515600" cy="4848146"/>
          </a:xfrm>
        </p:spPr>
        <p:txBody>
          <a:bodyPr>
            <a:noAutofit/>
          </a:bodyPr>
          <a:lstStyle/>
          <a:p>
            <a:r>
              <a:rPr lang="en-IN" sz="900" dirty="0">
                <a:effectLst/>
                <a:latin typeface="Helvetica" pitchFamily="2" charset="0"/>
              </a:rPr>
              <a:t>KPI REQUIREMENTS</a:t>
            </a:r>
          </a:p>
          <a:p>
            <a:r>
              <a:rPr lang="en-IN" sz="900" dirty="0">
                <a:effectLst/>
                <a:latin typeface="Helvetica" pitchFamily="2" charset="0"/>
              </a:rPr>
              <a:t>1. Total Sales Analysis: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900" dirty="0">
                <a:effectLst/>
                <a:latin typeface="Helvetica" pitchFamily="2" charset="0"/>
              </a:rPr>
              <a:t>﻿﻿﻿﻿Determine the month-on-month increase or decrease in sales for each branch.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900" dirty="0">
                <a:effectLst/>
                <a:latin typeface="Helvetica" pitchFamily="2" charset="0"/>
              </a:rPr>
              <a:t>﻿﻿Calculate the difference in sales between the selected month and the previous month.</a:t>
            </a:r>
          </a:p>
          <a:p>
            <a:r>
              <a:rPr lang="en-IN" sz="900" dirty="0">
                <a:effectLst/>
                <a:latin typeface="Helvetica" pitchFamily="2" charset="0"/>
              </a:rPr>
              <a:t>2. Total Orders Analysis: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900" dirty="0">
                <a:effectLst/>
                <a:latin typeface="Helvetica" pitchFamily="2" charset="0"/>
              </a:rPr>
              <a:t>﻿﻿﻿﻿Compare the month-on-month increase or decrease in the number of orders for each branch.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900" dirty="0">
                <a:effectLst/>
                <a:latin typeface="Helvetica" pitchFamily="2" charset="0"/>
              </a:rPr>
              <a:t>﻿﻿Calculate the difference in the number of orders between the selected month and the previous month.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900" dirty="0">
                <a:effectLst/>
                <a:latin typeface="Helvetica" pitchFamily="2" charset="0"/>
              </a:rPr>
              <a:t>Highest selling categories </a:t>
            </a:r>
            <a:r>
              <a:rPr lang="en-IN" sz="900" dirty="0" err="1">
                <a:effectLst/>
                <a:latin typeface="Helvetica" pitchFamily="2" charset="0"/>
              </a:rPr>
              <a:t>w.r.t.</a:t>
            </a:r>
            <a:r>
              <a:rPr lang="en-IN" sz="900" dirty="0">
                <a:effectLst/>
                <a:latin typeface="Helvetica" pitchFamily="2" charset="0"/>
              </a:rPr>
              <a:t> each branch, (</a:t>
            </a:r>
            <a:r>
              <a:rPr lang="en-IN" sz="900" dirty="0" err="1">
                <a:effectLst/>
                <a:latin typeface="Helvetica" pitchFamily="2" charset="0"/>
              </a:rPr>
              <a:t>w.r.t.</a:t>
            </a:r>
            <a:r>
              <a:rPr lang="en-IN" sz="900" dirty="0">
                <a:effectLst/>
                <a:latin typeface="Helvetica" pitchFamily="2" charset="0"/>
              </a:rPr>
              <a:t> time bracket.) / done</a:t>
            </a:r>
          </a:p>
          <a:p>
            <a:r>
              <a:rPr lang="en-IN" sz="900" dirty="0">
                <a:effectLst/>
                <a:latin typeface="Helvetica" pitchFamily="2" charset="0"/>
              </a:rPr>
              <a:t>3. Total Quantity Sold Analysis: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900" dirty="0">
                <a:effectLst/>
                <a:latin typeface="Helvetica" pitchFamily="2" charset="0"/>
              </a:rPr>
              <a:t>﻿﻿Calculate the total quantity sold for each respective month per product category.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900" dirty="0">
                <a:effectLst/>
                <a:latin typeface="Helvetica" pitchFamily="2" charset="0"/>
              </a:rPr>
              <a:t>﻿﻿Determine the month-on-month increase or decrease in the total quantity sold for each product category.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900" dirty="0">
                <a:effectLst/>
                <a:latin typeface="Helvetica" pitchFamily="2" charset="0"/>
              </a:rPr>
              <a:t>﻿﻿Calculate the difference in the total quantity sold between the selected month and the previous month.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900" dirty="0">
              <a:effectLst/>
              <a:latin typeface="Helvetica" pitchFamily="2" charset="0"/>
            </a:endParaRPr>
          </a:p>
          <a:p>
            <a:r>
              <a:rPr lang="en-US" sz="900" dirty="0"/>
              <a:t>Most profitable branch</a:t>
            </a:r>
          </a:p>
          <a:p>
            <a:r>
              <a:rPr lang="en-US" sz="900" dirty="0"/>
              <a:t>Products with highest return </a:t>
            </a:r>
          </a:p>
          <a:p>
            <a:r>
              <a:rPr lang="en-US" sz="900" dirty="0"/>
              <a:t>Platforms + time slots to be boosted</a:t>
            </a:r>
          </a:p>
          <a:p>
            <a:r>
              <a:rPr lang="en-US" sz="900" dirty="0"/>
              <a:t>Month dips + week dips</a:t>
            </a:r>
          </a:p>
          <a:p>
            <a:r>
              <a:rPr lang="en-US" sz="900" dirty="0"/>
              <a:t>Surrounding influence</a:t>
            </a:r>
          </a:p>
          <a:p>
            <a:r>
              <a:rPr lang="en-US" sz="900" dirty="0"/>
              <a:t>Most profitable category vs platform(from all 3)</a:t>
            </a:r>
          </a:p>
          <a:p>
            <a:r>
              <a:rPr lang="en-US" sz="900" dirty="0"/>
              <a:t>My Ideas: </a:t>
            </a:r>
          </a:p>
          <a:p>
            <a:pPr lvl="1"/>
            <a:r>
              <a:rPr lang="en-US" sz="800" dirty="0"/>
              <a:t>Maximum products sold</a:t>
            </a:r>
          </a:p>
          <a:p>
            <a:pPr lvl="1"/>
            <a:r>
              <a:rPr lang="en-US" sz="800" dirty="0"/>
              <a:t>Repeated products sold for supply-chain</a:t>
            </a:r>
          </a:p>
          <a:p>
            <a:pPr lvl="1"/>
            <a:r>
              <a:rPr lang="en-US" sz="800" dirty="0"/>
              <a:t>Time bracket impact for operational setup</a:t>
            </a:r>
          </a:p>
          <a:p>
            <a:pPr lvl="1"/>
            <a:r>
              <a:rPr lang="en-US" sz="800" dirty="0"/>
              <a:t>Online platform growth over months vs area</a:t>
            </a:r>
          </a:p>
          <a:p>
            <a:pPr lvl="1"/>
            <a:r>
              <a:rPr lang="en-US" sz="800" dirty="0"/>
              <a:t>Surrounding influence – upcoming projects and influencing industries</a:t>
            </a:r>
          </a:p>
          <a:p>
            <a:pPr lvl="1"/>
            <a:r>
              <a:rPr lang="en-US" sz="800" dirty="0"/>
              <a:t>Predictive Analysis: Rising products (forecast in quantity and sales) (</a:t>
            </a:r>
            <a:r>
              <a:rPr lang="en-US" sz="800" dirty="0" err="1"/>
              <a:t>SEasONALITY</a:t>
            </a:r>
            <a:r>
              <a:rPr lang="en-US" sz="800" dirty="0"/>
              <a:t> INDICATORS)</a:t>
            </a:r>
          </a:p>
          <a:p>
            <a:pPr lvl="3"/>
            <a:r>
              <a:rPr lang="en-US" sz="700" dirty="0"/>
              <a:t>Walk-in vs online sales trends</a:t>
            </a:r>
          </a:p>
          <a:p>
            <a:pPr marL="457200" lvl="1" indent="0">
              <a:buNone/>
            </a:pPr>
            <a:endParaRPr lang="en-US" sz="800" dirty="0"/>
          </a:p>
          <a:p>
            <a:pPr lvl="1"/>
            <a:endParaRPr lang="en-US" sz="800" dirty="0"/>
          </a:p>
          <a:p>
            <a:pPr lvl="1"/>
            <a:endParaRPr lang="en-US" sz="800" dirty="0"/>
          </a:p>
          <a:p>
            <a:pPr lvl="1"/>
            <a:endParaRPr lang="en-US" sz="800" dirty="0"/>
          </a:p>
          <a:p>
            <a:pPr lvl="1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04170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2881-2DBC-474A-A340-4DF76C822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4C4E7-2321-C24B-88ED-711FCAA1A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40CC11-7CE2-CF42-9A0F-09F1C639F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138" y="3238514"/>
            <a:ext cx="1702466" cy="13296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C02C91-C6EB-A243-9E59-6C7CE5167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564" y="301662"/>
            <a:ext cx="4044930" cy="23068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988AE1-A124-9B4F-A3E4-0C0947BED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61731"/>
            <a:ext cx="2291039" cy="167831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50839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63F13A5F-F238-9C41-9B44-3B818F125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991" y="412757"/>
            <a:ext cx="6724135" cy="1143332"/>
          </a:xfrm>
        </p:spPr>
        <p:txBody>
          <a:bodyPr>
            <a:normAutofit/>
          </a:bodyPr>
          <a:lstStyle/>
          <a:p>
            <a:r>
              <a:rPr lang="en-US" dirty="0"/>
              <a:t>Performance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5DD35-B2EE-194A-8ED3-DA564B285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805" y="1546929"/>
            <a:ext cx="2527060" cy="191431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dirty="0"/>
              <a:t>Most profitable branch is </a:t>
            </a:r>
            <a:r>
              <a:rPr lang="en-US" sz="1600" b="1" u="sng" dirty="0"/>
              <a:t>7</a:t>
            </a:r>
            <a:r>
              <a:rPr lang="en-US" sz="1600" b="1" u="sng" baseline="30000" dirty="0"/>
              <a:t>th</a:t>
            </a:r>
            <a:r>
              <a:rPr lang="en-US" sz="1600" b="1" u="sng" dirty="0"/>
              <a:t> Block Koramangala</a:t>
            </a:r>
            <a:r>
              <a:rPr lang="en-US" sz="1600" dirty="0"/>
              <a:t>, leading by Rs. 7 lakhs. It is also the </a:t>
            </a:r>
            <a:r>
              <a:rPr lang="en-US" sz="1600" b="1" u="sng" dirty="0"/>
              <a:t>most consistent</a:t>
            </a:r>
            <a:r>
              <a:rPr lang="en-US" sz="1600" dirty="0"/>
              <a:t> throughout the months.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F395E6-F51B-BC4F-A984-51ED168CA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708" y="5500677"/>
            <a:ext cx="2780053" cy="92124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32D67A-3AB1-8D4D-BB11-326ED2365B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765"/>
          <a:stretch/>
        </p:blipFill>
        <p:spPr>
          <a:xfrm>
            <a:off x="6935726" y="2288669"/>
            <a:ext cx="2897607" cy="111667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6E3CD3-7292-A94E-B767-014F6659B0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090"/>
          <a:stretch/>
        </p:blipFill>
        <p:spPr>
          <a:xfrm>
            <a:off x="744991" y="5500677"/>
            <a:ext cx="3949898" cy="97211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7BFD37C-F3FC-774D-861C-A1281D693C8A}"/>
              </a:ext>
            </a:extLst>
          </p:cNvPr>
          <p:cNvCxnSpPr>
            <a:cxnSpLocks/>
          </p:cNvCxnSpPr>
          <p:nvPr/>
        </p:nvCxnSpPr>
        <p:spPr>
          <a:xfrm>
            <a:off x="6512008" y="1496643"/>
            <a:ext cx="0" cy="520737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92FCB2D-56B2-4842-8E2B-A84F795E7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271" y="3622951"/>
            <a:ext cx="2905065" cy="112757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C14F2F-DC5F-8F4C-954D-6E10934E9FA6}"/>
              </a:ext>
            </a:extLst>
          </p:cNvPr>
          <p:cNvSpPr txBox="1"/>
          <p:nvPr/>
        </p:nvSpPr>
        <p:spPr>
          <a:xfrm>
            <a:off x="6845641" y="1496643"/>
            <a:ext cx="498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600" dirty="0"/>
              <a:t>Top selling category is </a:t>
            </a:r>
            <a:r>
              <a:rPr lang="en-US" sz="1600" b="1" u="sng" dirty="0"/>
              <a:t>Coffee</a:t>
            </a:r>
            <a:r>
              <a:rPr lang="en-US" sz="1600" dirty="0"/>
              <a:t>, followed by </a:t>
            </a:r>
            <a:r>
              <a:rPr lang="en-US" sz="1600" b="1" u="sng" dirty="0"/>
              <a:t>Tea,</a:t>
            </a:r>
            <a:r>
              <a:rPr lang="en-US" sz="1600" dirty="0"/>
              <a:t> and they comprise </a:t>
            </a:r>
            <a:r>
              <a:rPr lang="en-US" sz="1600" b="1" u="sng" dirty="0"/>
              <a:t>75%</a:t>
            </a:r>
            <a:r>
              <a:rPr lang="en-US" sz="1600" dirty="0"/>
              <a:t> of the total units sold.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FF6D3EE-EE5F-BE48-A2EC-8A1B61AE21D1}"/>
              </a:ext>
            </a:extLst>
          </p:cNvPr>
          <p:cNvSpPr/>
          <p:nvPr/>
        </p:nvSpPr>
        <p:spPr>
          <a:xfrm flipV="1">
            <a:off x="3408206" y="5754060"/>
            <a:ext cx="708497" cy="312336"/>
          </a:xfrm>
          <a:custGeom>
            <a:avLst/>
            <a:gdLst>
              <a:gd name="connsiteX0" fmla="*/ 0 w 708497"/>
              <a:gd name="connsiteY0" fmla="*/ 156168 h 312336"/>
              <a:gd name="connsiteX1" fmla="*/ 354249 w 708497"/>
              <a:gd name="connsiteY1" fmla="*/ 0 h 312336"/>
              <a:gd name="connsiteX2" fmla="*/ 708498 w 708497"/>
              <a:gd name="connsiteY2" fmla="*/ 156168 h 312336"/>
              <a:gd name="connsiteX3" fmla="*/ 354249 w 708497"/>
              <a:gd name="connsiteY3" fmla="*/ 312336 h 312336"/>
              <a:gd name="connsiteX4" fmla="*/ 0 w 708497"/>
              <a:gd name="connsiteY4" fmla="*/ 156168 h 312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497" h="312336" extrusionOk="0">
                <a:moveTo>
                  <a:pt x="0" y="156168"/>
                </a:moveTo>
                <a:cubicBezTo>
                  <a:pt x="-11196" y="66618"/>
                  <a:pt x="135855" y="31307"/>
                  <a:pt x="354249" y="0"/>
                </a:cubicBezTo>
                <a:cubicBezTo>
                  <a:pt x="552709" y="-1929"/>
                  <a:pt x="695587" y="55316"/>
                  <a:pt x="708498" y="156168"/>
                </a:cubicBezTo>
                <a:cubicBezTo>
                  <a:pt x="745596" y="235336"/>
                  <a:pt x="569303" y="291413"/>
                  <a:pt x="354249" y="312336"/>
                </a:cubicBezTo>
                <a:cubicBezTo>
                  <a:pt x="171363" y="300137"/>
                  <a:pt x="-2114" y="239117"/>
                  <a:pt x="0" y="156168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430082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C32244E-79F9-4044-88ED-F466BD981AA7}"/>
              </a:ext>
            </a:extLst>
          </p:cNvPr>
          <p:cNvSpPr/>
          <p:nvPr/>
        </p:nvSpPr>
        <p:spPr>
          <a:xfrm>
            <a:off x="7254239" y="5724395"/>
            <a:ext cx="1333611" cy="317074"/>
          </a:xfrm>
          <a:custGeom>
            <a:avLst/>
            <a:gdLst>
              <a:gd name="connsiteX0" fmla="*/ 0 w 1333611"/>
              <a:gd name="connsiteY0" fmla="*/ 158537 h 317074"/>
              <a:gd name="connsiteX1" fmla="*/ 666806 w 1333611"/>
              <a:gd name="connsiteY1" fmla="*/ 0 h 317074"/>
              <a:gd name="connsiteX2" fmla="*/ 1333612 w 1333611"/>
              <a:gd name="connsiteY2" fmla="*/ 158537 h 317074"/>
              <a:gd name="connsiteX3" fmla="*/ 666806 w 1333611"/>
              <a:gd name="connsiteY3" fmla="*/ 317074 h 317074"/>
              <a:gd name="connsiteX4" fmla="*/ 0 w 1333611"/>
              <a:gd name="connsiteY4" fmla="*/ 158537 h 317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611" h="317074" extrusionOk="0">
                <a:moveTo>
                  <a:pt x="0" y="158537"/>
                </a:moveTo>
                <a:cubicBezTo>
                  <a:pt x="-67266" y="51148"/>
                  <a:pt x="283658" y="20480"/>
                  <a:pt x="666806" y="0"/>
                </a:cubicBezTo>
                <a:cubicBezTo>
                  <a:pt x="1044490" y="-6454"/>
                  <a:pt x="1323790" y="59871"/>
                  <a:pt x="1333612" y="158537"/>
                </a:cubicBezTo>
                <a:cubicBezTo>
                  <a:pt x="1405213" y="232428"/>
                  <a:pt x="1044772" y="306618"/>
                  <a:pt x="666806" y="317074"/>
                </a:cubicBezTo>
                <a:cubicBezTo>
                  <a:pt x="312847" y="303396"/>
                  <a:pt x="-4650" y="238835"/>
                  <a:pt x="0" y="158537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430082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750D3E38-E994-D348-B6F6-702092186160}"/>
              </a:ext>
            </a:extLst>
          </p:cNvPr>
          <p:cNvSpPr/>
          <p:nvPr/>
        </p:nvSpPr>
        <p:spPr>
          <a:xfrm rot="10800000">
            <a:off x="7319042" y="2810777"/>
            <a:ext cx="1172975" cy="98836"/>
          </a:xfrm>
          <a:custGeom>
            <a:avLst/>
            <a:gdLst>
              <a:gd name="connsiteX0" fmla="*/ 586488 w 1172975"/>
              <a:gd name="connsiteY0" fmla="*/ 0 h 98836"/>
              <a:gd name="connsiteX1" fmla="*/ 1172976 w 1172975"/>
              <a:gd name="connsiteY1" fmla="*/ 49418 h 98836"/>
              <a:gd name="connsiteX2" fmla="*/ 586488 w 1172975"/>
              <a:gd name="connsiteY2" fmla="*/ 49418 h 98836"/>
              <a:gd name="connsiteX3" fmla="*/ 586488 w 1172975"/>
              <a:gd name="connsiteY3" fmla="*/ 0 h 98836"/>
              <a:gd name="connsiteX0" fmla="*/ 586488 w 1172975"/>
              <a:gd name="connsiteY0" fmla="*/ 0 h 98836"/>
              <a:gd name="connsiteX1" fmla="*/ 1172976 w 1172975"/>
              <a:gd name="connsiteY1" fmla="*/ 49418 h 9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72975" h="98836" stroke="0" extrusionOk="0">
                <a:moveTo>
                  <a:pt x="586488" y="0"/>
                </a:moveTo>
                <a:cubicBezTo>
                  <a:pt x="904442" y="2864"/>
                  <a:pt x="1180036" y="19171"/>
                  <a:pt x="1172976" y="49418"/>
                </a:cubicBezTo>
                <a:cubicBezTo>
                  <a:pt x="918230" y="64100"/>
                  <a:pt x="867496" y="7039"/>
                  <a:pt x="586488" y="49418"/>
                </a:cubicBezTo>
                <a:cubicBezTo>
                  <a:pt x="582241" y="36226"/>
                  <a:pt x="588000" y="17148"/>
                  <a:pt x="586488" y="0"/>
                </a:cubicBezTo>
                <a:close/>
              </a:path>
              <a:path w="1172975" h="98836" fill="none" extrusionOk="0">
                <a:moveTo>
                  <a:pt x="586488" y="0"/>
                </a:moveTo>
                <a:cubicBezTo>
                  <a:pt x="908222" y="573"/>
                  <a:pt x="1167603" y="18824"/>
                  <a:pt x="1172976" y="49418"/>
                </a:cubicBezTo>
              </a:path>
              <a:path w="1172975" h="98836" fill="none" stroke="0" extrusionOk="0">
                <a:moveTo>
                  <a:pt x="586488" y="0"/>
                </a:moveTo>
                <a:cubicBezTo>
                  <a:pt x="912850" y="-2073"/>
                  <a:pt x="1169611" y="24364"/>
                  <a:pt x="1172976" y="49418"/>
                </a:cubicBezTo>
              </a:path>
            </a:pathLst>
          </a:custGeom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514630364">
                  <a:prstGeom prst="arc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CED3598-D1B4-AC4A-BF12-8A400ECF8CEC}"/>
              </a:ext>
            </a:extLst>
          </p:cNvPr>
          <p:cNvSpPr/>
          <p:nvPr/>
        </p:nvSpPr>
        <p:spPr>
          <a:xfrm>
            <a:off x="9076650" y="3854244"/>
            <a:ext cx="428744" cy="274916"/>
          </a:xfrm>
          <a:custGeom>
            <a:avLst/>
            <a:gdLst>
              <a:gd name="connsiteX0" fmla="*/ 0 w 428744"/>
              <a:gd name="connsiteY0" fmla="*/ 137458 h 274916"/>
              <a:gd name="connsiteX1" fmla="*/ 214372 w 428744"/>
              <a:gd name="connsiteY1" fmla="*/ 0 h 274916"/>
              <a:gd name="connsiteX2" fmla="*/ 428744 w 428744"/>
              <a:gd name="connsiteY2" fmla="*/ 137458 h 274916"/>
              <a:gd name="connsiteX3" fmla="*/ 214372 w 428744"/>
              <a:gd name="connsiteY3" fmla="*/ 274916 h 274916"/>
              <a:gd name="connsiteX4" fmla="*/ 0 w 428744"/>
              <a:gd name="connsiteY4" fmla="*/ 137458 h 274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744" h="274916" extrusionOk="0">
                <a:moveTo>
                  <a:pt x="0" y="137458"/>
                </a:moveTo>
                <a:cubicBezTo>
                  <a:pt x="-3472" y="60519"/>
                  <a:pt x="84157" y="16269"/>
                  <a:pt x="214372" y="0"/>
                </a:cubicBezTo>
                <a:cubicBezTo>
                  <a:pt x="336890" y="-2827"/>
                  <a:pt x="418004" y="49395"/>
                  <a:pt x="428744" y="137458"/>
                </a:cubicBezTo>
                <a:cubicBezTo>
                  <a:pt x="458326" y="207728"/>
                  <a:pt x="342852" y="264043"/>
                  <a:pt x="214372" y="274916"/>
                </a:cubicBezTo>
                <a:cubicBezTo>
                  <a:pt x="106642" y="264721"/>
                  <a:pt x="-7857" y="201105"/>
                  <a:pt x="0" y="137458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43008298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2F73CBC0-E51D-BF45-8C76-E95B042EA5A6}"/>
              </a:ext>
            </a:extLst>
          </p:cNvPr>
          <p:cNvSpPr/>
          <p:nvPr/>
        </p:nvSpPr>
        <p:spPr>
          <a:xfrm rot="10516637">
            <a:off x="1082995" y="6062878"/>
            <a:ext cx="1172975" cy="98836"/>
          </a:xfrm>
          <a:custGeom>
            <a:avLst/>
            <a:gdLst>
              <a:gd name="connsiteX0" fmla="*/ 586488 w 1172975"/>
              <a:gd name="connsiteY0" fmla="*/ 0 h 98836"/>
              <a:gd name="connsiteX1" fmla="*/ 1172976 w 1172975"/>
              <a:gd name="connsiteY1" fmla="*/ 49418 h 98836"/>
              <a:gd name="connsiteX2" fmla="*/ 586488 w 1172975"/>
              <a:gd name="connsiteY2" fmla="*/ 49418 h 98836"/>
              <a:gd name="connsiteX3" fmla="*/ 586488 w 1172975"/>
              <a:gd name="connsiteY3" fmla="*/ 0 h 98836"/>
              <a:gd name="connsiteX0" fmla="*/ 586488 w 1172975"/>
              <a:gd name="connsiteY0" fmla="*/ 0 h 98836"/>
              <a:gd name="connsiteX1" fmla="*/ 1172976 w 1172975"/>
              <a:gd name="connsiteY1" fmla="*/ 49418 h 9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72975" h="98836" stroke="0" extrusionOk="0">
                <a:moveTo>
                  <a:pt x="586488" y="0"/>
                </a:moveTo>
                <a:cubicBezTo>
                  <a:pt x="904442" y="2864"/>
                  <a:pt x="1180036" y="19171"/>
                  <a:pt x="1172976" y="49418"/>
                </a:cubicBezTo>
                <a:cubicBezTo>
                  <a:pt x="918230" y="64100"/>
                  <a:pt x="867496" y="7039"/>
                  <a:pt x="586488" y="49418"/>
                </a:cubicBezTo>
                <a:cubicBezTo>
                  <a:pt x="582241" y="36226"/>
                  <a:pt x="588000" y="17148"/>
                  <a:pt x="586488" y="0"/>
                </a:cubicBezTo>
                <a:close/>
              </a:path>
              <a:path w="1172975" h="98836" fill="none" extrusionOk="0">
                <a:moveTo>
                  <a:pt x="586488" y="0"/>
                </a:moveTo>
                <a:cubicBezTo>
                  <a:pt x="908222" y="573"/>
                  <a:pt x="1167603" y="18824"/>
                  <a:pt x="1172976" y="49418"/>
                </a:cubicBezTo>
              </a:path>
              <a:path w="1172975" h="98836" fill="none" stroke="0" extrusionOk="0">
                <a:moveTo>
                  <a:pt x="586488" y="0"/>
                </a:moveTo>
                <a:cubicBezTo>
                  <a:pt x="912850" y="-2073"/>
                  <a:pt x="1169611" y="24364"/>
                  <a:pt x="1172976" y="49418"/>
                </a:cubicBezTo>
              </a:path>
            </a:pathLst>
          </a:custGeom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514630364">
                  <a:prstGeom prst="arc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F387EA-F4F8-034A-B643-9CE38D2531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991" y="3699545"/>
            <a:ext cx="5358105" cy="7766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9F905084-2DB3-EC46-A445-0FBC8345A09B}"/>
              </a:ext>
            </a:extLst>
          </p:cNvPr>
          <p:cNvSpPr/>
          <p:nvPr/>
        </p:nvSpPr>
        <p:spPr>
          <a:xfrm rot="229028">
            <a:off x="5028379" y="3989767"/>
            <a:ext cx="770245" cy="171520"/>
          </a:xfrm>
          <a:custGeom>
            <a:avLst/>
            <a:gdLst>
              <a:gd name="connsiteX0" fmla="*/ 0 w 770245"/>
              <a:gd name="connsiteY0" fmla="*/ 85760 h 171520"/>
              <a:gd name="connsiteX1" fmla="*/ 385123 w 770245"/>
              <a:gd name="connsiteY1" fmla="*/ 0 h 171520"/>
              <a:gd name="connsiteX2" fmla="*/ 770246 w 770245"/>
              <a:gd name="connsiteY2" fmla="*/ 85760 h 171520"/>
              <a:gd name="connsiteX3" fmla="*/ 385123 w 770245"/>
              <a:gd name="connsiteY3" fmla="*/ 171520 h 171520"/>
              <a:gd name="connsiteX4" fmla="*/ 0 w 770245"/>
              <a:gd name="connsiteY4" fmla="*/ 85760 h 17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0245" h="171520" extrusionOk="0">
                <a:moveTo>
                  <a:pt x="0" y="85760"/>
                </a:moveTo>
                <a:cubicBezTo>
                  <a:pt x="-18002" y="33089"/>
                  <a:pt x="160414" y="16529"/>
                  <a:pt x="385123" y="0"/>
                </a:cubicBezTo>
                <a:cubicBezTo>
                  <a:pt x="601283" y="-2372"/>
                  <a:pt x="766919" y="34634"/>
                  <a:pt x="770246" y="85760"/>
                </a:cubicBezTo>
                <a:cubicBezTo>
                  <a:pt x="793640" y="128659"/>
                  <a:pt x="605078" y="163697"/>
                  <a:pt x="385123" y="171520"/>
                </a:cubicBezTo>
                <a:cubicBezTo>
                  <a:pt x="173987" y="170027"/>
                  <a:pt x="-2342" y="129468"/>
                  <a:pt x="0" y="85760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430082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955EFA-BCA3-4F4D-B9B2-8F36272FA9BA}"/>
              </a:ext>
            </a:extLst>
          </p:cNvPr>
          <p:cNvSpPr txBox="1"/>
          <p:nvPr/>
        </p:nvSpPr>
        <p:spPr>
          <a:xfrm>
            <a:off x="665112" y="4746408"/>
            <a:ext cx="6012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600" dirty="0"/>
              <a:t>Most profitable category is </a:t>
            </a:r>
            <a:r>
              <a:rPr lang="en-US" sz="1600" b="1" u="sng" dirty="0"/>
              <a:t>Coffee</a:t>
            </a:r>
            <a:r>
              <a:rPr lang="en-US" sz="1600" dirty="0"/>
              <a:t> with </a:t>
            </a:r>
            <a:r>
              <a:rPr lang="en-US" sz="1600" b="1" u="sng" dirty="0"/>
              <a:t>51% higher</a:t>
            </a:r>
            <a:r>
              <a:rPr lang="en-US" sz="1600" dirty="0"/>
              <a:t> returns than Tea. </a:t>
            </a:r>
            <a:r>
              <a:rPr lang="en-US" sz="1600" b="1" u="sng" dirty="0"/>
              <a:t>Bakery</a:t>
            </a:r>
            <a:r>
              <a:rPr lang="en-US" sz="1600" dirty="0"/>
              <a:t> has a noteworthy contribution too.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027FC4-414B-A749-B5B6-61865440AF3F}"/>
              </a:ext>
            </a:extLst>
          </p:cNvPr>
          <p:cNvSpPr txBox="1"/>
          <p:nvPr/>
        </p:nvSpPr>
        <p:spPr>
          <a:xfrm>
            <a:off x="6794651" y="4979896"/>
            <a:ext cx="4223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Top selling item is </a:t>
            </a:r>
            <a:r>
              <a:rPr lang="en-US" sz="1600" b="1" u="sng" dirty="0"/>
              <a:t>Green Tea</a:t>
            </a:r>
            <a:r>
              <a:rPr lang="en-US" sz="1600" b="1" dirty="0"/>
              <a:t> </a:t>
            </a:r>
            <a:r>
              <a:rPr lang="en-US" sz="1600" dirty="0"/>
              <a:t>(Grande and Venti).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E2BF116-1BAD-FB41-AC14-36F97A4EDB8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89000"/>
          </a:blip>
          <a:stretch>
            <a:fillRect/>
          </a:stretch>
        </p:blipFill>
        <p:spPr>
          <a:xfrm>
            <a:off x="10219037" y="5826590"/>
            <a:ext cx="2290214" cy="128609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777248-A618-9A43-BDA9-7D4F7F56AE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8207" y="1682780"/>
            <a:ext cx="2747154" cy="1778460"/>
          </a:xfrm>
          <a:prstGeom prst="roundRect">
            <a:avLst>
              <a:gd name="adj" fmla="val 15979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8F09DFE-43BE-5D42-BF38-A1D94C2020AB}"/>
              </a:ext>
            </a:extLst>
          </p:cNvPr>
          <p:cNvCxnSpPr>
            <a:cxnSpLocks/>
          </p:cNvCxnSpPr>
          <p:nvPr/>
        </p:nvCxnSpPr>
        <p:spPr>
          <a:xfrm flipH="1">
            <a:off x="420130" y="4672266"/>
            <a:ext cx="6091878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B730AD-2F90-2047-B878-838D984053A8}"/>
              </a:ext>
            </a:extLst>
          </p:cNvPr>
          <p:cNvCxnSpPr>
            <a:cxnSpLocks/>
          </p:cNvCxnSpPr>
          <p:nvPr/>
        </p:nvCxnSpPr>
        <p:spPr>
          <a:xfrm flipH="1">
            <a:off x="6512008" y="4918111"/>
            <a:ext cx="5319733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546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2724</TotalTime>
  <Words>1752</Words>
  <Application>Microsoft Macintosh PowerPoint</Application>
  <PresentationFormat>Widescreen</PresentationFormat>
  <Paragraphs>178</Paragraphs>
  <Slides>17</Slides>
  <Notes>0</Notes>
  <HiddenSlides>5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Helvetica</vt:lpstr>
      <vt:lpstr>Office Theme</vt:lpstr>
      <vt:lpstr>Microsoft Word Document</vt:lpstr>
      <vt:lpstr>Branch Expansion Strategy for Starbucks Koramangala</vt:lpstr>
      <vt:lpstr>Executive Summary:</vt:lpstr>
      <vt:lpstr>Goals</vt:lpstr>
      <vt:lpstr>B.R.D.</vt:lpstr>
      <vt:lpstr>Input Data &amp; Data Transformation</vt:lpstr>
      <vt:lpstr>Table Relationships</vt:lpstr>
      <vt:lpstr>Analysis</vt:lpstr>
      <vt:lpstr>PowerPoint Presentation</vt:lpstr>
      <vt:lpstr>Performance Overview</vt:lpstr>
      <vt:lpstr>Monthly Peaks &amp; Dips</vt:lpstr>
      <vt:lpstr>Trends and Opportunities</vt:lpstr>
      <vt:lpstr>Insight/solutions - why</vt:lpstr>
      <vt:lpstr>Surrounding Impact</vt:lpstr>
      <vt:lpstr>PowerPoint Presentation</vt:lpstr>
      <vt:lpstr>Factors vs Impact</vt:lpstr>
      <vt:lpstr>Branch-wise Summary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 Expansion Strategy for Starbucks Koramangala</dc:title>
  <dc:creator>Inderveer Singh</dc:creator>
  <cp:lastModifiedBy>Inderveer Singh</cp:lastModifiedBy>
  <cp:revision>72</cp:revision>
  <dcterms:created xsi:type="dcterms:W3CDTF">2024-10-30T15:29:03Z</dcterms:created>
  <dcterms:modified xsi:type="dcterms:W3CDTF">2025-01-02T16:54:09Z</dcterms:modified>
</cp:coreProperties>
</file>