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1" r:id="rId3"/>
    <p:sldId id="257" r:id="rId4"/>
    <p:sldId id="258" r:id="rId5"/>
    <p:sldId id="262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294" y="11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29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728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1/12/2022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938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1/12/2022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059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1/12/2022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285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81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747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605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03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1/12/2022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416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247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8199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5999A7E-DE0D-481B-9154-4DB435DB58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923" y="962024"/>
            <a:ext cx="4352634" cy="2395117"/>
          </a:xfrm>
        </p:spPr>
        <p:txBody>
          <a:bodyPr>
            <a:normAutofit fontScale="90000"/>
          </a:bodyPr>
          <a:lstStyle/>
          <a:p>
            <a:r>
              <a:rPr lang="es-ES" sz="3200" dirty="0">
                <a:solidFill>
                  <a:srgbClr val="FFFFFF"/>
                </a:solidFill>
              </a:rPr>
              <a:t>Nueva Generación </a:t>
            </a:r>
            <a:br>
              <a:rPr lang="es-ES" sz="3200" dirty="0">
                <a:solidFill>
                  <a:srgbClr val="FFFFFF"/>
                </a:solidFill>
              </a:rPr>
            </a:br>
            <a:r>
              <a:rPr lang="es-ES" sz="3200" dirty="0">
                <a:solidFill>
                  <a:srgbClr val="FFFFFF"/>
                </a:solidFill>
              </a:rPr>
              <a:t>de servicios WEB 3.0</a:t>
            </a:r>
            <a:br>
              <a:rPr lang="es-ES" sz="2800" dirty="0">
                <a:solidFill>
                  <a:srgbClr val="FFFFFF"/>
                </a:solidFill>
              </a:rPr>
            </a:br>
            <a:br>
              <a:rPr lang="es-ES" sz="2800" dirty="0">
                <a:solidFill>
                  <a:srgbClr val="FFFFFF"/>
                </a:solidFill>
              </a:rPr>
            </a:br>
            <a:endParaRPr lang="ru-RU" sz="28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7165EC-30CD-4619-A3A5-DFFEDDC0C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1876" y="3139640"/>
            <a:ext cx="4320228" cy="2070535"/>
          </a:xfrm>
        </p:spPr>
        <p:txBody>
          <a:bodyPr>
            <a:noAutofit/>
          </a:bodyPr>
          <a:lstStyle/>
          <a:p>
            <a:r>
              <a:rPr lang="es-ES" sz="1800" dirty="0">
                <a:solidFill>
                  <a:srgbClr val="FFFFFF">
                    <a:alpha val="75000"/>
                  </a:srgbClr>
                </a:solidFill>
              </a:rPr>
              <a:t>PLATAFORMA DESCENTRALIZADA QUE GARANTIZA LA SEGURIDAD Y DISPONIBILIDAD DE LOS DATOS</a:t>
            </a:r>
          </a:p>
          <a:p>
            <a:r>
              <a:rPr lang="es-ES" sz="1800" dirty="0">
                <a:solidFill>
                  <a:srgbClr val="FFFFFF">
                    <a:alpha val="75000"/>
                  </a:srgbClr>
                </a:solidFill>
              </a:rPr>
              <a:t>PLATAFORMA PREPARADA PARA LANZAR UNA AMPLIA GAMA DE APLICACIONES DESCENTRALIZADAS </a:t>
            </a:r>
          </a:p>
          <a:p>
            <a:r>
              <a:rPr lang="es-ES" sz="1800" dirty="0">
                <a:solidFill>
                  <a:srgbClr val="FFFFFF">
                    <a:alpha val="75000"/>
                  </a:srgbClr>
                </a:solidFill>
              </a:rPr>
              <a:t>MEJORA los servicios cartográficos y de uso de mapas a un nuevo nivel</a:t>
            </a:r>
          </a:p>
        </p:txBody>
      </p:sp>
      <p:pic>
        <p:nvPicPr>
          <p:cNvPr id="6" name="Imagen 5" descr="Texto&#10;&#10;Descripción generada automáticamente con confianza baja">
            <a:extLst>
              <a:ext uri="{FF2B5EF4-FFF2-40B4-BE49-F238E27FC236}">
                <a16:creationId xmlns:a16="http://schemas.microsoft.com/office/drawing/2014/main" id="{FB915618-F194-4E34-8336-4EAF3F3F9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849" y="1036108"/>
            <a:ext cx="5710061" cy="1870044"/>
          </a:xfrm>
          <a:prstGeom prst="rect">
            <a:avLst/>
          </a:prstGeom>
        </p:spPr>
      </p:pic>
      <p:pic>
        <p:nvPicPr>
          <p:cNvPr id="4" name="Picture 3" descr="Fondo geométrico abstracto azul y negro">
            <a:extLst>
              <a:ext uri="{FF2B5EF4-FFF2-40B4-BE49-F238E27FC236}">
                <a16:creationId xmlns:a16="http://schemas.microsoft.com/office/drawing/2014/main" id="{67C3F18D-A681-4253-B430-07B7213488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11"/>
          <a:stretch/>
        </p:blipFill>
        <p:spPr>
          <a:xfrm>
            <a:off x="6234107" y="3640668"/>
            <a:ext cx="4888713" cy="274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943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Texto&#10;&#10;Descripción generada automáticamente con confianza baja">
            <a:extLst>
              <a:ext uri="{FF2B5EF4-FFF2-40B4-BE49-F238E27FC236}">
                <a16:creationId xmlns:a16="http://schemas.microsoft.com/office/drawing/2014/main" id="{1D21A3CB-E87C-404E-804B-B67177E2D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" y="194356"/>
            <a:ext cx="2320290" cy="758013"/>
          </a:xfrm>
          <a:prstGeom prst="rect">
            <a:avLst/>
          </a:prstGeom>
        </p:spPr>
      </p:pic>
      <p:pic>
        <p:nvPicPr>
          <p:cNvPr id="10" name="Imagen 9" descr="Dibujo de metal&#10;&#10;Descripción generada automáticamente con confianza baja">
            <a:extLst>
              <a:ext uri="{FF2B5EF4-FFF2-40B4-BE49-F238E27FC236}">
                <a16:creationId xmlns:a16="http://schemas.microsoft.com/office/drawing/2014/main" id="{A183EAE8-7DFF-4D04-89F9-7725FCAA1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006" y="971002"/>
            <a:ext cx="5094112" cy="5229357"/>
          </a:xfrm>
          <a:prstGeom prst="rect">
            <a:avLst/>
          </a:prstGeom>
          <a:effectLst/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707F099D-14F1-4ABB-8EC2-4F2984618ECE}"/>
              </a:ext>
            </a:extLst>
          </p:cNvPr>
          <p:cNvSpPr txBox="1"/>
          <p:nvPr/>
        </p:nvSpPr>
        <p:spPr>
          <a:xfrm>
            <a:off x="354330" y="952369"/>
            <a:ext cx="6168676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b="1" dirty="0">
                <a:solidFill>
                  <a:srgbClr val="00B0F0"/>
                </a:solidFill>
                <a:latin typeface="Arial Black" panose="020B0A04020102020204" pitchFamily="34" charset="0"/>
              </a:rPr>
              <a:t>AHORA EL MUNDO </a:t>
            </a:r>
          </a:p>
          <a:p>
            <a:r>
              <a:rPr lang="es-ES" sz="4400" b="1" dirty="0">
                <a:solidFill>
                  <a:srgbClr val="00B0F0"/>
                </a:solidFill>
                <a:latin typeface="Arial Black" panose="020B0A04020102020204" pitchFamily="34" charset="0"/>
              </a:rPr>
              <a:t>MODERNO </a:t>
            </a:r>
          </a:p>
          <a:p>
            <a:r>
              <a:rPr lang="es-ES" sz="4400" b="1" dirty="0">
                <a:solidFill>
                  <a:srgbClr val="00B0F0"/>
                </a:solidFill>
                <a:latin typeface="Arial Black" panose="020B0A04020102020204" pitchFamily="34" charset="0"/>
              </a:rPr>
              <a:t>YA ESTÁ </a:t>
            </a:r>
          </a:p>
          <a:p>
            <a:r>
              <a:rPr lang="es-ES" sz="4400" b="1" dirty="0">
                <a:solidFill>
                  <a:srgbClr val="00B0F0"/>
                </a:solidFill>
                <a:latin typeface="Arial Black" panose="020B0A04020102020204" pitchFamily="34" charset="0"/>
              </a:rPr>
              <a:t>PREPARADO PARA</a:t>
            </a:r>
            <a:endParaRPr lang="ru-RU" sz="4400" b="1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2ABB00C-E414-4580-8A59-423F56571793}"/>
              </a:ext>
            </a:extLst>
          </p:cNvPr>
          <p:cNvSpPr txBox="1"/>
          <p:nvPr/>
        </p:nvSpPr>
        <p:spPr>
          <a:xfrm>
            <a:off x="354330" y="4686586"/>
            <a:ext cx="549862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600" b="1" dirty="0">
                <a:solidFill>
                  <a:srgbClr val="00B0F0"/>
                </a:solidFill>
                <a:latin typeface="Arial Black" panose="020B0A04020102020204" pitchFamily="34" charset="0"/>
              </a:rPr>
              <a:t>LA WEB 3.0</a:t>
            </a:r>
            <a:endParaRPr lang="ru-RU" sz="6600" b="1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13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Texto&#10;&#10;Descripción generada automáticamente con confianza baja">
            <a:extLst>
              <a:ext uri="{FF2B5EF4-FFF2-40B4-BE49-F238E27FC236}">
                <a16:creationId xmlns:a16="http://schemas.microsoft.com/office/drawing/2014/main" id="{91BF9303-266C-4B79-BE15-D0532D5CF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" y="194356"/>
            <a:ext cx="2320290" cy="758013"/>
          </a:xfrm>
          <a:prstGeom prst="rect">
            <a:avLst/>
          </a:prstGeom>
        </p:spPr>
      </p:pic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953B201E-3056-4EE1-9A54-9A29B6ED40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126" y="952369"/>
            <a:ext cx="8059449" cy="543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01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Texto&#10;&#10;Descripción generada automáticamente con confianza baja">
            <a:extLst>
              <a:ext uri="{FF2B5EF4-FFF2-40B4-BE49-F238E27FC236}">
                <a16:creationId xmlns:a16="http://schemas.microsoft.com/office/drawing/2014/main" id="{EE37481F-2597-4557-A86A-ED0AFEC0F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" y="194356"/>
            <a:ext cx="2320290" cy="758013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C0E96EA8-8619-4900-B0C9-BA0B4796F740}"/>
              </a:ext>
            </a:extLst>
          </p:cNvPr>
          <p:cNvSpPr txBox="1"/>
          <p:nvPr/>
        </p:nvSpPr>
        <p:spPr>
          <a:xfrm>
            <a:off x="768066" y="1048851"/>
            <a:ext cx="52612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6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VENTAJAS:</a:t>
            </a:r>
            <a:endParaRPr kumimoji="0" lang="ru-RU" sz="6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D7C7D09-3050-409F-A521-572EF5BE58AA}"/>
              </a:ext>
            </a:extLst>
          </p:cNvPr>
          <p:cNvSpPr txBox="1"/>
          <p:nvPr/>
        </p:nvSpPr>
        <p:spPr>
          <a:xfrm>
            <a:off x="69531" y="2175064"/>
            <a:ext cx="10379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b="1" dirty="0">
                <a:solidFill>
                  <a:srgbClr val="1A212F">
                    <a:lumMod val="75000"/>
                    <a:lumOff val="25000"/>
                  </a:srgbClr>
                </a:solidFill>
                <a:latin typeface="Franklin Gothic Book" panose="020B0502020104020203"/>
              </a:rPr>
              <a:t>- </a:t>
            </a:r>
            <a:r>
              <a:rPr lang="en-US" sz="2800" b="1" cap="all" dirty="0" err="1">
                <a:solidFill>
                  <a:srgbClr val="1A212F">
                    <a:lumMod val="75000"/>
                    <a:lumOff val="25000"/>
                  </a:srgbClr>
                </a:solidFill>
                <a:latin typeface="Franklin Gothic Book" panose="020B0502020104020203"/>
              </a:rPr>
              <a:t>Protección</a:t>
            </a:r>
            <a:r>
              <a:rPr lang="en-US" sz="2800" b="1" cap="all" dirty="0">
                <a:solidFill>
                  <a:srgbClr val="1A212F">
                    <a:lumMod val="75000"/>
                    <a:lumOff val="25000"/>
                  </a:srgbClr>
                </a:solidFill>
                <a:latin typeface="Franklin Gothic Book" panose="020B0502020104020203"/>
              </a:rPr>
              <a:t> </a:t>
            </a:r>
            <a:r>
              <a:rPr lang="en-US" sz="2800" b="1" cap="all" dirty="0" err="1">
                <a:solidFill>
                  <a:srgbClr val="1A212F">
                    <a:lumMod val="75000"/>
                    <a:lumOff val="25000"/>
                  </a:srgbClr>
                </a:solidFill>
                <a:latin typeface="Franklin Gothic Book" panose="020B0502020104020203"/>
              </a:rPr>
              <a:t>absoluta</a:t>
            </a:r>
            <a:r>
              <a:rPr lang="en-US" sz="2800" b="1" cap="all" dirty="0">
                <a:solidFill>
                  <a:srgbClr val="1A212F">
                    <a:lumMod val="75000"/>
                    <a:lumOff val="25000"/>
                  </a:srgbClr>
                </a:solidFill>
                <a:latin typeface="Franklin Gothic Book" panose="020B0502020104020203"/>
              </a:rPr>
              <a:t> de </a:t>
            </a:r>
            <a:r>
              <a:rPr lang="en-US" sz="2800" b="1" cap="all" dirty="0" err="1">
                <a:solidFill>
                  <a:srgbClr val="1A212F">
                    <a:lumMod val="75000"/>
                    <a:lumOff val="25000"/>
                  </a:srgbClr>
                </a:solidFill>
                <a:latin typeface="Franklin Gothic Book" panose="020B0502020104020203"/>
              </a:rPr>
              <a:t>datos</a:t>
            </a:r>
            <a:r>
              <a:rPr lang="en-US" sz="2800" b="1" cap="all" dirty="0">
                <a:solidFill>
                  <a:srgbClr val="1A212F">
                    <a:lumMod val="75000"/>
                    <a:lumOff val="25000"/>
                  </a:srgbClr>
                </a:solidFill>
                <a:latin typeface="Franklin Gothic Book" panose="020B0502020104020203"/>
              </a:rPr>
              <a:t> </a:t>
            </a:r>
            <a:r>
              <a:rPr lang="en-US" sz="2800" b="1" cap="all" dirty="0" err="1">
                <a:solidFill>
                  <a:srgbClr val="1A212F">
                    <a:lumMod val="75000"/>
                    <a:lumOff val="25000"/>
                  </a:srgbClr>
                </a:solidFill>
                <a:latin typeface="Franklin Gothic Book" panose="020B0502020104020203"/>
              </a:rPr>
              <a:t>mediante</a:t>
            </a:r>
            <a:r>
              <a:rPr lang="en-US" sz="2800" b="1" cap="all" dirty="0">
                <a:solidFill>
                  <a:srgbClr val="1A212F">
                    <a:lumMod val="75000"/>
                    <a:lumOff val="25000"/>
                  </a:srgbClr>
                </a:solidFill>
                <a:latin typeface="Franklin Gothic Book" panose="020B0502020104020203"/>
              </a:rPr>
              <a:t> </a:t>
            </a:r>
            <a:r>
              <a:rPr lang="en-US" sz="2800" b="1" cap="all" dirty="0" err="1">
                <a:solidFill>
                  <a:srgbClr val="1A212F">
                    <a:lumMod val="75000"/>
                    <a:lumOff val="25000"/>
                  </a:srgbClr>
                </a:solidFill>
                <a:latin typeface="Franklin Gothic Book" panose="020B0502020104020203"/>
              </a:rPr>
              <a:t>criptografía</a:t>
            </a:r>
            <a:endParaRPr kumimoji="0" lang="en-US" sz="2800" b="1" i="0" u="none" strike="noStrike" kern="1200" cap="all" spc="0" normalizeH="0" noProof="0" dirty="0">
              <a:ln>
                <a:noFill/>
              </a:ln>
              <a:solidFill>
                <a:srgbClr val="1A212F">
                  <a:lumMod val="75000"/>
                  <a:lumOff val="25000"/>
                </a:srgbClr>
              </a:solidFill>
              <a:effectLst/>
              <a:uLnTx/>
              <a:uFillTx/>
              <a:latin typeface="Franklin Gothic Book" panose="020B0502020104020203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CB64E9E-AE0E-48E0-8A53-52E21462D251}"/>
              </a:ext>
            </a:extLst>
          </p:cNvPr>
          <p:cNvSpPr txBox="1"/>
          <p:nvPr/>
        </p:nvSpPr>
        <p:spPr>
          <a:xfrm>
            <a:off x="511359" y="2836619"/>
            <a:ext cx="3802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A212F">
                    <a:lumMod val="75000"/>
                    <a:lumOff val="25000"/>
                  </a:srgbClr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- USO A NIVEL MUNDIAL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7177BB3-2C75-45F6-B1FF-A724F7E1C640}"/>
              </a:ext>
            </a:extLst>
          </p:cNvPr>
          <p:cNvSpPr txBox="1"/>
          <p:nvPr/>
        </p:nvSpPr>
        <p:spPr>
          <a:xfrm>
            <a:off x="511359" y="3470268"/>
            <a:ext cx="11513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A212F">
                    <a:lumMod val="75000"/>
                    <a:lumOff val="25000"/>
                  </a:srgbClr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- SERVICIO PRESTADO A NUMERO DE USUARIOS INFINITO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7665084-F36C-4198-8E7D-4CB3AF34BDBD}"/>
              </a:ext>
            </a:extLst>
          </p:cNvPr>
          <p:cNvSpPr txBox="1"/>
          <p:nvPr/>
        </p:nvSpPr>
        <p:spPr>
          <a:xfrm>
            <a:off x="511359" y="4131823"/>
            <a:ext cx="7233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A212F">
                    <a:lumMod val="75000"/>
                    <a:lumOff val="25000"/>
                  </a:srgbClr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- USO DE TECNOLOGÍAS </a:t>
            </a:r>
            <a:r>
              <a:rPr lang="en-US" sz="2800" b="1" dirty="0">
                <a:solidFill>
                  <a:srgbClr val="1A212F">
                    <a:lumMod val="75000"/>
                    <a:lumOff val="25000"/>
                  </a:srgbClr>
                </a:solidFill>
                <a:latin typeface="Franklin Gothic Book" panose="020B0502020104020203"/>
              </a:rPr>
              <a:t>MÁS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A212F">
                    <a:lumMod val="75000"/>
                    <a:lumOff val="25000"/>
                  </a:srgbClr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AVANZADAS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AAD3061-802E-4D46-9B31-23991463CCD3}"/>
              </a:ext>
            </a:extLst>
          </p:cNvPr>
          <p:cNvSpPr txBox="1"/>
          <p:nvPr/>
        </p:nvSpPr>
        <p:spPr>
          <a:xfrm>
            <a:off x="511359" y="4771708"/>
            <a:ext cx="7233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A212F">
                    <a:lumMod val="75000"/>
                    <a:lumOff val="25000"/>
                  </a:srgbClr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- COSTES REDUCIDOS DE USO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D917EE4-2277-46EA-906C-C8A95F3CD5E8}"/>
              </a:ext>
            </a:extLst>
          </p:cNvPr>
          <p:cNvSpPr txBox="1"/>
          <p:nvPr/>
        </p:nvSpPr>
        <p:spPr>
          <a:xfrm>
            <a:off x="511359" y="5411593"/>
            <a:ext cx="109269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A212F">
                    <a:lumMod val="75000"/>
                    <a:lumOff val="25000"/>
                  </a:srgbClr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- SINCRONIZACIÓN DE TODOS USUARIOS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rgbClr val="1A212F">
                    <a:lumMod val="75000"/>
                    <a:lumOff val="25000"/>
                  </a:srgbClr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 Y ORGANISMOS DENTRO 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rgbClr val="1A212F">
                    <a:lumMod val="75000"/>
                    <a:lumOff val="25000"/>
                  </a:srgbClr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  DEL </a:t>
            </a:r>
            <a:r>
              <a:rPr lang="en-US" sz="2800" b="1" dirty="0">
                <a:solidFill>
                  <a:srgbClr val="1A212F">
                    <a:lumMod val="75000"/>
                    <a:lumOff val="25000"/>
                  </a:srgbClr>
                </a:solidFill>
                <a:latin typeface="Franklin Gothic Book" panose="020B0502020104020203"/>
              </a:rPr>
              <a:t> 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rgbClr val="1A212F">
                    <a:lumMod val="75000"/>
                    <a:lumOff val="25000"/>
                  </a:srgbClr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SISTEMA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A212F">
                  <a:lumMod val="75000"/>
                  <a:lumOff val="25000"/>
                </a:srgbClr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879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  <p:bldP spid="10" grpId="0"/>
      <p:bldP spid="8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Texto&#10;&#10;Descripción generada automáticamente con confianza baja">
            <a:extLst>
              <a:ext uri="{FF2B5EF4-FFF2-40B4-BE49-F238E27FC236}">
                <a16:creationId xmlns:a16="http://schemas.microsoft.com/office/drawing/2014/main" id="{EE37481F-2597-4557-A86A-ED0AFEC0F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" y="194356"/>
            <a:ext cx="2320290" cy="758013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C0E96EA8-8619-4900-B0C9-BA0B4796F740}"/>
              </a:ext>
            </a:extLst>
          </p:cNvPr>
          <p:cNvSpPr txBox="1"/>
          <p:nvPr/>
        </p:nvSpPr>
        <p:spPr>
          <a:xfrm>
            <a:off x="763217" y="1098074"/>
            <a:ext cx="70086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6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DESVENTAJAS:</a:t>
            </a:r>
            <a:endParaRPr kumimoji="0" lang="ru-RU" sz="6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D7C7D09-3050-409F-A521-572EF5BE58AA}"/>
              </a:ext>
            </a:extLst>
          </p:cNvPr>
          <p:cNvSpPr txBox="1"/>
          <p:nvPr/>
        </p:nvSpPr>
        <p:spPr>
          <a:xfrm>
            <a:off x="630786" y="2228671"/>
            <a:ext cx="11256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A212F">
                    <a:lumMod val="75000"/>
                    <a:lumOff val="25000"/>
                  </a:srgbClr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- </a:t>
            </a:r>
            <a:r>
              <a:rPr lang="es-ES" sz="2800" b="1" dirty="0">
                <a:solidFill>
                  <a:srgbClr val="1A212F">
                    <a:lumMod val="75000"/>
                    <a:lumOff val="25000"/>
                  </a:srgbClr>
                </a:solidFill>
                <a:latin typeface="Franklin Gothic Book" panose="020B0502020104020203"/>
              </a:rPr>
              <a:t>NECESIDAD DE TRASLADAR APLICACIONES ACTUALES O CREAR NUEVAS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A212F">
                  <a:lumMod val="75000"/>
                  <a:lumOff val="25000"/>
                </a:srgbClr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53CFA7A-1076-412A-A930-6F0578C04B62}"/>
              </a:ext>
            </a:extLst>
          </p:cNvPr>
          <p:cNvSpPr txBox="1"/>
          <p:nvPr/>
        </p:nvSpPr>
        <p:spPr>
          <a:xfrm>
            <a:off x="630782" y="3095178"/>
            <a:ext cx="10542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A212F">
                    <a:lumMod val="75000"/>
                    <a:lumOff val="25000"/>
                  </a:srgbClr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- HAY POCOS ESPECIALISTAS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rgbClr val="1A212F">
                    <a:lumMod val="75000"/>
                    <a:lumOff val="25000"/>
                  </a:srgbClr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 EN MERCADO ACTUAL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A212F">
                  <a:lumMod val="75000"/>
                  <a:lumOff val="25000"/>
                </a:srgbClr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2169D6B-7FC9-4A2B-9EBC-BACCA4B8647E}"/>
              </a:ext>
            </a:extLst>
          </p:cNvPr>
          <p:cNvSpPr txBox="1"/>
          <p:nvPr/>
        </p:nvSpPr>
        <p:spPr>
          <a:xfrm>
            <a:off x="630782" y="3961685"/>
            <a:ext cx="10542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A212F">
                    <a:lumMod val="75000"/>
                    <a:lumOff val="25000"/>
                  </a:srgbClr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- </a:t>
            </a:r>
            <a:r>
              <a:rPr kumimoji="0" lang="es-ES" sz="2800" b="1" i="0" u="none" strike="noStrike" kern="1200" cap="all" spc="0" normalizeH="0" baseline="0" noProof="0" dirty="0">
                <a:ln>
                  <a:noFill/>
                </a:ln>
                <a:solidFill>
                  <a:srgbClr val="1A212F">
                    <a:lumMod val="75000"/>
                    <a:lumOff val="25000"/>
                  </a:srgbClr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MUCHOS PROYECTOS TIPO ’SCAM’ QUE HAN CREADO MALA FAMA </a:t>
            </a:r>
            <a:endParaRPr kumimoji="0" lang="en-US" sz="2800" b="1" i="0" u="none" strike="noStrike" kern="1200" cap="all" spc="0" normalizeH="0" baseline="0" noProof="0" dirty="0">
              <a:ln>
                <a:noFill/>
              </a:ln>
              <a:solidFill>
                <a:srgbClr val="1A212F">
                  <a:lumMod val="75000"/>
                  <a:lumOff val="25000"/>
                </a:srgbClr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12D65C7-8599-4282-B621-EF4A7863ACB4}"/>
              </a:ext>
            </a:extLst>
          </p:cNvPr>
          <p:cNvSpPr txBox="1"/>
          <p:nvPr/>
        </p:nvSpPr>
        <p:spPr>
          <a:xfrm>
            <a:off x="630782" y="4828192"/>
            <a:ext cx="10542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A212F">
                    <a:lumMod val="75000"/>
                    <a:lumOff val="25000"/>
                  </a:srgbClr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- </a:t>
            </a:r>
            <a:r>
              <a:rPr kumimoji="0" lang="es-ES" sz="2800" b="1" i="0" u="none" strike="noStrike" kern="1200" cap="all" spc="0" normalizeH="0" baseline="0" noProof="0" dirty="0">
                <a:ln>
                  <a:noFill/>
                </a:ln>
                <a:solidFill>
                  <a:srgbClr val="1A212F">
                    <a:lumMod val="75000"/>
                    <a:lumOff val="25000"/>
                  </a:srgbClr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NECESIDAD DE DAR</a:t>
            </a:r>
            <a:r>
              <a:rPr kumimoji="0" lang="es-ES" sz="2800" b="1" i="0" u="none" strike="noStrike" kern="1200" cap="all" spc="0" normalizeH="0" noProof="0" dirty="0">
                <a:ln>
                  <a:noFill/>
                </a:ln>
                <a:solidFill>
                  <a:srgbClr val="1A212F">
                    <a:lumMod val="75000"/>
                    <a:lumOff val="25000"/>
                  </a:srgbClr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 FORMACIÓN ADICIONAL A EMPLEADOS</a:t>
            </a:r>
            <a:endParaRPr kumimoji="0" lang="en-US" sz="2800" b="1" i="0" u="none" strike="noStrike" kern="1200" cap="all" spc="0" normalizeH="0" baseline="0" noProof="0" dirty="0">
              <a:ln>
                <a:noFill/>
              </a:ln>
              <a:solidFill>
                <a:srgbClr val="1A212F">
                  <a:lumMod val="75000"/>
                  <a:lumOff val="25000"/>
                </a:srgbClr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506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de la pantalla de un celular&#10;&#10;Descripción generada automáticamente con confianza baja">
            <a:extLst>
              <a:ext uri="{FF2B5EF4-FFF2-40B4-BE49-F238E27FC236}">
                <a16:creationId xmlns:a16="http://schemas.microsoft.com/office/drawing/2014/main" id="{2F92B9BC-7929-43E5-9420-02FD1FA11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447800"/>
            <a:ext cx="8115300" cy="54102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2" name="Imagen 1" descr="Texto&#10;&#10;Descripción generada automáticamente con confianza baja">
            <a:extLst>
              <a:ext uri="{FF2B5EF4-FFF2-40B4-BE49-F238E27FC236}">
                <a16:creationId xmlns:a16="http://schemas.microsoft.com/office/drawing/2014/main" id="{324D78F1-0C53-4E3B-B595-8E00AA870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" y="176939"/>
            <a:ext cx="2320290" cy="758013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A7FE7BF3-CC65-4255-BC0E-0EDB4B997253}"/>
              </a:ext>
            </a:extLst>
          </p:cNvPr>
          <p:cNvSpPr txBox="1"/>
          <p:nvPr/>
        </p:nvSpPr>
        <p:spPr>
          <a:xfrm>
            <a:off x="3135284" y="675352"/>
            <a:ext cx="88281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8000" b="1" dirty="0">
                <a:solidFill>
                  <a:srgbClr val="00B0F0"/>
                </a:solidFill>
                <a:latin typeface="Arial Black" panose="020B0A04020102020204" pitchFamily="34" charset="0"/>
              </a:rPr>
              <a:t>TODO EMPIEZA CON WEB 1.0</a:t>
            </a:r>
            <a:endParaRPr lang="ru-RU" sz="8000" b="1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64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Texto&#10;&#10;Descripción generada automáticamente con confianza baja">
            <a:extLst>
              <a:ext uri="{FF2B5EF4-FFF2-40B4-BE49-F238E27FC236}">
                <a16:creationId xmlns:a16="http://schemas.microsoft.com/office/drawing/2014/main" id="{1F75BAE2-5CAF-40A0-B967-C81422ED2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" y="176939"/>
            <a:ext cx="2320290" cy="758013"/>
          </a:xfrm>
          <a:prstGeom prst="rect">
            <a:avLst/>
          </a:prstGeom>
        </p:spPr>
      </p:pic>
      <p:pic>
        <p:nvPicPr>
          <p:cNvPr id="8" name="Imagen 7" descr="Interfaz de usuario gráfica, Diagrama&#10;&#10;Descripción generada automáticamente">
            <a:extLst>
              <a:ext uri="{FF2B5EF4-FFF2-40B4-BE49-F238E27FC236}">
                <a16:creationId xmlns:a16="http://schemas.microsoft.com/office/drawing/2014/main" id="{18131768-1EC8-4EBE-B9F3-98B14A495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25" y="1658495"/>
            <a:ext cx="859155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18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Texto&#10;&#10;Descripción generada automáticamente con confianza baja">
            <a:extLst>
              <a:ext uri="{FF2B5EF4-FFF2-40B4-BE49-F238E27FC236}">
                <a16:creationId xmlns:a16="http://schemas.microsoft.com/office/drawing/2014/main" id="{EE37481F-2597-4557-A86A-ED0AFEC0F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" y="194356"/>
            <a:ext cx="2320290" cy="758013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C0E96EA8-8619-4900-B0C9-BA0B4796F740}"/>
              </a:ext>
            </a:extLst>
          </p:cNvPr>
          <p:cNvSpPr txBox="1"/>
          <p:nvPr/>
        </p:nvSpPr>
        <p:spPr>
          <a:xfrm>
            <a:off x="768066" y="1048851"/>
            <a:ext cx="52612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b="1" dirty="0">
                <a:solidFill>
                  <a:srgbClr val="00B050"/>
                </a:solidFill>
                <a:latin typeface="Arial Black" panose="020B0A04020102020204" pitchFamily="34" charset="0"/>
              </a:rPr>
              <a:t>VENTAJAS:</a:t>
            </a:r>
            <a:endParaRPr lang="ru-RU" sz="6000" b="1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D7C7D09-3050-409F-A521-572EF5BE58AA}"/>
              </a:ext>
            </a:extLst>
          </p:cNvPr>
          <p:cNvSpPr txBox="1"/>
          <p:nvPr/>
        </p:nvSpPr>
        <p:spPr>
          <a:xfrm>
            <a:off x="559718" y="2160996"/>
            <a:ext cx="109392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 DATOS PERSONALES CUSTODIADOS Y CONTROLADOS </a:t>
            </a:r>
          </a:p>
          <a:p>
            <a:r>
              <a:rPr lang="en-US" sz="3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 POR GOBIERNO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CB64E9E-AE0E-48E0-8A53-52E21462D251}"/>
              </a:ext>
            </a:extLst>
          </p:cNvPr>
          <p:cNvSpPr txBox="1"/>
          <p:nvPr/>
        </p:nvSpPr>
        <p:spPr>
          <a:xfrm>
            <a:off x="559718" y="4100488"/>
            <a:ext cx="6803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 INFRAESTRUCTURA MUY SIMPLE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42BC160-8327-48F9-BD1C-6E727C83DD89}"/>
              </a:ext>
            </a:extLst>
          </p:cNvPr>
          <p:cNvSpPr txBox="1"/>
          <p:nvPr/>
        </p:nvSpPr>
        <p:spPr>
          <a:xfrm>
            <a:off x="559718" y="5485983"/>
            <a:ext cx="5725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 NO HAY COSTES ELEVADOS</a:t>
            </a:r>
          </a:p>
        </p:txBody>
      </p:sp>
    </p:spTree>
    <p:extLst>
      <p:ext uri="{BB962C8B-B14F-4D97-AF65-F5344CB8AC3E}">
        <p14:creationId xmlns:p14="http://schemas.microsoft.com/office/powerpoint/2010/main" val="16583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Texto&#10;&#10;Descripción generada automáticamente con confianza baja">
            <a:extLst>
              <a:ext uri="{FF2B5EF4-FFF2-40B4-BE49-F238E27FC236}">
                <a16:creationId xmlns:a16="http://schemas.microsoft.com/office/drawing/2014/main" id="{EE37481F-2597-4557-A86A-ED0AFEC0F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" y="194356"/>
            <a:ext cx="2320290" cy="758013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C0E96EA8-8619-4900-B0C9-BA0B4796F740}"/>
              </a:ext>
            </a:extLst>
          </p:cNvPr>
          <p:cNvSpPr txBox="1"/>
          <p:nvPr/>
        </p:nvSpPr>
        <p:spPr>
          <a:xfrm>
            <a:off x="729966" y="1064823"/>
            <a:ext cx="70086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b="1" dirty="0">
                <a:solidFill>
                  <a:srgbClr val="FF0000"/>
                </a:solidFill>
                <a:latin typeface="Arial Black" panose="020B0A04020102020204" pitchFamily="34" charset="0"/>
              </a:rPr>
              <a:t>DESVENTAJAS:</a:t>
            </a:r>
            <a:endParaRPr lang="ru-RU" sz="60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D7C7D09-3050-409F-A521-572EF5BE58AA}"/>
              </a:ext>
            </a:extLst>
          </p:cNvPr>
          <p:cNvSpPr txBox="1"/>
          <p:nvPr/>
        </p:nvSpPr>
        <p:spPr>
          <a:xfrm>
            <a:off x="630786" y="2228671"/>
            <a:ext cx="2998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 BAJA SEGURIDAD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53CFA7A-1076-412A-A930-6F0578C04B62}"/>
              </a:ext>
            </a:extLst>
          </p:cNvPr>
          <p:cNvSpPr txBox="1"/>
          <p:nvPr/>
        </p:nvSpPr>
        <p:spPr>
          <a:xfrm>
            <a:off x="630785" y="2905780"/>
            <a:ext cx="10542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 SOLUCIONES LOCALES, VINCULADAS A REGIONES LIMITADAS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2169D6B-7FC9-4A2B-9EBC-BACCA4B8647E}"/>
              </a:ext>
            </a:extLst>
          </p:cNvPr>
          <p:cNvSpPr txBox="1"/>
          <p:nvPr/>
        </p:nvSpPr>
        <p:spPr>
          <a:xfrm>
            <a:off x="630784" y="3582890"/>
            <a:ext cx="10542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 </a:t>
            </a:r>
            <a:r>
              <a:rPr lang="es-ES" sz="2800" b="1" cap="all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Mínima capacidad de SOPORTE al cliente</a:t>
            </a:r>
            <a:endParaRPr lang="en-US" sz="2800" b="1" cap="all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12D65C7-8599-4282-B621-EF4A7863ACB4}"/>
              </a:ext>
            </a:extLst>
          </p:cNvPr>
          <p:cNvSpPr txBox="1"/>
          <p:nvPr/>
        </p:nvSpPr>
        <p:spPr>
          <a:xfrm>
            <a:off x="630784" y="4254294"/>
            <a:ext cx="10542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 </a:t>
            </a:r>
            <a:r>
              <a:rPr lang="es-ES" sz="2800" b="1" cap="all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TECNOLOGÍAS OBSOLETAS</a:t>
            </a:r>
            <a:endParaRPr lang="en-US" sz="2800" b="1" cap="all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C6FDD8F-C38E-481C-9728-F8B44DD23C66}"/>
              </a:ext>
            </a:extLst>
          </p:cNvPr>
          <p:cNvSpPr txBox="1"/>
          <p:nvPr/>
        </p:nvSpPr>
        <p:spPr>
          <a:xfrm>
            <a:off x="630783" y="4925698"/>
            <a:ext cx="105420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cap="all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 FALTA DE SINCRONIZACIÓN CON OTRAS REDES DE OTROS </a:t>
            </a:r>
          </a:p>
          <a:p>
            <a:r>
              <a:rPr lang="es-ES" sz="2800" b="1" cap="all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 ORGANISMOS</a:t>
            </a:r>
            <a:endParaRPr lang="en-US" sz="2800" b="1" cap="all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95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a persona sosteniendo una laptop&#10;&#10;Descripción generada automáticamente">
            <a:extLst>
              <a:ext uri="{FF2B5EF4-FFF2-40B4-BE49-F238E27FC236}">
                <a16:creationId xmlns:a16="http://schemas.microsoft.com/office/drawing/2014/main" id="{A0CB61B1-699B-4BEE-B4D2-8DAD09B74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180" y="809482"/>
            <a:ext cx="8780145" cy="5854162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2" name="Imagen 1" descr="Texto&#10;&#10;Descripción generada automáticamente con confianza baja">
            <a:extLst>
              <a:ext uri="{FF2B5EF4-FFF2-40B4-BE49-F238E27FC236}">
                <a16:creationId xmlns:a16="http://schemas.microsoft.com/office/drawing/2014/main" id="{437665ED-C378-4D0D-B0E0-F6D9C31D50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" y="194356"/>
            <a:ext cx="2320290" cy="75801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DBC5311-4B45-4DB3-AD0E-BE59AE3C164D}"/>
              </a:ext>
            </a:extLst>
          </p:cNvPr>
          <p:cNvSpPr txBox="1"/>
          <p:nvPr/>
        </p:nvSpPr>
        <p:spPr>
          <a:xfrm>
            <a:off x="793422" y="1275107"/>
            <a:ext cx="10835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chemeClr val="accent4">
                    <a:lumMod val="50000"/>
                  </a:schemeClr>
                </a:solidFill>
              </a:rPr>
              <a:t>AL CRECER EL NÚMERO DE USUARIOS Y LA FUNCIONALIDAD -</a:t>
            </a:r>
            <a:endParaRPr lang="ru-RU" sz="32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13B9A39-1A28-4C12-A4B6-26DC09AF4C03}"/>
              </a:ext>
            </a:extLst>
          </p:cNvPr>
          <p:cNvSpPr txBox="1"/>
          <p:nvPr/>
        </p:nvSpPr>
        <p:spPr>
          <a:xfrm>
            <a:off x="243051" y="5844028"/>
            <a:ext cx="117058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5400" b="1" dirty="0">
                <a:solidFill>
                  <a:srgbClr val="00B0F0"/>
                </a:solidFill>
                <a:latin typeface="Arial Black" panose="020B0A04020102020204" pitchFamily="34" charset="0"/>
              </a:rPr>
              <a:t>EL INTERNET PASA A WEB 2.0</a:t>
            </a:r>
            <a:endParaRPr lang="ru-RU" sz="5400" b="1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18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Texto&#10;&#10;Descripción generada automáticamente con confianza baja">
            <a:extLst>
              <a:ext uri="{FF2B5EF4-FFF2-40B4-BE49-F238E27FC236}">
                <a16:creationId xmlns:a16="http://schemas.microsoft.com/office/drawing/2014/main" id="{888D48DC-2A04-4B3B-94D2-0A094A896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" y="194356"/>
            <a:ext cx="2320290" cy="758013"/>
          </a:xfrm>
          <a:prstGeom prst="rect">
            <a:avLst/>
          </a:prstGeom>
        </p:spPr>
      </p:pic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91CFDA13-57EC-41A4-9128-50F8489019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1159091"/>
            <a:ext cx="9000040" cy="524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78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Texto&#10;&#10;Descripción generada automáticamente con confianza baja">
            <a:extLst>
              <a:ext uri="{FF2B5EF4-FFF2-40B4-BE49-F238E27FC236}">
                <a16:creationId xmlns:a16="http://schemas.microsoft.com/office/drawing/2014/main" id="{EE37481F-2597-4557-A86A-ED0AFEC0F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" y="194356"/>
            <a:ext cx="2320290" cy="758013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C0E96EA8-8619-4900-B0C9-BA0B4796F740}"/>
              </a:ext>
            </a:extLst>
          </p:cNvPr>
          <p:cNvSpPr txBox="1"/>
          <p:nvPr/>
        </p:nvSpPr>
        <p:spPr>
          <a:xfrm>
            <a:off x="768066" y="1048851"/>
            <a:ext cx="52612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6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VENTAJAS:</a:t>
            </a:r>
            <a:endParaRPr kumimoji="0" lang="ru-RU" sz="6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D7C7D09-3050-409F-A521-572EF5BE58AA}"/>
              </a:ext>
            </a:extLst>
          </p:cNvPr>
          <p:cNvSpPr txBox="1"/>
          <p:nvPr/>
        </p:nvSpPr>
        <p:spPr>
          <a:xfrm>
            <a:off x="239163" y="2184812"/>
            <a:ext cx="7484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b="1" dirty="0">
                <a:solidFill>
                  <a:srgbClr val="1A212F">
                    <a:lumMod val="75000"/>
                    <a:lumOff val="25000"/>
                  </a:srgbClr>
                </a:solidFill>
                <a:latin typeface="Franklin Gothic Book" panose="020B0502020104020203"/>
              </a:rPr>
              <a:t>- MAYOR PROTECCIÓN DE DATOS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1A212F">
                  <a:lumMod val="75000"/>
                  <a:lumOff val="25000"/>
                </a:srgbClr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CB64E9E-AE0E-48E0-8A53-52E21462D251}"/>
              </a:ext>
            </a:extLst>
          </p:cNvPr>
          <p:cNvSpPr txBox="1"/>
          <p:nvPr/>
        </p:nvSpPr>
        <p:spPr>
          <a:xfrm>
            <a:off x="691062" y="2951441"/>
            <a:ext cx="4833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1A212F">
                    <a:lumMod val="75000"/>
                    <a:lumOff val="25000"/>
                  </a:srgbClr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- USO A NIVEL MUNDIAL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7177BB3-2C75-45F6-B1FF-A724F7E1C640}"/>
              </a:ext>
            </a:extLst>
          </p:cNvPr>
          <p:cNvSpPr txBox="1"/>
          <p:nvPr/>
        </p:nvSpPr>
        <p:spPr>
          <a:xfrm>
            <a:off x="691062" y="3718070"/>
            <a:ext cx="11513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1A212F">
                    <a:lumMod val="75000"/>
                    <a:lumOff val="25000"/>
                  </a:srgbClr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- SERVICIO PRESTADO A NUMERO DE USUARIOS INFINITO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7665084-F36C-4198-8E7D-4CB3AF34BDBD}"/>
              </a:ext>
            </a:extLst>
          </p:cNvPr>
          <p:cNvSpPr txBox="1"/>
          <p:nvPr/>
        </p:nvSpPr>
        <p:spPr>
          <a:xfrm>
            <a:off x="691062" y="4484699"/>
            <a:ext cx="7233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1A212F">
                    <a:lumMod val="75000"/>
                    <a:lumOff val="25000"/>
                  </a:srgbClr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- USO DE TECNOLOGÍAS AVANZADAS</a:t>
            </a:r>
          </a:p>
        </p:txBody>
      </p:sp>
    </p:spTree>
    <p:extLst>
      <p:ext uri="{BB962C8B-B14F-4D97-AF65-F5344CB8AC3E}">
        <p14:creationId xmlns:p14="http://schemas.microsoft.com/office/powerpoint/2010/main" val="120747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Texto&#10;&#10;Descripción generada automáticamente con confianza baja">
            <a:extLst>
              <a:ext uri="{FF2B5EF4-FFF2-40B4-BE49-F238E27FC236}">
                <a16:creationId xmlns:a16="http://schemas.microsoft.com/office/drawing/2014/main" id="{EE37481F-2597-4557-A86A-ED0AFEC0F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" y="194356"/>
            <a:ext cx="2320290" cy="758013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C0E96EA8-8619-4900-B0C9-BA0B4796F740}"/>
              </a:ext>
            </a:extLst>
          </p:cNvPr>
          <p:cNvSpPr txBox="1"/>
          <p:nvPr/>
        </p:nvSpPr>
        <p:spPr>
          <a:xfrm>
            <a:off x="729966" y="1064823"/>
            <a:ext cx="70086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6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DESVENTAJAS:</a:t>
            </a:r>
            <a:endParaRPr kumimoji="0" lang="ru-RU" sz="6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D7C7D09-3050-409F-A521-572EF5BE58AA}"/>
              </a:ext>
            </a:extLst>
          </p:cNvPr>
          <p:cNvSpPr txBox="1"/>
          <p:nvPr/>
        </p:nvSpPr>
        <p:spPr>
          <a:xfrm>
            <a:off x="630786" y="2228671"/>
            <a:ext cx="9338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A212F">
                    <a:lumMod val="75000"/>
                    <a:lumOff val="25000"/>
                  </a:srgbClr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- </a:t>
            </a:r>
            <a:r>
              <a:rPr lang="es-ES" sz="2800" b="1" dirty="0">
                <a:solidFill>
                  <a:srgbClr val="1A212F">
                    <a:lumMod val="75000"/>
                    <a:lumOff val="25000"/>
                  </a:srgbClr>
                </a:solidFill>
                <a:latin typeface="Franklin Gothic Book" panose="020B0502020104020203"/>
              </a:rPr>
              <a:t>RIESGOS DE PERDIDA O TRASLADO DE DATOS A TERCEROS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A212F">
                  <a:lumMod val="75000"/>
                  <a:lumOff val="25000"/>
                </a:srgbClr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53CFA7A-1076-412A-A930-6F0578C04B62}"/>
              </a:ext>
            </a:extLst>
          </p:cNvPr>
          <p:cNvSpPr txBox="1"/>
          <p:nvPr/>
        </p:nvSpPr>
        <p:spPr>
          <a:xfrm>
            <a:off x="630785" y="2905780"/>
            <a:ext cx="10542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A212F">
                    <a:lumMod val="75000"/>
                    <a:lumOff val="25000"/>
                  </a:srgbClr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- RIESGOS DE MODIFICACIONES ILLEGALES DE DATOS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2169D6B-7FC9-4A2B-9EBC-BACCA4B8647E}"/>
              </a:ext>
            </a:extLst>
          </p:cNvPr>
          <p:cNvSpPr txBox="1"/>
          <p:nvPr/>
        </p:nvSpPr>
        <p:spPr>
          <a:xfrm>
            <a:off x="630784" y="3582890"/>
            <a:ext cx="105420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ES" sz="2800" b="1" i="0" u="none" strike="noStrike" kern="1200" cap="all" spc="0" normalizeH="0" baseline="0" noProof="0" dirty="0">
                <a:ln>
                  <a:noFill/>
                </a:ln>
                <a:solidFill>
                  <a:srgbClr val="1A212F">
                    <a:lumMod val="75000"/>
                    <a:lumOff val="25000"/>
                  </a:srgbClr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- NO HAY CONTROL SOBRE POSIBLES RESTRICCIONES POR PARTE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ES" sz="2800" b="1" cap="all" dirty="0">
                <a:solidFill>
                  <a:srgbClr val="1A212F">
                    <a:lumMod val="75000"/>
                    <a:lumOff val="25000"/>
                  </a:srgbClr>
                </a:solidFill>
                <a:latin typeface="Franklin Gothic Book" panose="020B0502020104020203"/>
              </a:rPr>
              <a:t>  </a:t>
            </a:r>
            <a:r>
              <a:rPr kumimoji="0" lang="es-ES" sz="2800" b="1" i="0" u="none" strike="noStrike" kern="1200" cap="all" spc="0" normalizeH="0" baseline="0" noProof="0" dirty="0">
                <a:ln>
                  <a:noFill/>
                </a:ln>
                <a:solidFill>
                  <a:srgbClr val="1A212F">
                    <a:lumMod val="75000"/>
                    <a:lumOff val="25000"/>
                  </a:srgbClr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DE LOS PROOVEDORES DE SERVICIOS NUBE</a:t>
            </a:r>
            <a:endParaRPr kumimoji="0" lang="en-US" sz="2800" b="1" i="0" u="none" strike="noStrike" kern="1200" cap="all" spc="0" normalizeH="0" baseline="0" noProof="0" dirty="0">
              <a:ln>
                <a:noFill/>
              </a:ln>
              <a:solidFill>
                <a:srgbClr val="1A212F">
                  <a:lumMod val="75000"/>
                  <a:lumOff val="25000"/>
                </a:srgbClr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12D65C7-8599-4282-B621-EF4A7863ACB4}"/>
              </a:ext>
            </a:extLst>
          </p:cNvPr>
          <p:cNvSpPr txBox="1"/>
          <p:nvPr/>
        </p:nvSpPr>
        <p:spPr>
          <a:xfrm>
            <a:off x="630784" y="4690887"/>
            <a:ext cx="10542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A212F">
                    <a:lumMod val="75000"/>
                    <a:lumOff val="25000"/>
                  </a:srgbClr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- </a:t>
            </a:r>
            <a:r>
              <a:rPr kumimoji="0" lang="es-ES" sz="2800" b="1" i="0" u="none" strike="noStrike" kern="1200" cap="all" spc="0" normalizeH="0" baseline="0" noProof="0" dirty="0">
                <a:ln>
                  <a:noFill/>
                </a:ln>
                <a:solidFill>
                  <a:srgbClr val="1A212F">
                    <a:lumMod val="75000"/>
                    <a:lumOff val="25000"/>
                  </a:srgbClr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NO HAY CONTROL SOBRE LA INFRAESTRUCTURA</a:t>
            </a:r>
            <a:endParaRPr kumimoji="0" lang="en-US" sz="2800" b="1" i="0" u="none" strike="noStrike" kern="1200" cap="all" spc="0" normalizeH="0" baseline="0" noProof="0" dirty="0">
              <a:ln>
                <a:noFill/>
              </a:ln>
              <a:solidFill>
                <a:srgbClr val="1A212F">
                  <a:lumMod val="75000"/>
                  <a:lumOff val="25000"/>
                </a:srgbClr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C6FDD8F-C38E-481C-9728-F8B44DD23C66}"/>
              </a:ext>
            </a:extLst>
          </p:cNvPr>
          <p:cNvSpPr txBox="1"/>
          <p:nvPr/>
        </p:nvSpPr>
        <p:spPr>
          <a:xfrm>
            <a:off x="630783" y="5367996"/>
            <a:ext cx="105420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ES" sz="2800" b="1" i="0" u="none" strike="noStrike" kern="1200" cap="all" spc="0" normalizeH="0" baseline="0" noProof="0" dirty="0">
                <a:ln>
                  <a:noFill/>
                </a:ln>
                <a:solidFill>
                  <a:srgbClr val="1A212F">
                    <a:lumMod val="75000"/>
                    <a:lumOff val="25000"/>
                  </a:srgbClr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- COSTES ELEVADOS DE SERVICIOS DE ALMACENAMIENTO Y USO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ES" sz="2800" b="1" i="0" u="none" strike="noStrike" kern="1200" cap="all" spc="0" normalizeH="0" baseline="0" noProof="0" dirty="0">
                <a:ln>
                  <a:noFill/>
                </a:ln>
                <a:solidFill>
                  <a:srgbClr val="1A212F">
                    <a:lumMod val="75000"/>
                    <a:lumOff val="25000"/>
                  </a:srgbClr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  De DATOS</a:t>
            </a:r>
            <a:endParaRPr kumimoji="0" lang="en-US" sz="2800" b="1" i="0" u="none" strike="noStrike" kern="1200" cap="all" spc="0" normalizeH="0" baseline="0" noProof="0" dirty="0">
              <a:ln>
                <a:noFill/>
              </a:ln>
              <a:solidFill>
                <a:srgbClr val="1A212F">
                  <a:lumMod val="75000"/>
                  <a:lumOff val="25000"/>
                </a:srgbClr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145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1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DividendVTI">
  <a:themeElements>
    <a:clrScheme name="AnalogousFromRegularSeedRightStep">
      <a:dk1>
        <a:srgbClr val="000000"/>
      </a:dk1>
      <a:lt1>
        <a:srgbClr val="FFFFFF"/>
      </a:lt1>
      <a:dk2>
        <a:srgbClr val="1A212F"/>
      </a:dk2>
      <a:lt2>
        <a:srgbClr val="F3F0F0"/>
      </a:lt2>
      <a:accent1>
        <a:srgbClr val="44B0A9"/>
      </a:accent1>
      <a:accent2>
        <a:srgbClr val="3A87B2"/>
      </a:accent2>
      <a:accent3>
        <a:srgbClr val="4C67C4"/>
      </a:accent3>
      <a:accent4>
        <a:srgbClr val="533CB3"/>
      </a:accent4>
      <a:accent5>
        <a:srgbClr val="954CC4"/>
      </a:accent5>
      <a:accent6>
        <a:srgbClr val="B23AB0"/>
      </a:accent6>
      <a:hlink>
        <a:srgbClr val="BF3F47"/>
      </a:hlink>
      <a:folHlink>
        <a:srgbClr val="7F7F7F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289</Words>
  <Application>Microsoft Office PowerPoint</Application>
  <PresentationFormat>Panorámica</PresentationFormat>
  <Paragraphs>50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 Black</vt:lpstr>
      <vt:lpstr>Corbel</vt:lpstr>
      <vt:lpstr>Franklin Gothic Book</vt:lpstr>
      <vt:lpstr>Franklin Gothic Demi</vt:lpstr>
      <vt:lpstr>Wingdings 2</vt:lpstr>
      <vt:lpstr>DividendVTI</vt:lpstr>
      <vt:lpstr>Nueva Generación  de servicios WEB 3.0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NUEVA GENERACIÓN DE SERVICIO</dc:title>
  <dc:creator>Alexei Krylov Nikiforov</dc:creator>
  <cp:lastModifiedBy>Alexei Krylov Nikiforov</cp:lastModifiedBy>
  <cp:revision>10</cp:revision>
  <dcterms:created xsi:type="dcterms:W3CDTF">2022-01-12T18:28:59Z</dcterms:created>
  <dcterms:modified xsi:type="dcterms:W3CDTF">2022-01-13T00:11:42Z</dcterms:modified>
</cp:coreProperties>
</file>