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Nunito"/>
      <p:regular r:id="rId25"/>
      <p:bold r:id="rId26"/>
      <p:italic r:id="rId27"/>
      <p:boldItalic r:id="rId28"/>
    </p:embeddedFont>
    <p:embeddedFont>
      <p:font typeface="La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4e8d6ce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4e8d6ce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4e8d6ce8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4e8d6ce8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4d91180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4d91180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4e8d6ce8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4e8d6ce8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4e8d6ce8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4e8d6ce8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4e8d6ce8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4e8d6ce8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484501a7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484501a7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484501a7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484501a7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4d91180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4d91180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4e8d6ce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4e8d6ce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4e8d6ce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4e8d6ce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4e8d6ce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4e8d6ce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4e8d6ce8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4e8d6ce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4e8d6ce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4e8d6ce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vR53lhw0E_rxqZOjVmY1zEXvyxUyhSBs/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Analysis of </a:t>
            </a:r>
            <a:r>
              <a:rPr lang="en"/>
              <a:t>Average </a:t>
            </a:r>
            <a:r>
              <a:rPr lang="en"/>
              <a:t>Clicks </a:t>
            </a:r>
            <a:r>
              <a:rPr lang="en"/>
              <a:t>on </a:t>
            </a:r>
            <a:r>
              <a:rPr lang="en"/>
              <a:t>Online Advertisements</a:t>
            </a:r>
            <a:endParaRPr sz="5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Erick Plaza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a:p>
            <a:pPr indent="0" lvl="0" marL="0" rtl="0" algn="l">
              <a:spcBef>
                <a:spcPts val="0"/>
              </a:spcBef>
              <a:spcAft>
                <a:spcPts val="0"/>
              </a:spcAft>
              <a:buNone/>
            </a:pPr>
            <a:r>
              <a:rPr lang="en"/>
              <a:t>(training data set)</a:t>
            </a:r>
            <a:endParaRPr/>
          </a:p>
        </p:txBody>
      </p:sp>
      <p:sp>
        <p:nvSpPr>
          <p:cNvPr id="338" name="Google Shape;338;p22"/>
          <p:cNvSpPr txBox="1"/>
          <p:nvPr>
            <p:ph idx="1" type="body"/>
          </p:nvPr>
        </p:nvSpPr>
        <p:spPr>
          <a:xfrm>
            <a:off x="1303800" y="1597875"/>
            <a:ext cx="38904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I’ve applied the logistic regression model to the training data and made some predictions using this model, we can see that the accuracy of this model is 0.992.</a:t>
            </a:r>
            <a:endParaRPr/>
          </a:p>
          <a:p>
            <a:pPr indent="-311150" lvl="0" marL="457200" rtl="0" algn="l">
              <a:spcBef>
                <a:spcPts val="0"/>
              </a:spcBef>
              <a:spcAft>
                <a:spcPts val="0"/>
              </a:spcAft>
              <a:buSzPts val="1300"/>
              <a:buChar char="●"/>
            </a:pPr>
            <a:r>
              <a:rPr lang="en"/>
              <a:t>Then I used the K-Fold Cross-Validation, which gave me an average score of 0.956 over 10 folds.</a:t>
            </a:r>
            <a:endParaRPr/>
          </a:p>
        </p:txBody>
      </p:sp>
      <p:pic>
        <p:nvPicPr>
          <p:cNvPr id="339" name="Google Shape;339;p22"/>
          <p:cNvPicPr preferRelativeResize="0"/>
          <p:nvPr/>
        </p:nvPicPr>
        <p:blipFill>
          <a:blip r:embed="rId3">
            <a:alphaModFix/>
          </a:blip>
          <a:stretch>
            <a:fillRect/>
          </a:stretch>
        </p:blipFill>
        <p:spPr>
          <a:xfrm>
            <a:off x="5226400" y="1249538"/>
            <a:ext cx="3768300" cy="264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a:p>
            <a:pPr indent="0" lvl="0" marL="0" rtl="0" algn="l">
              <a:spcBef>
                <a:spcPts val="0"/>
              </a:spcBef>
              <a:spcAft>
                <a:spcPts val="0"/>
              </a:spcAft>
              <a:buNone/>
            </a:pPr>
            <a:r>
              <a:rPr lang="en"/>
              <a:t>(training data set)</a:t>
            </a:r>
            <a:endParaRPr/>
          </a:p>
          <a:p>
            <a:pPr indent="0" lvl="0" marL="0" rtl="0" algn="l">
              <a:spcBef>
                <a:spcPts val="0"/>
              </a:spcBef>
              <a:spcAft>
                <a:spcPts val="0"/>
              </a:spcAft>
              <a:buNone/>
            </a:pPr>
            <a:r>
              <a:t/>
            </a:r>
            <a:endParaRPr/>
          </a:p>
        </p:txBody>
      </p:sp>
      <p:sp>
        <p:nvSpPr>
          <p:cNvPr id="345" name="Google Shape;345;p23"/>
          <p:cNvSpPr txBox="1"/>
          <p:nvPr>
            <p:ph idx="1" type="body"/>
          </p:nvPr>
        </p:nvSpPr>
        <p:spPr>
          <a:xfrm>
            <a:off x="1303800" y="1597875"/>
            <a:ext cx="38904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I’ve applied the random forest model to the training data and made some predictions using this model, we can see that the accuracy of this model is 0.994.</a:t>
            </a:r>
            <a:endParaRPr/>
          </a:p>
          <a:p>
            <a:pPr indent="-311150" lvl="0" marL="457200" rtl="0" algn="l">
              <a:spcBef>
                <a:spcPts val="0"/>
              </a:spcBef>
              <a:spcAft>
                <a:spcPts val="0"/>
              </a:spcAft>
              <a:buSzPts val="1300"/>
              <a:buChar char="●"/>
            </a:pPr>
            <a:r>
              <a:rPr lang="en"/>
              <a:t>Then I used the K-Fold Cross-Validation, which gave me an average score of 0.966 over 10 folds.</a:t>
            </a:r>
            <a:endParaRPr/>
          </a:p>
        </p:txBody>
      </p:sp>
      <p:pic>
        <p:nvPicPr>
          <p:cNvPr id="346" name="Google Shape;346;p23"/>
          <p:cNvPicPr preferRelativeResize="0"/>
          <p:nvPr/>
        </p:nvPicPr>
        <p:blipFill>
          <a:blip r:embed="rId3">
            <a:alphaModFix/>
          </a:blip>
          <a:stretch>
            <a:fillRect/>
          </a:stretch>
        </p:blipFill>
        <p:spPr>
          <a:xfrm>
            <a:off x="5172925" y="1049971"/>
            <a:ext cx="3443775" cy="285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Results</a:t>
            </a:r>
            <a:endParaRPr sz="26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sp>
        <p:nvSpPr>
          <p:cNvPr id="352" name="Google Shape;352;p24"/>
          <p:cNvSpPr txBox="1"/>
          <p:nvPr>
            <p:ph idx="1" type="body"/>
          </p:nvPr>
        </p:nvSpPr>
        <p:spPr>
          <a:xfrm>
            <a:off x="1303800" y="1300950"/>
            <a:ext cx="46482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I passed both the logistic regression &amp; random forest model through the test data set, I concluded that the Random Forest model has a higher accuracy in both test &amp; </a:t>
            </a:r>
            <a:r>
              <a:rPr lang="en"/>
              <a:t>training</a:t>
            </a:r>
            <a:r>
              <a:rPr lang="en"/>
              <a:t> data sets.</a:t>
            </a:r>
            <a:endParaRPr/>
          </a:p>
        </p:txBody>
      </p:sp>
      <p:pic>
        <p:nvPicPr>
          <p:cNvPr id="353" name="Google Shape;353;p24"/>
          <p:cNvPicPr preferRelativeResize="0"/>
          <p:nvPr/>
        </p:nvPicPr>
        <p:blipFill>
          <a:blip r:embed="rId3">
            <a:alphaModFix/>
          </a:blip>
          <a:stretch>
            <a:fillRect/>
          </a:stretch>
        </p:blipFill>
        <p:spPr>
          <a:xfrm>
            <a:off x="6016200" y="672175"/>
            <a:ext cx="2665175" cy="379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359" name="Google Shape;359;p25"/>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Below are the </a:t>
            </a:r>
            <a:r>
              <a:rPr lang="en"/>
              <a:t>dominant features our Random Forest model is predicting so our target population are the people:</a:t>
            </a:r>
            <a:endParaRPr/>
          </a:p>
          <a:p>
            <a:pPr indent="-295275" lvl="1" marL="914400" marR="279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Who Spends less time on the internet</a:t>
            </a:r>
            <a:endParaRPr sz="1050">
              <a:solidFill>
                <a:srgbClr val="000000"/>
              </a:solidFill>
              <a:latin typeface="Arial"/>
              <a:ea typeface="Arial"/>
              <a:cs typeface="Arial"/>
              <a:sym typeface="Arial"/>
            </a:endParaRPr>
          </a:p>
          <a:p>
            <a:pPr indent="-295275" lvl="1" marL="914400" marR="279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Who spends less time on the website</a:t>
            </a:r>
            <a:endParaRPr sz="1050">
              <a:solidFill>
                <a:srgbClr val="000000"/>
              </a:solidFill>
              <a:latin typeface="Arial"/>
              <a:ea typeface="Arial"/>
              <a:cs typeface="Arial"/>
              <a:sym typeface="Arial"/>
            </a:endParaRPr>
          </a:p>
          <a:p>
            <a:pPr indent="-295275" lvl="1" marL="914400" marR="279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Who has lower income</a:t>
            </a:r>
            <a:endParaRPr sz="1050">
              <a:solidFill>
                <a:srgbClr val="000000"/>
              </a:solidFill>
              <a:latin typeface="Arial"/>
              <a:ea typeface="Arial"/>
              <a:cs typeface="Arial"/>
              <a:sym typeface="Arial"/>
            </a:endParaRPr>
          </a:p>
          <a:p>
            <a:pPr indent="-295275" lvl="1" marL="914400" marR="279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Who are older than our average sample (mean around 40 years old)</a:t>
            </a:r>
            <a:endParaRPr/>
          </a:p>
        </p:txBody>
      </p:sp>
      <p:pic>
        <p:nvPicPr>
          <p:cNvPr id="360" name="Google Shape;360;p25"/>
          <p:cNvPicPr preferRelativeResize="0"/>
          <p:nvPr/>
        </p:nvPicPr>
        <p:blipFill>
          <a:blip r:embed="rId3">
            <a:alphaModFix/>
          </a:blip>
          <a:stretch>
            <a:fillRect/>
          </a:stretch>
        </p:blipFill>
        <p:spPr>
          <a:xfrm>
            <a:off x="2211725" y="2751525"/>
            <a:ext cx="4720549" cy="211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Insights</a:t>
            </a:r>
            <a:endParaRPr/>
          </a:p>
        </p:txBody>
      </p:sp>
      <p:sp>
        <p:nvSpPr>
          <p:cNvPr id="366" name="Google Shape;366;p26"/>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would be interesting to see how the model will perform if we dropped the “Daily Internet User” &amp; “Daily Time Spent on Site” features. Now we would be left with the “Age” &amp; “Area Income” features which gives us a more niche audience to target.</a:t>
            </a:r>
            <a:endParaRPr>
              <a:solidFill>
                <a:srgbClr val="595959"/>
              </a:solidFill>
              <a:latin typeface="Lato"/>
              <a:ea typeface="Lato"/>
              <a:cs typeface="Lato"/>
              <a:sym typeface="Lato"/>
            </a:endParaRPr>
          </a:p>
          <a:p>
            <a:pPr indent="-311150" lvl="0" marL="457200" rtl="0" algn="l">
              <a:spcBef>
                <a:spcPts val="0"/>
              </a:spcBef>
              <a:spcAft>
                <a:spcPts val="0"/>
              </a:spcAft>
              <a:buClr>
                <a:srgbClr val="595959"/>
              </a:buClr>
              <a:buSzPts val="1300"/>
              <a:buFont typeface="Lato"/>
              <a:buChar char="●"/>
            </a:pPr>
            <a:r>
              <a:rPr lang="en">
                <a:solidFill>
                  <a:srgbClr val="595959"/>
                </a:solidFill>
                <a:latin typeface="Lato"/>
                <a:ea typeface="Lato"/>
                <a:cs typeface="Lato"/>
                <a:sym typeface="Lato"/>
              </a:rPr>
              <a:t>As a next step in the process, I will drop the top 2 features &amp; focus on the “Area Income” &amp; “Age” features to draw more specific insights on finding a target audience for our ads.</a:t>
            </a:r>
            <a:endParaRPr>
              <a:solidFill>
                <a:srgbClr val="595959"/>
              </a:solidFill>
              <a:latin typeface="Lato"/>
              <a:ea typeface="Lato"/>
              <a:cs typeface="Lato"/>
              <a:sym typeface="Lato"/>
            </a:endParaRPr>
          </a:p>
          <a:p>
            <a:pPr indent="-311150" lvl="0" marL="457200" rtl="0" algn="l">
              <a:spcBef>
                <a:spcPts val="0"/>
              </a:spcBef>
              <a:spcAft>
                <a:spcPts val="0"/>
              </a:spcAft>
              <a:buClr>
                <a:srgbClr val="595959"/>
              </a:buClr>
              <a:buSzPts val="1300"/>
              <a:buFont typeface="Lato"/>
              <a:buChar char="●"/>
            </a:pPr>
            <a:r>
              <a:rPr lang="en">
                <a:solidFill>
                  <a:srgbClr val="595959"/>
                </a:solidFill>
                <a:latin typeface="Lato"/>
                <a:ea typeface="Lato"/>
                <a:cs typeface="Lato"/>
                <a:sym typeface="Lato"/>
              </a:rPr>
              <a:t>Possibly break each feature down to specific categories</a:t>
            </a:r>
            <a:endParaRPr>
              <a:solidFill>
                <a:srgbClr val="595959"/>
              </a:solidFill>
              <a:latin typeface="Lato"/>
              <a:ea typeface="Lato"/>
              <a:cs typeface="Lato"/>
              <a:sym typeface="Lato"/>
            </a:endParaRPr>
          </a:p>
          <a:p>
            <a:pPr indent="-298450" lvl="1" marL="914400" rtl="0" algn="l">
              <a:spcBef>
                <a:spcPts val="0"/>
              </a:spcBef>
              <a:spcAft>
                <a:spcPts val="0"/>
              </a:spcAft>
              <a:buClr>
                <a:srgbClr val="595959"/>
              </a:buClr>
              <a:buSzPts val="1100"/>
              <a:buFont typeface="Lato"/>
              <a:buChar char="○"/>
            </a:pPr>
            <a:r>
              <a:rPr lang="en">
                <a:solidFill>
                  <a:srgbClr val="595959"/>
                </a:solidFill>
                <a:latin typeface="Lato"/>
                <a:ea typeface="Lato"/>
                <a:cs typeface="Lato"/>
                <a:sym typeface="Lato"/>
              </a:rPr>
              <a:t>“Age”: Young, Adult, Mid, Elder</a:t>
            </a:r>
            <a:endParaRPr>
              <a:solidFill>
                <a:srgbClr val="595959"/>
              </a:solidFill>
              <a:latin typeface="Lato"/>
              <a:ea typeface="Lato"/>
              <a:cs typeface="Lato"/>
              <a:sym typeface="Lato"/>
            </a:endParaRPr>
          </a:p>
          <a:p>
            <a:pPr indent="-298450" lvl="1" marL="914400" rtl="0" algn="l">
              <a:spcBef>
                <a:spcPts val="0"/>
              </a:spcBef>
              <a:spcAft>
                <a:spcPts val="0"/>
              </a:spcAft>
              <a:buClr>
                <a:srgbClr val="595959"/>
              </a:buClr>
              <a:buSzPts val="1100"/>
              <a:buFont typeface="Lato"/>
              <a:buChar char="○"/>
            </a:pPr>
            <a:r>
              <a:rPr lang="en">
                <a:solidFill>
                  <a:srgbClr val="595959"/>
                </a:solidFill>
                <a:latin typeface="Lato"/>
                <a:ea typeface="Lato"/>
                <a:cs typeface="Lato"/>
                <a:sym typeface="Lato"/>
              </a:rPr>
              <a:t>“Area Income”: $0-$20k, $30k-$60k, $70k or greater</a:t>
            </a:r>
            <a:endParaRPr>
              <a:solidFill>
                <a:srgbClr val="595959"/>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643100" y="785100"/>
            <a:ext cx="5857800" cy="357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595959"/>
                </a:solidFill>
                <a:latin typeface="Lato"/>
                <a:ea typeface="Lato"/>
                <a:cs typeface="Lato"/>
                <a:sym typeface="Lato"/>
              </a:rPr>
              <a:t>As an Advertising Company, our goal is to maximize clicks when we post an ad on a website.</a:t>
            </a:r>
            <a:endParaRPr/>
          </a:p>
          <a:p>
            <a:pPr indent="-311150" lvl="0" marL="457200" rtl="0" algn="l">
              <a:spcBef>
                <a:spcPts val="0"/>
              </a:spcBef>
              <a:spcAft>
                <a:spcPts val="0"/>
              </a:spcAft>
              <a:buSzPts val="1300"/>
              <a:buChar char="●"/>
            </a:pPr>
            <a:r>
              <a:rPr lang="en"/>
              <a:t>To achieve this goal, we will need to</a:t>
            </a:r>
            <a:r>
              <a:rPr lang="en"/>
              <a:t> predict what users will likely click on an ad based off of the features of that user.</a:t>
            </a:r>
            <a:endParaRPr/>
          </a:p>
          <a:p>
            <a:pPr indent="-311150" lvl="0" marL="457200" rtl="0" algn="l">
              <a:spcBef>
                <a:spcPts val="0"/>
              </a:spcBef>
              <a:spcAft>
                <a:spcPts val="0"/>
              </a:spcAft>
              <a:buSzPts val="1300"/>
              <a:buChar char="●"/>
            </a:pPr>
            <a:r>
              <a:rPr lang="en"/>
              <a:t>I will analyze the traffic of multiple ads to determine which specific audience we should be targeting to maximize clicks.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Problem Statement</a:t>
            </a:r>
            <a:endParaRPr sz="26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sp>
        <p:nvSpPr>
          <p:cNvPr id="290" name="Google Shape;290;p15"/>
          <p:cNvSpPr txBox="1"/>
          <p:nvPr>
            <p:ph idx="1" type="body"/>
          </p:nvPr>
        </p:nvSpPr>
        <p:spPr>
          <a:xfrm>
            <a:off x="1303800" y="15391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595959"/>
              </a:buClr>
              <a:buSzPts val="1300"/>
              <a:buFont typeface="Lato"/>
              <a:buChar char="●"/>
            </a:pPr>
            <a:r>
              <a:rPr lang="en">
                <a:solidFill>
                  <a:srgbClr val="595959"/>
                </a:solidFill>
                <a:latin typeface="Lato"/>
                <a:ea typeface="Lato"/>
                <a:cs typeface="Lato"/>
                <a:sym typeface="Lato"/>
              </a:rPr>
              <a:t>I am focused on the clicks per user since this is a key indicator to see if a user clicked on the advertisement or not.</a:t>
            </a:r>
            <a:endParaRPr>
              <a:solidFill>
                <a:srgbClr val="595959"/>
              </a:solidFill>
              <a:latin typeface="Lato"/>
              <a:ea typeface="Lato"/>
              <a:cs typeface="Lato"/>
              <a:sym typeface="Lato"/>
            </a:endParaRPr>
          </a:p>
          <a:p>
            <a:pPr indent="-311150" lvl="0" marL="457200" rtl="0" algn="l">
              <a:spcBef>
                <a:spcPts val="0"/>
              </a:spcBef>
              <a:spcAft>
                <a:spcPts val="0"/>
              </a:spcAft>
              <a:buClr>
                <a:srgbClr val="595959"/>
              </a:buClr>
              <a:buSzPts val="1300"/>
              <a:buFont typeface="Lato"/>
              <a:buChar char="●"/>
            </a:pPr>
            <a:r>
              <a:rPr lang="en">
                <a:solidFill>
                  <a:srgbClr val="595959"/>
                </a:solidFill>
                <a:latin typeface="Lato"/>
                <a:ea typeface="Lato"/>
                <a:cs typeface="Lato"/>
                <a:sym typeface="Lato"/>
              </a:rPr>
              <a:t>I will also focus on the features of the users to narrow down a target audience.</a:t>
            </a:r>
            <a:endParaRPr>
              <a:solidFill>
                <a:srgbClr val="595959"/>
              </a:solidFill>
              <a:latin typeface="Lato"/>
              <a:ea typeface="Lato"/>
              <a:cs typeface="Lato"/>
              <a:sym typeface="Lato"/>
            </a:endParaRPr>
          </a:p>
          <a:p>
            <a:pPr indent="-311150" lvl="0" marL="457200" rtl="0" algn="l">
              <a:spcBef>
                <a:spcPts val="0"/>
              </a:spcBef>
              <a:spcAft>
                <a:spcPts val="0"/>
              </a:spcAft>
              <a:buClr>
                <a:srgbClr val="595959"/>
              </a:buClr>
              <a:buSzPts val="1300"/>
              <a:buFont typeface="Lato"/>
              <a:buChar char="●"/>
            </a:pPr>
            <a:r>
              <a:rPr lang="en">
                <a:solidFill>
                  <a:srgbClr val="595959"/>
                </a:solidFill>
                <a:latin typeface="Lato"/>
                <a:ea typeface="Lato"/>
                <a:cs typeface="Lato"/>
                <a:sym typeface="Lato"/>
              </a:rPr>
              <a:t>My business partners want to use our marketing tools to specifically target the users based off  of important features who are frequently clicking on the advertisements to drive more ad revenue.</a:t>
            </a:r>
            <a:endParaRPr>
              <a:solidFill>
                <a:srgbClr val="595959"/>
              </a:solidFill>
              <a:latin typeface="Lato"/>
              <a:ea typeface="Lato"/>
              <a:cs typeface="Lato"/>
              <a:sym typeface="Lato"/>
            </a:endParaRPr>
          </a:p>
          <a:p>
            <a:pPr indent="-311150" lvl="0" marL="457200" rtl="0" algn="l">
              <a:spcBef>
                <a:spcPts val="0"/>
              </a:spcBef>
              <a:spcAft>
                <a:spcPts val="0"/>
              </a:spcAft>
              <a:buClr>
                <a:srgbClr val="595959"/>
              </a:buClr>
              <a:buSzPts val="1300"/>
              <a:buFont typeface="Lato"/>
              <a:buChar char="●"/>
            </a:pPr>
            <a:r>
              <a:rPr lang="en">
                <a:solidFill>
                  <a:srgbClr val="595959"/>
                </a:solidFill>
                <a:latin typeface="Lato"/>
                <a:ea typeface="Lato"/>
                <a:cs typeface="Lato"/>
                <a:sym typeface="Lato"/>
              </a:rPr>
              <a:t>This research will show which users we should be targeting to maximize our clicks (ad revenue).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Analyzed</a:t>
            </a:r>
            <a:endParaRPr/>
          </a:p>
        </p:txBody>
      </p:sp>
      <p:sp>
        <p:nvSpPr>
          <p:cNvPr id="296" name="Google Shape;296;p16"/>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In our dataset, we have the following variables:</a:t>
            </a:r>
            <a:endParaRPr/>
          </a:p>
          <a:p>
            <a:pPr indent="-298450" lvl="1" marL="914400" rtl="0" algn="l">
              <a:spcBef>
                <a:spcPts val="0"/>
              </a:spcBef>
              <a:spcAft>
                <a:spcPts val="0"/>
              </a:spcAft>
              <a:buSzPts val="1100"/>
              <a:buChar char="○"/>
            </a:pPr>
            <a:r>
              <a:rPr b="1" lang="en"/>
              <a:t>‘Daily Time Spent on Site’:</a:t>
            </a:r>
            <a:r>
              <a:rPr lang="en"/>
              <a:t> consumer time on website in minutes.</a:t>
            </a:r>
            <a:endParaRPr/>
          </a:p>
          <a:p>
            <a:pPr indent="-298450" lvl="1" marL="914400" rtl="0" algn="l">
              <a:spcBef>
                <a:spcPts val="0"/>
              </a:spcBef>
              <a:spcAft>
                <a:spcPts val="0"/>
              </a:spcAft>
              <a:buSzPts val="1100"/>
              <a:buChar char="○"/>
            </a:pPr>
            <a:r>
              <a:rPr b="1" lang="en"/>
              <a:t>'Age':</a:t>
            </a:r>
            <a:r>
              <a:rPr lang="en"/>
              <a:t> consumer age in years</a:t>
            </a:r>
            <a:endParaRPr/>
          </a:p>
          <a:p>
            <a:pPr indent="-298450" lvl="1" marL="914400" rtl="0" algn="l">
              <a:spcBef>
                <a:spcPts val="0"/>
              </a:spcBef>
              <a:spcAft>
                <a:spcPts val="0"/>
              </a:spcAft>
              <a:buSzPts val="1100"/>
              <a:buChar char="○"/>
            </a:pPr>
            <a:r>
              <a:rPr b="1" lang="en"/>
              <a:t>'Area Income':</a:t>
            </a:r>
            <a:r>
              <a:rPr lang="en"/>
              <a:t> Avg. Income of geographical area of consumer</a:t>
            </a:r>
            <a:endParaRPr/>
          </a:p>
          <a:p>
            <a:pPr indent="-298450" lvl="1" marL="914400" rtl="0" algn="l">
              <a:spcBef>
                <a:spcPts val="0"/>
              </a:spcBef>
              <a:spcAft>
                <a:spcPts val="0"/>
              </a:spcAft>
              <a:buSzPts val="1100"/>
              <a:buChar char="○"/>
            </a:pPr>
            <a:r>
              <a:rPr b="1" lang="en"/>
              <a:t>'Daily Internet Usage':</a:t>
            </a:r>
            <a:r>
              <a:rPr lang="en"/>
              <a:t> Avg. minutes a day consumer is on the internet</a:t>
            </a:r>
            <a:endParaRPr/>
          </a:p>
          <a:p>
            <a:pPr indent="-298450" lvl="1" marL="914400" rtl="0" algn="l">
              <a:spcBef>
                <a:spcPts val="0"/>
              </a:spcBef>
              <a:spcAft>
                <a:spcPts val="0"/>
              </a:spcAft>
              <a:buSzPts val="1100"/>
              <a:buChar char="○"/>
            </a:pPr>
            <a:r>
              <a:rPr b="1" lang="en"/>
              <a:t>'Ad Topic Line':</a:t>
            </a:r>
            <a:r>
              <a:rPr lang="en"/>
              <a:t> Headline of the advertisement</a:t>
            </a:r>
            <a:endParaRPr/>
          </a:p>
          <a:p>
            <a:pPr indent="-298450" lvl="1" marL="914400" rtl="0" algn="l">
              <a:spcBef>
                <a:spcPts val="0"/>
              </a:spcBef>
              <a:spcAft>
                <a:spcPts val="0"/>
              </a:spcAft>
              <a:buSzPts val="1100"/>
              <a:buChar char="○"/>
            </a:pPr>
            <a:r>
              <a:rPr b="1" lang="en"/>
              <a:t>'City':</a:t>
            </a:r>
            <a:r>
              <a:rPr lang="en"/>
              <a:t> City of consumer</a:t>
            </a:r>
            <a:endParaRPr/>
          </a:p>
          <a:p>
            <a:pPr indent="-298450" lvl="1" marL="914400" rtl="0" algn="l">
              <a:spcBef>
                <a:spcPts val="0"/>
              </a:spcBef>
              <a:spcAft>
                <a:spcPts val="0"/>
              </a:spcAft>
              <a:buSzPts val="1100"/>
              <a:buChar char="○"/>
            </a:pPr>
            <a:r>
              <a:rPr b="1" lang="en"/>
              <a:t>'Male':</a:t>
            </a:r>
            <a:r>
              <a:rPr lang="en"/>
              <a:t> Whether or not consumer was male</a:t>
            </a:r>
            <a:endParaRPr/>
          </a:p>
          <a:p>
            <a:pPr indent="-298450" lvl="1" marL="914400" rtl="0" algn="l">
              <a:spcBef>
                <a:spcPts val="0"/>
              </a:spcBef>
              <a:spcAft>
                <a:spcPts val="0"/>
              </a:spcAft>
              <a:buSzPts val="1100"/>
              <a:buChar char="○"/>
            </a:pPr>
            <a:r>
              <a:rPr b="1" lang="en"/>
              <a:t>'Country':</a:t>
            </a:r>
            <a:r>
              <a:rPr lang="en"/>
              <a:t> Country of consumer</a:t>
            </a:r>
            <a:endParaRPr/>
          </a:p>
          <a:p>
            <a:pPr indent="-298450" lvl="1" marL="914400" rtl="0" algn="l">
              <a:spcBef>
                <a:spcPts val="0"/>
              </a:spcBef>
              <a:spcAft>
                <a:spcPts val="0"/>
              </a:spcAft>
              <a:buSzPts val="1100"/>
              <a:buChar char="○"/>
            </a:pPr>
            <a:r>
              <a:rPr b="1" lang="en"/>
              <a:t>'Timestamp':</a:t>
            </a:r>
            <a:r>
              <a:rPr lang="en"/>
              <a:t> Time at which consumer clicked on Ad or closed window</a:t>
            </a:r>
            <a:endParaRPr/>
          </a:p>
          <a:p>
            <a:pPr indent="-298450" lvl="1" marL="914400" rtl="0" algn="l">
              <a:spcBef>
                <a:spcPts val="0"/>
              </a:spcBef>
              <a:spcAft>
                <a:spcPts val="0"/>
              </a:spcAft>
              <a:buSzPts val="1100"/>
              <a:buChar char="○"/>
            </a:pPr>
            <a:r>
              <a:rPr b="1" lang="en"/>
              <a:t>'Clicked on Ad':</a:t>
            </a:r>
            <a:r>
              <a:rPr lang="en"/>
              <a:t> 0 or 1 indicated clicking on Ad</a:t>
            </a:r>
            <a:endParaRPr/>
          </a:p>
          <a:p>
            <a:pPr indent="-311150" lvl="0" marL="457200" rtl="0" algn="l">
              <a:spcBef>
                <a:spcPts val="0"/>
              </a:spcBef>
              <a:spcAft>
                <a:spcPts val="0"/>
              </a:spcAft>
              <a:buSzPts val="1300"/>
              <a:buChar char="●"/>
            </a:pPr>
            <a:r>
              <a:rPr lang="en" u="sng">
                <a:solidFill>
                  <a:schemeClr val="hlink"/>
                </a:solidFill>
                <a:hlinkClick r:id="rId3"/>
              </a:rPr>
              <a:t>Raw data available here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 glance</a:t>
            </a:r>
            <a:endParaRPr/>
          </a:p>
        </p:txBody>
      </p:sp>
      <p:sp>
        <p:nvSpPr>
          <p:cNvPr id="302" name="Google Shape;302;p17"/>
          <p:cNvSpPr txBox="1"/>
          <p:nvPr>
            <p:ph idx="1" type="body"/>
          </p:nvPr>
        </p:nvSpPr>
        <p:spPr>
          <a:xfrm>
            <a:off x="455325" y="1274725"/>
            <a:ext cx="3789000" cy="260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Early exploratory data analysis was done with a pairplot to compare the relationships between the amount of clicks and user features.</a:t>
            </a:r>
            <a:endParaRPr/>
          </a:p>
          <a:p>
            <a:pPr indent="-311150" lvl="0" marL="457200" rtl="0" algn="l">
              <a:spcBef>
                <a:spcPts val="0"/>
              </a:spcBef>
              <a:spcAft>
                <a:spcPts val="0"/>
              </a:spcAft>
              <a:buSzPts val="1300"/>
              <a:buChar char="●"/>
            </a:pPr>
            <a:r>
              <a:rPr lang="en"/>
              <a:t>Users </a:t>
            </a:r>
            <a:r>
              <a:rPr lang="en"/>
              <a:t>who tend to click on the ad:</a:t>
            </a:r>
            <a:endParaRPr/>
          </a:p>
          <a:p>
            <a:pPr indent="-298450" lvl="1" marL="914400" rtl="0" algn="l">
              <a:spcBef>
                <a:spcPts val="0"/>
              </a:spcBef>
              <a:spcAft>
                <a:spcPts val="0"/>
              </a:spcAft>
              <a:buSzPts val="1100"/>
              <a:buChar char="○"/>
            </a:pPr>
            <a:r>
              <a:rPr lang="en"/>
              <a:t>Spend less time on the website</a:t>
            </a:r>
            <a:endParaRPr/>
          </a:p>
          <a:p>
            <a:pPr indent="-298450" lvl="1" marL="914400" rtl="0" algn="l">
              <a:spcBef>
                <a:spcPts val="0"/>
              </a:spcBef>
              <a:spcAft>
                <a:spcPts val="0"/>
              </a:spcAft>
              <a:buSzPts val="1100"/>
              <a:buChar char="○"/>
            </a:pPr>
            <a:r>
              <a:rPr lang="en"/>
              <a:t>Aged more relatively</a:t>
            </a:r>
            <a:endParaRPr/>
          </a:p>
          <a:p>
            <a:pPr indent="-298450" lvl="1" marL="914400" rtl="0" algn="l">
              <a:spcBef>
                <a:spcPts val="0"/>
              </a:spcBef>
              <a:spcAft>
                <a:spcPts val="0"/>
              </a:spcAft>
              <a:buSzPts val="1100"/>
              <a:buChar char="○"/>
            </a:pPr>
            <a:r>
              <a:rPr lang="en"/>
              <a:t>Have less income</a:t>
            </a:r>
            <a:endParaRPr/>
          </a:p>
          <a:p>
            <a:pPr indent="-298450" lvl="1" marL="914400" rtl="0" algn="l">
              <a:spcBef>
                <a:spcPts val="0"/>
              </a:spcBef>
              <a:spcAft>
                <a:spcPts val="0"/>
              </a:spcAft>
              <a:buSzPts val="1100"/>
              <a:buChar char="○"/>
            </a:pPr>
            <a:r>
              <a:rPr lang="en"/>
              <a:t>Have less daily internet usage</a:t>
            </a:r>
            <a:endParaRPr/>
          </a:p>
        </p:txBody>
      </p:sp>
      <p:pic>
        <p:nvPicPr>
          <p:cNvPr id="303" name="Google Shape;303;p17"/>
          <p:cNvPicPr preferRelativeResize="0"/>
          <p:nvPr/>
        </p:nvPicPr>
        <p:blipFill>
          <a:blip r:embed="rId3">
            <a:alphaModFix/>
          </a:blip>
          <a:stretch>
            <a:fillRect/>
          </a:stretch>
        </p:blipFill>
        <p:spPr>
          <a:xfrm>
            <a:off x="4243975" y="1082075"/>
            <a:ext cx="4057750" cy="3706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features to consider</a:t>
            </a:r>
            <a:endParaRPr/>
          </a:p>
        </p:txBody>
      </p:sp>
      <p:sp>
        <p:nvSpPr>
          <p:cNvPr id="309" name="Google Shape;309;p18"/>
          <p:cNvSpPr txBox="1"/>
          <p:nvPr>
            <p:ph idx="1" type="body"/>
          </p:nvPr>
        </p:nvSpPr>
        <p:spPr>
          <a:xfrm>
            <a:off x="1303800" y="14887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the line chart (left) we can see that the amount of clicks is maximized in February (2nd month) &amp; in May (5th month).</a:t>
            </a:r>
            <a:endParaRPr/>
          </a:p>
          <a:p>
            <a:pPr indent="-311150" lvl="0" marL="457200" rtl="0" algn="l">
              <a:spcBef>
                <a:spcPts val="0"/>
              </a:spcBef>
              <a:spcAft>
                <a:spcPts val="0"/>
              </a:spcAft>
              <a:buSzPts val="1300"/>
              <a:buChar char="●"/>
            </a:pPr>
            <a:r>
              <a:rPr lang="en"/>
              <a:t>Then with the bar chart, we can see a more in-depth view of the amount of users who did or did not click on the ad.</a:t>
            </a:r>
            <a:endParaRPr/>
          </a:p>
        </p:txBody>
      </p:sp>
      <p:pic>
        <p:nvPicPr>
          <p:cNvPr id="310" name="Google Shape;310;p18"/>
          <p:cNvPicPr preferRelativeResize="0"/>
          <p:nvPr/>
        </p:nvPicPr>
        <p:blipFill>
          <a:blip r:embed="rId3">
            <a:alphaModFix/>
          </a:blip>
          <a:stretch>
            <a:fillRect/>
          </a:stretch>
        </p:blipFill>
        <p:spPr>
          <a:xfrm>
            <a:off x="1738714" y="2571750"/>
            <a:ext cx="5666572" cy="199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features to consider</a:t>
            </a:r>
            <a:endParaRPr/>
          </a:p>
        </p:txBody>
      </p:sp>
      <p:sp>
        <p:nvSpPr>
          <p:cNvPr id="316" name="Google Shape;316;p19"/>
          <p:cNvSpPr txBox="1"/>
          <p:nvPr>
            <p:ph idx="1" type="body"/>
          </p:nvPr>
        </p:nvSpPr>
        <p:spPr>
          <a:xfrm>
            <a:off x="1303800" y="14887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the line chart (showing the amount of clicks or no clicks according to the hour of the day) we can see that the amount of clicks is maximized early in the day while the users who don’t click on the ad tend to be during the later hours.</a:t>
            </a:r>
            <a:endParaRPr/>
          </a:p>
          <a:p>
            <a:pPr indent="-311150" lvl="0" marL="457200" rtl="0" algn="l">
              <a:spcBef>
                <a:spcPts val="0"/>
              </a:spcBef>
              <a:spcAft>
                <a:spcPts val="0"/>
              </a:spcAft>
              <a:buSzPts val="1300"/>
              <a:buChar char="●"/>
            </a:pPr>
            <a:r>
              <a:rPr lang="en"/>
              <a:t>Then with the bar chart (showing the amount of total clicks in each day of the week), we can see that the best days for clicks is Wednesday, Thursday, and Sunday.</a:t>
            </a:r>
            <a:endParaRPr/>
          </a:p>
        </p:txBody>
      </p:sp>
      <p:pic>
        <p:nvPicPr>
          <p:cNvPr id="317" name="Google Shape;317;p19"/>
          <p:cNvPicPr preferRelativeResize="0"/>
          <p:nvPr/>
        </p:nvPicPr>
        <p:blipFill>
          <a:blip r:embed="rId3">
            <a:alphaModFix/>
          </a:blip>
          <a:stretch>
            <a:fillRect/>
          </a:stretch>
        </p:blipFill>
        <p:spPr>
          <a:xfrm>
            <a:off x="2182800" y="2957015"/>
            <a:ext cx="5272500" cy="185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profile of a user who clicks an ad or not</a:t>
            </a:r>
            <a:endParaRPr/>
          </a:p>
        </p:txBody>
      </p:sp>
      <p:sp>
        <p:nvSpPr>
          <p:cNvPr id="323" name="Google Shape;323;p20"/>
          <p:cNvSpPr txBox="1"/>
          <p:nvPr>
            <p:ph idx="1" type="body"/>
          </p:nvPr>
        </p:nvSpPr>
        <p:spPr>
          <a:xfrm>
            <a:off x="1303800" y="15534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analysis below was done by comparing the average features of the users who click on an ad or don’t.</a:t>
            </a:r>
            <a:endParaRPr/>
          </a:p>
          <a:p>
            <a:pPr indent="-311150" lvl="0" marL="457200" rtl="0" algn="l">
              <a:spcBef>
                <a:spcPts val="0"/>
              </a:spcBef>
              <a:spcAft>
                <a:spcPts val="0"/>
              </a:spcAft>
              <a:buSzPts val="1300"/>
              <a:buChar char="●"/>
            </a:pPr>
            <a:r>
              <a:rPr lang="en"/>
              <a:t>The average profile of a user clicking on an ad spends an average of 53 minutes on the site, have an age of 40, earns an income of about $48k, and spends about 145 minutes of daily internet usage.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Also, on average, most users clicking on an ad are female.</a:t>
            </a:r>
            <a:endParaRPr/>
          </a:p>
        </p:txBody>
      </p:sp>
      <p:pic>
        <p:nvPicPr>
          <p:cNvPr id="324" name="Google Shape;324;p20"/>
          <p:cNvPicPr preferRelativeResize="0"/>
          <p:nvPr/>
        </p:nvPicPr>
        <p:blipFill>
          <a:blip r:embed="rId3">
            <a:alphaModFix/>
          </a:blip>
          <a:stretch>
            <a:fillRect/>
          </a:stretch>
        </p:blipFill>
        <p:spPr>
          <a:xfrm>
            <a:off x="1860475" y="2783650"/>
            <a:ext cx="4020900" cy="811925"/>
          </a:xfrm>
          <a:prstGeom prst="rect">
            <a:avLst/>
          </a:prstGeom>
          <a:noFill/>
          <a:ln>
            <a:noFill/>
          </a:ln>
        </p:spPr>
      </p:pic>
      <p:pic>
        <p:nvPicPr>
          <p:cNvPr id="325" name="Google Shape;325;p20"/>
          <p:cNvPicPr preferRelativeResize="0"/>
          <p:nvPr/>
        </p:nvPicPr>
        <p:blipFill>
          <a:blip r:embed="rId4">
            <a:alphaModFix/>
          </a:blip>
          <a:stretch>
            <a:fillRect/>
          </a:stretch>
        </p:blipFill>
        <p:spPr>
          <a:xfrm>
            <a:off x="1860475" y="3990550"/>
            <a:ext cx="1041180" cy="74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 using a linear regression model</a:t>
            </a:r>
            <a:endParaRPr/>
          </a:p>
        </p:txBody>
      </p:sp>
      <p:sp>
        <p:nvSpPr>
          <p:cNvPr id="331" name="Google Shape;331;p21"/>
          <p:cNvSpPr txBox="1"/>
          <p:nvPr>
            <p:ph idx="1" type="body"/>
          </p:nvPr>
        </p:nvSpPr>
        <p:spPr>
          <a:xfrm>
            <a:off x="924950" y="1597875"/>
            <a:ext cx="32682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After fitting the linear regression model to the training data, running predictions, we can see the results of the model through a classification report &amp; a confusion matrix.</a:t>
            </a:r>
            <a:endParaRPr/>
          </a:p>
          <a:p>
            <a:pPr indent="-298767" lvl="0" marL="457200" rtl="0" algn="l">
              <a:spcBef>
                <a:spcPts val="0"/>
              </a:spcBef>
              <a:spcAft>
                <a:spcPts val="0"/>
              </a:spcAft>
              <a:buSzPct val="100000"/>
              <a:buChar char="●"/>
            </a:pPr>
            <a:r>
              <a:rPr lang="en"/>
              <a:t>The accuracy of this LRM model is averaged at 91%.</a:t>
            </a:r>
            <a:endParaRPr/>
          </a:p>
          <a:p>
            <a:pPr indent="-298767" lvl="0" marL="457200" rtl="0" algn="l">
              <a:spcBef>
                <a:spcPts val="0"/>
              </a:spcBef>
              <a:spcAft>
                <a:spcPts val="0"/>
              </a:spcAft>
              <a:buSzPct val="100000"/>
              <a:buChar char="●"/>
            </a:pPr>
            <a:r>
              <a:rPr lang="en"/>
              <a:t>According to the CM, t</a:t>
            </a:r>
            <a:r>
              <a:rPr lang="en"/>
              <a:t>he users that were predicted to click on ads and actually clicked were 143 with 24 incorrectly classified , while the people who were predicted not to click on the ads and actually did not click on them were 156 with 6 users incorrectly classified.</a:t>
            </a:r>
            <a:endParaRPr/>
          </a:p>
        </p:txBody>
      </p:sp>
      <p:pic>
        <p:nvPicPr>
          <p:cNvPr id="332" name="Google Shape;332;p21"/>
          <p:cNvPicPr preferRelativeResize="0"/>
          <p:nvPr/>
        </p:nvPicPr>
        <p:blipFill>
          <a:blip r:embed="rId3">
            <a:alphaModFix/>
          </a:blip>
          <a:stretch>
            <a:fillRect/>
          </a:stretch>
        </p:blipFill>
        <p:spPr>
          <a:xfrm>
            <a:off x="4193150" y="1520738"/>
            <a:ext cx="4713250" cy="269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