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F0FBDF-729B-4DC9-8F3A-CA2DE867C800}">
  <a:tblStyle styleId="{46F0FBDF-729B-4DC9-8F3A-CA2DE867C8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51A60A-FC26-48FE-A92F-5BAB768BDE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0be3c2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0be3c2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0be3c26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0be3c26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0be3c2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0be3c2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0be3c2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0be3c2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0be3c26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0be3c26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0be3c265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0be3c265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0be3c265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0be3c265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90be3c26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90be3c26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0be3c2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0be3c2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0be3c265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0be3c265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0be3c2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0be3c2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0be3c265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90be3c26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90be3c265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90be3c265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90be3c265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90be3c265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90be3c2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90be3c2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0be3c26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0be3c26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0be3c2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0be3c2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0be3c26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0be3c26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0be3c26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0be3c26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0be3c2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0be3c2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0be3c265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0be3c265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Obtenção do grau de Complexidade de Processos Jurídicos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9625" y="3172900"/>
            <a:ext cx="76881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7:   Diego Teixeira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Marcos Pereira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Maria Gabriely Lima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Matheus Henrique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dos Dados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Remoção de algumas colunas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Substituição dos valores nulos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Campo Valor da ação: As linhas que estavam com ‘-’ foram substituídas pela mediana da coluna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Remoção dos Outliers das colunas: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 da ação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Quantidade de páginas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Separação</a:t>
            </a:r>
            <a:r>
              <a:rPr lang="pt-BR"/>
              <a:t> das colunas de assunto em colunas de subclassificação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Codificação dos campos nominais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Normalização dos campos numéricos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Experimental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085" rtl="0" algn="just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lang="pt-BR" sz="1500">
                <a:solidFill>
                  <a:srgbClr val="000000"/>
                </a:solidFill>
              </a:rPr>
              <a:t>Foi aplicada a técnica de aprendizado supervisionado </a:t>
            </a:r>
            <a:r>
              <a:rPr b="1" lang="pt-BR" sz="1600">
                <a:solidFill>
                  <a:srgbClr val="000000"/>
                </a:solidFill>
              </a:rPr>
              <a:t>Árvore de Decisão</a:t>
            </a:r>
            <a:r>
              <a:rPr lang="pt-BR" sz="1500">
                <a:solidFill>
                  <a:srgbClr val="000000"/>
                </a:solidFill>
              </a:rPr>
              <a:t>.</a:t>
            </a:r>
            <a:endParaRPr sz="15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50" y="1741800"/>
            <a:ext cx="3803850" cy="27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385325" y="2017650"/>
            <a:ext cx="4428300" cy="21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92800" y="2371775"/>
            <a:ext cx="39792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ctr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É um algoritmo de classificação determinado através de uma série de perguntas binárias. Cada pergunta pode levar a outras perguntas ou a uma decisão.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 rot="10800000">
            <a:off x="7115075" y="2265075"/>
            <a:ext cx="5775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5"/>
          <p:cNvSpPr txBox="1"/>
          <p:nvPr/>
        </p:nvSpPr>
        <p:spPr>
          <a:xfrm>
            <a:off x="7793425" y="1992675"/>
            <a:ext cx="108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Maior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relevância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1226775"/>
            <a:ext cx="9144000" cy="380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085" rtl="0" algn="ctr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b="1" lang="pt-BR" sz="2000">
                <a:solidFill>
                  <a:schemeClr val="lt1"/>
                </a:solidFill>
              </a:rPr>
              <a:t>Como foi feito?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321125" y="1815950"/>
            <a:ext cx="3209100" cy="27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63600" y="1876675"/>
            <a:ext cx="39792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Divisão da base pré-processada: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75%		Treinamento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25%		Teste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Para melhor balanceamento: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under-sampling</a:t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>
            <a:off x="1375500" y="2613600"/>
            <a:ext cx="37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6"/>
          <p:cNvCxnSpPr/>
          <p:nvPr/>
        </p:nvCxnSpPr>
        <p:spPr>
          <a:xfrm>
            <a:off x="1375500" y="2860675"/>
            <a:ext cx="37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6"/>
          <p:cNvSpPr/>
          <p:nvPr/>
        </p:nvSpPr>
        <p:spPr>
          <a:xfrm>
            <a:off x="5623200" y="1815950"/>
            <a:ext cx="3209100" cy="27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3976113" y="2930000"/>
            <a:ext cx="1201200" cy="4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686975" y="1867525"/>
            <a:ext cx="3069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Atributos de Entrada: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Classificação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Subclassificação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Valor da Ação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Métricas de Avaliação: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Matriz de Confusão, Acurácia,</a:t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Precisão e Recall</a:t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t/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085" rtl="0" algn="just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lang="pt-BR" sz="1500">
                <a:solidFill>
                  <a:srgbClr val="000000"/>
                </a:solidFill>
              </a:rPr>
              <a:t>Foi aplicada a técnica de clusterização </a:t>
            </a:r>
            <a:r>
              <a:rPr b="1" lang="pt-BR" sz="1600">
                <a:solidFill>
                  <a:srgbClr val="000000"/>
                </a:solidFill>
              </a:rPr>
              <a:t>K-means</a:t>
            </a:r>
            <a:r>
              <a:rPr lang="pt-BR" sz="1500">
                <a:solidFill>
                  <a:srgbClr val="000000"/>
                </a:solidFill>
              </a:rPr>
              <a:t>.</a:t>
            </a:r>
            <a:endParaRPr sz="1500"/>
          </a:p>
        </p:txBody>
      </p:sp>
      <p:sp>
        <p:nvSpPr>
          <p:cNvPr id="160" name="Google Shape;160;p27"/>
          <p:cNvSpPr/>
          <p:nvPr/>
        </p:nvSpPr>
        <p:spPr>
          <a:xfrm>
            <a:off x="385325" y="2017650"/>
            <a:ext cx="4428300" cy="21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609875" y="2300700"/>
            <a:ext cx="39792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ctr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É uma técnica que através de métodos numéricos e a partir das 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características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 das variáveis, tem por objetivo agrupa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r,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 por aprendizado não supervisionado, os n casos da base de dados em k grupos.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8792"/>
          <a:stretch/>
        </p:blipFill>
        <p:spPr>
          <a:xfrm>
            <a:off x="5267425" y="1669275"/>
            <a:ext cx="3564875" cy="29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1226775"/>
            <a:ext cx="9144000" cy="380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085" rtl="0" algn="ctr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b="1" lang="pt-BR" sz="2000">
                <a:solidFill>
                  <a:schemeClr val="lt1"/>
                </a:solidFill>
              </a:rPr>
              <a:t>Como foi feito?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21125" y="1815950"/>
            <a:ext cx="3209100" cy="27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363600" y="1876675"/>
            <a:ext cx="31029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Adição dos atributos à base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Quantidade*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Média*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Mediana*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* das movimentações por processo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t/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5623200" y="1815950"/>
            <a:ext cx="3209100" cy="27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976113" y="2930000"/>
            <a:ext cx="1201200" cy="4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entrada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686975" y="1867525"/>
            <a:ext cx="30690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Métricas de Avaliação</a:t>
            </a: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silhouette score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4508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davies bouldin score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Parâmetros Variados: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1" lang="pt-BR" sz="1600">
                <a:latin typeface="Proxima Nova"/>
                <a:ea typeface="Proxima Nova"/>
                <a:cs typeface="Proxima Nova"/>
                <a:sym typeface="Proxima Nova"/>
              </a:rPr>
              <a:t>número de clusters, init e algorithm</a:t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45085" rtl="0" algn="l">
              <a:lnSpc>
                <a:spcPct val="104166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t/>
            </a:r>
            <a:endParaRPr i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118150" y="4630675"/>
            <a:ext cx="1412100" cy="21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Atributos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420200" y="4630675"/>
            <a:ext cx="1412100" cy="21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Algoritmo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759300" y="3402100"/>
            <a:ext cx="161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+ atributos: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valor da ação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qtde de páginas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classificação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45085" rtl="0" algn="just">
              <a:lnSpc>
                <a:spcPct val="104166"/>
              </a:lnSpc>
              <a:spcBef>
                <a:spcPts val="0"/>
              </a:spcBef>
              <a:spcAft>
                <a:spcPts val="25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Para obter um melhor balanceamento dos dados foi realizado o under-sampling</a:t>
            </a:r>
            <a:endParaRPr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747325" y="22386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1016425"/>
                <a:gridCol w="1027575"/>
                <a:gridCol w="1239375"/>
              </a:tblGrid>
              <a:tr h="50827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Complexidade Processo    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absoluta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relativa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23165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0.922908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649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0.025857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1224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0.048765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Google Shape;190;p30"/>
          <p:cNvGraphicFramePr/>
          <p:nvPr/>
        </p:nvGraphicFramePr>
        <p:xfrm>
          <a:off x="4667475" y="2238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1016400"/>
                <a:gridCol w="1027575"/>
                <a:gridCol w="1239375"/>
              </a:tblGrid>
              <a:tr h="5083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Complexidade Processo    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absoluta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relativa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0.508259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649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0.164930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3.0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1224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0.311055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Classificação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200"/>
            <a:ext cx="4453383" cy="3291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31"/>
          <p:cNvGraphicFramePr/>
          <p:nvPr/>
        </p:nvGraphicFramePr>
        <p:xfrm>
          <a:off x="5293500" y="396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514350"/>
                <a:gridCol w="609600"/>
                <a:gridCol w="561975"/>
                <a:gridCol w="590550"/>
                <a:gridCol w="571500"/>
              </a:tblGrid>
              <a:tr h="200025"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param_criterion    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param_max_depth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Precision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Recall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0.74801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0.76148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0.70171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0.76479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0.77069</a:t>
                      </a:r>
                      <a:endParaRPr b="1"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0.71317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0.75911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0.76654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0.70617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0.75989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0.76478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0.70702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0.76789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0.76700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0.71830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0.77382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0.75861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0.73295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0.77537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0.75779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0.73493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0.77175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0.75088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0.72714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0.75704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0.72930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0.72246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0.70902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0.72865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0.68690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0.74102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0.74192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0.70910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0.76995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0.75868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0.72276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0.77072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0.76045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0.72632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0.76994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0.75544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0.72010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0.77614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0.76580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0.72428	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0.77407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0.75827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0.72951	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0.78182</a:t>
                      </a:r>
                      <a:endParaRPr b="1"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0.76996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0.73614</a:t>
                      </a:r>
                      <a:endParaRPr b="1"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entropy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0.75936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0.73306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0.72441</a:t>
                      </a:r>
                      <a:endParaRPr sz="7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Agrupamento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K-Means</a:t>
            </a:r>
            <a:endParaRPr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311700" y="3442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832500"/>
                <a:gridCol w="973400"/>
                <a:gridCol w="859525"/>
                <a:gridCol w="841100"/>
                <a:gridCol w="1216975"/>
              </a:tblGrid>
              <a:tr h="423350"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c_cluster    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init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algorithm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silhouette_score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davies_bouldin_score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51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k_means++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0.80785679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0.38360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k_means++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full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0.80685679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0.361683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263" y="718675"/>
            <a:ext cx="39719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Agrupamento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TSNE + K-Means</a:t>
            </a:r>
            <a:endParaRPr/>
          </a:p>
        </p:txBody>
      </p:sp>
      <p:graphicFrame>
        <p:nvGraphicFramePr>
          <p:cNvPr id="213" name="Google Shape;213;p33"/>
          <p:cNvGraphicFramePr/>
          <p:nvPr/>
        </p:nvGraphicFramePr>
        <p:xfrm>
          <a:off x="311700" y="3442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832500"/>
                <a:gridCol w="973400"/>
                <a:gridCol w="859525"/>
                <a:gridCol w="841100"/>
                <a:gridCol w="1216975"/>
              </a:tblGrid>
              <a:tr h="423350"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c_cluster    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init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algorithm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silhouette_score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davies_bouldin_score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51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k_means++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0.3681773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0.8707110679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7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k_means++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full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0.3681441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508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0.8707110679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38" y="850188"/>
            <a:ext cx="38957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marR="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FFFFF"/>
                </a:highlight>
              </a:rPr>
              <a:t>O sistema pelo qual é realizada a distribuição de processos é o Sistema de Automação da Justiça (SAJ).</a:t>
            </a:r>
            <a:endParaRPr>
              <a:highlight>
                <a:srgbClr val="FFFFFF"/>
              </a:highlight>
            </a:endParaRPr>
          </a:p>
          <a:p>
            <a:pPr indent="-334327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FFFFF"/>
                </a:highlight>
              </a:rPr>
              <a:t>Esse sistema determina o grau de complexidade para os processos judiciais, porém, na maioria das vezes, esta complexidade não é correta e a parte responsável pelo processo necessita alterar essa complexidade após uma revisão.</a:t>
            </a:r>
            <a:endParaRPr>
              <a:highlight>
                <a:srgbClr val="FFFFFF"/>
              </a:highlight>
            </a:endParaRPr>
          </a:p>
          <a:p>
            <a:pPr indent="-334327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FFFFF"/>
                </a:highlight>
              </a:rPr>
              <a:t>Devido a este problema, alguns núcleos acabam trabalhando com um volume maior e mais complexo de processos, enquanto outros, podem ter uma carga menor e menos complexa, em um mesmo período.</a:t>
            </a:r>
            <a:endParaRPr>
              <a:highlight>
                <a:srgbClr val="FFFFFF"/>
              </a:highlight>
            </a:endParaRPr>
          </a:p>
          <a:p>
            <a:pPr indent="-334327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FFFFF"/>
                </a:highlight>
              </a:rPr>
              <a:t>Isto gera desequilíbrio na carga de trabalho e insatisfação permanente daqueles que trabalham mais, sem que haja nenhuma compensação.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31250"/>
            <a:ext cx="84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base de dados é formada pela junção de três tabelas: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Processos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Movimentações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Manifestações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24041" r="0" t="24294"/>
          <a:stretch/>
        </p:blipFill>
        <p:spPr>
          <a:xfrm>
            <a:off x="2443163" y="2061625"/>
            <a:ext cx="42576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 das tabelas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52500" y="17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{46F0FBDF-729B-4DC9-8F3A-CA2DE867C800}</a:tableStyleId>
              </a:tblPr>
              <a:tblGrid>
                <a:gridCol w="2181800"/>
                <a:gridCol w="505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Tabela 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Atributos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Processo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CDPROCESSO, DATAPRIMEIRADISTRIB, TIPOACAO, ASSUNTO, VLACAO, TRIBUNAL, ORGAOJUD, JUIZO, SITUACAOPROCESSO, TIPOPROCESSO, COMPLEXIDADEPROC, QTDPAGINASPROCESSOTOTAL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Movimentação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CDPROCESSO, MOVIMENTACAO, DTMOVIMENTACAO, COMPLEXIDADEMOV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Manifestação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CDPROCESSO, CATDOCUMENTO, TAMANHOMANIF, COMPLEXIDADEMANIF, DTCONCLUSAODOC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 dos Dados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Descritivas dos Dados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realizar a análise descritiva foi escolhido duas variáveis da base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Variável </a:t>
            </a:r>
            <a:r>
              <a:rPr lang="pt-BR"/>
              <a:t>numérica</a:t>
            </a:r>
            <a:r>
              <a:rPr lang="pt-BR"/>
              <a:t>: Quantidade de páginas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Variável nominal: Complexidade do processo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927000" y="23837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1047450"/>
                <a:gridCol w="2180225"/>
              </a:tblGrid>
              <a:tr h="239075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Variável: QNTPAGINASPROCESSOTOTAL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1776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Tipo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 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Ocorrência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30469.000000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Média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278.999606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Desvio Padrão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534.648509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9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Valor Mínimo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2.000000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Quartil 25%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83.000000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Quartil 50%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165.000000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07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Quartil 75%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318.000000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Valor máximo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16603.000000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5079350" y="2145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1374300"/>
                <a:gridCol w="1617250"/>
              </a:tblGrid>
              <a:tr h="249225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Variável: COMPLEXIDADEPROC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373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Ocorrência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30469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3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Quantidade de tipos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Tipo mais frequente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Média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5079350" y="34418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{9251A60A-FC26-48FE-A92F-5BAB768BDE87}</a:tableStyleId>
              </a:tblPr>
              <a:tblGrid>
                <a:gridCol w="1050025"/>
                <a:gridCol w="961025"/>
                <a:gridCol w="980500"/>
              </a:tblGrid>
              <a:tr h="2846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Complexidade Processo    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absoluta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Frequência relativa</a:t>
                      </a:r>
                      <a:endParaRPr b="1"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1990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Muito baixa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0.000263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Baixa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821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0.026945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Média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27995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0.918803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1576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0.051725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00">
                <a:tc>
                  <a:txBody>
                    <a:bodyPr/>
                    <a:lstStyle/>
                    <a:p>
                      <a:pPr indent="0" lvl="0" marL="63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Muito alta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69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0.002265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4775" marB="0" marR="73025" marL="673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Descritivas dos Dados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415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partir da análise do boxplot, foi identificada uma relação direta entre as variáveis de complexidade e quantidade de páginas, onde quanto maior a quantidade de páginas mais o processo era complexo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2571750"/>
            <a:ext cx="29146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050" y="2528875"/>
            <a:ext cx="29146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