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Poppins Bold" charset="1" panose="00000800000000000000"/>
      <p:regular r:id="rId23"/>
    </p:embeddedFont>
    <p:embeddedFont>
      <p:font typeface="Poppins Medium" charset="1" panose="00000600000000000000"/>
      <p:regular r:id="rId24"/>
    </p:embeddedFont>
    <p:embeddedFont>
      <p:font typeface="Poppins" charset="1" panose="000005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 Id="rId9" Target="../media/image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 Id="rId9" Target="../media/image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 Id="rId9" Target="../media/image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3.png" Type="http://schemas.openxmlformats.org/officeDocument/2006/relationships/image"/><Relationship Id="rId4" Target="../media/image24.sv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 Id="rId7" Target="../media/image27.png" Type="http://schemas.openxmlformats.org/officeDocument/2006/relationships/image"/><Relationship Id="rId8" Target="../media/image28.svg" Type="http://schemas.openxmlformats.org/officeDocument/2006/relationships/image"/><Relationship Id="rId9" Target="../media/image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29.png" Type="http://schemas.openxmlformats.org/officeDocument/2006/relationships/image"/><Relationship Id="rId6" Target="../media/image30.svg" Type="http://schemas.openxmlformats.org/officeDocument/2006/relationships/image"/><Relationship Id="rId7" Target="../media/image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29.png" Type="http://schemas.openxmlformats.org/officeDocument/2006/relationships/image"/><Relationship Id="rId6" Target="../media/image30.svg" Type="http://schemas.openxmlformats.org/officeDocument/2006/relationships/image"/><Relationship Id="rId7" Target="../media/image6.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1.png" Type="http://schemas.openxmlformats.org/officeDocument/2006/relationships/image"/><Relationship Id="rId4" Target="../media/image32.svg" Type="http://schemas.openxmlformats.org/officeDocument/2006/relationships/image"/><Relationship Id="rId5" Target="../media/image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6.png" Type="http://schemas.openxmlformats.org/officeDocument/2006/relationships/image"/><Relationship Id="rId8" Target="../media/image1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325529" y="3404967"/>
            <a:ext cx="18939059" cy="1464829"/>
            <a:chOff x="0" y="0"/>
            <a:chExt cx="4988065" cy="385799"/>
          </a:xfrm>
        </p:grpSpPr>
        <p:sp>
          <p:nvSpPr>
            <p:cNvPr name="Freeform 4" id="4"/>
            <p:cNvSpPr/>
            <p:nvPr/>
          </p:nvSpPr>
          <p:spPr>
            <a:xfrm flipH="false" flipV="false" rot="0">
              <a:off x="0" y="0"/>
              <a:ext cx="4988065" cy="385799"/>
            </a:xfrm>
            <a:custGeom>
              <a:avLst/>
              <a:gdLst/>
              <a:ahLst/>
              <a:cxnLst/>
              <a:rect r="r" b="b" t="t" l="l"/>
              <a:pathLst>
                <a:path h="385799" w="4988065">
                  <a:moveTo>
                    <a:pt x="0" y="0"/>
                  </a:moveTo>
                  <a:lnTo>
                    <a:pt x="4988065" y="0"/>
                  </a:lnTo>
                  <a:lnTo>
                    <a:pt x="4988065" y="385799"/>
                  </a:lnTo>
                  <a:lnTo>
                    <a:pt x="0" y="385799"/>
                  </a:lnTo>
                  <a:close/>
                </a:path>
              </a:pathLst>
            </a:custGeom>
            <a:solidFill>
              <a:srgbClr val="2B59C3">
                <a:alpha val="71765"/>
              </a:srgbClr>
            </a:solidFill>
          </p:spPr>
        </p:sp>
        <p:sp>
          <p:nvSpPr>
            <p:cNvPr name="TextBox 5" id="5"/>
            <p:cNvSpPr txBox="true"/>
            <p:nvPr/>
          </p:nvSpPr>
          <p:spPr>
            <a:xfrm>
              <a:off x="0" y="28575"/>
              <a:ext cx="4988065" cy="357224"/>
            </a:xfrm>
            <a:prstGeom prst="rect">
              <a:avLst/>
            </a:prstGeom>
          </p:spPr>
          <p:txBody>
            <a:bodyPr anchor="ctr" rtlCol="false" tIns="50800" lIns="50800" bIns="50800" rIns="50800"/>
            <a:lstStyle/>
            <a:p>
              <a:pPr algn="ctr">
                <a:lnSpc>
                  <a:spcPts val="2661"/>
                </a:lnSpc>
              </a:pPr>
            </a:p>
          </p:txBody>
        </p:sp>
      </p:grpSp>
      <p:sp>
        <p:nvSpPr>
          <p:cNvPr name="Freeform 6" id="6"/>
          <p:cNvSpPr/>
          <p:nvPr/>
        </p:nvSpPr>
        <p:spPr>
          <a:xfrm flipH="false" flipV="false" rot="0">
            <a:off x="11394226" y="1431741"/>
            <a:ext cx="6379233" cy="8140553"/>
          </a:xfrm>
          <a:custGeom>
            <a:avLst/>
            <a:gdLst/>
            <a:ahLst/>
            <a:cxnLst/>
            <a:rect r="r" b="b" t="t" l="l"/>
            <a:pathLst>
              <a:path h="8140553" w="6379233">
                <a:moveTo>
                  <a:pt x="0" y="0"/>
                </a:moveTo>
                <a:lnTo>
                  <a:pt x="6379233" y="0"/>
                </a:lnTo>
                <a:lnTo>
                  <a:pt x="6379233" y="8140553"/>
                </a:lnTo>
                <a:lnTo>
                  <a:pt x="0" y="81405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3010810" y="-155024"/>
            <a:ext cx="6775868" cy="4114800"/>
          </a:xfrm>
          <a:custGeom>
            <a:avLst/>
            <a:gdLst/>
            <a:ahLst/>
            <a:cxnLst/>
            <a:rect r="r" b="b" t="t" l="l"/>
            <a:pathLst>
              <a:path h="4114800" w="6775868">
                <a:moveTo>
                  <a:pt x="0" y="0"/>
                </a:moveTo>
                <a:lnTo>
                  <a:pt x="6775868" y="0"/>
                </a:lnTo>
                <a:lnTo>
                  <a:pt x="6775868"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true" flipV="true" rot="0">
            <a:off x="12417225" y="6172200"/>
            <a:ext cx="6775868" cy="4114800"/>
          </a:xfrm>
          <a:custGeom>
            <a:avLst/>
            <a:gdLst/>
            <a:ahLst/>
            <a:cxnLst/>
            <a:rect r="r" b="b" t="t" l="l"/>
            <a:pathLst>
              <a:path h="4114800" w="6775868">
                <a:moveTo>
                  <a:pt x="6775869" y="4114800"/>
                </a:moveTo>
                <a:lnTo>
                  <a:pt x="0" y="4114800"/>
                </a:lnTo>
                <a:lnTo>
                  <a:pt x="0" y="0"/>
                </a:lnTo>
                <a:lnTo>
                  <a:pt x="6775869" y="0"/>
                </a:lnTo>
                <a:lnTo>
                  <a:pt x="6775869" y="411480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2201894" y="1041245"/>
            <a:ext cx="9192332" cy="3828552"/>
          </a:xfrm>
          <a:prstGeom prst="rect">
            <a:avLst/>
          </a:prstGeom>
        </p:spPr>
        <p:txBody>
          <a:bodyPr anchor="t" rtlCol="false" tIns="0" lIns="0" bIns="0" rIns="0">
            <a:spAutoFit/>
          </a:bodyPr>
          <a:lstStyle/>
          <a:p>
            <a:pPr algn="l">
              <a:lnSpc>
                <a:spcPts val="9724"/>
              </a:lnSpc>
              <a:spcBef>
                <a:spcPct val="0"/>
              </a:spcBef>
            </a:pPr>
            <a:r>
              <a:rPr lang="en-US" b="true" sz="9350">
                <a:solidFill>
                  <a:srgbClr val="063050"/>
                </a:solidFill>
                <a:latin typeface="Poppins Bold"/>
                <a:ea typeface="Poppins Bold"/>
                <a:cs typeface="Poppins Bold"/>
                <a:sym typeface="Poppins Bold"/>
              </a:rPr>
              <a:t>Introdução à Programação Estruturada </a:t>
            </a:r>
          </a:p>
        </p:txBody>
      </p:sp>
      <p:sp>
        <p:nvSpPr>
          <p:cNvPr name="Freeform 10" id="10"/>
          <p:cNvSpPr/>
          <p:nvPr/>
        </p:nvSpPr>
        <p:spPr>
          <a:xfrm flipH="false" flipV="false" rot="0">
            <a:off x="9263774" y="-842039"/>
            <a:ext cx="6775868" cy="4114800"/>
          </a:xfrm>
          <a:custGeom>
            <a:avLst/>
            <a:gdLst/>
            <a:ahLst/>
            <a:cxnLst/>
            <a:rect r="r" b="b" t="t" l="l"/>
            <a:pathLst>
              <a:path h="4114800" w="6775868">
                <a:moveTo>
                  <a:pt x="0" y="0"/>
                </a:moveTo>
                <a:lnTo>
                  <a:pt x="6775868" y="0"/>
                </a:lnTo>
                <a:lnTo>
                  <a:pt x="6775868"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4856933" y="3174284"/>
            <a:ext cx="3083622" cy="3126612"/>
          </a:xfrm>
          <a:custGeom>
            <a:avLst/>
            <a:gdLst/>
            <a:ahLst/>
            <a:cxnLst/>
            <a:rect r="r" b="b" t="t" l="l"/>
            <a:pathLst>
              <a:path h="3126612" w="3083622">
                <a:moveTo>
                  <a:pt x="0" y="0"/>
                </a:moveTo>
                <a:lnTo>
                  <a:pt x="3083622" y="0"/>
                </a:lnTo>
                <a:lnTo>
                  <a:pt x="3083622" y="3126613"/>
                </a:lnTo>
                <a:lnTo>
                  <a:pt x="0" y="3126613"/>
                </a:lnTo>
                <a:lnTo>
                  <a:pt x="0" y="0"/>
                </a:lnTo>
                <a:close/>
              </a:path>
            </a:pathLst>
          </a:custGeom>
          <a:blipFill>
            <a:blip r:embed="rId7">
              <a:alphaModFix amt="71000"/>
            </a:blip>
            <a:stretch>
              <a:fillRect l="0" t="0" r="0" b="0"/>
            </a:stretch>
          </a:blipFill>
        </p:spPr>
      </p:sp>
      <p:sp>
        <p:nvSpPr>
          <p:cNvPr name="Freeform 12" id="12"/>
          <p:cNvSpPr/>
          <p:nvPr/>
        </p:nvSpPr>
        <p:spPr>
          <a:xfrm flipH="false" flipV="false" rot="0">
            <a:off x="-246058" y="1259935"/>
            <a:ext cx="2549517" cy="2585062"/>
          </a:xfrm>
          <a:custGeom>
            <a:avLst/>
            <a:gdLst/>
            <a:ahLst/>
            <a:cxnLst/>
            <a:rect r="r" b="b" t="t" l="l"/>
            <a:pathLst>
              <a:path h="2585062" w="2549517">
                <a:moveTo>
                  <a:pt x="0" y="0"/>
                </a:moveTo>
                <a:lnTo>
                  <a:pt x="2549516" y="0"/>
                </a:lnTo>
                <a:lnTo>
                  <a:pt x="2549516" y="2585062"/>
                </a:lnTo>
                <a:lnTo>
                  <a:pt x="0" y="2585062"/>
                </a:lnTo>
                <a:lnTo>
                  <a:pt x="0" y="0"/>
                </a:lnTo>
                <a:close/>
              </a:path>
            </a:pathLst>
          </a:custGeom>
          <a:blipFill>
            <a:blip r:embed="rId7">
              <a:alphaModFix amt="71000"/>
            </a:blip>
            <a:stretch>
              <a:fillRect l="0" t="0" r="0" b="0"/>
            </a:stretch>
          </a:blipFill>
        </p:spPr>
      </p:sp>
      <p:sp>
        <p:nvSpPr>
          <p:cNvPr name="TextBox 13" id="13"/>
          <p:cNvSpPr txBox="true"/>
          <p:nvPr/>
        </p:nvSpPr>
        <p:spPr>
          <a:xfrm rot="0">
            <a:off x="583466" y="5431387"/>
            <a:ext cx="10546001" cy="740813"/>
          </a:xfrm>
          <a:prstGeom prst="rect">
            <a:avLst/>
          </a:prstGeom>
        </p:spPr>
        <p:txBody>
          <a:bodyPr anchor="t" rtlCol="false" tIns="0" lIns="0" bIns="0" rIns="0">
            <a:spAutoFit/>
          </a:bodyPr>
          <a:lstStyle/>
          <a:p>
            <a:pPr algn="l">
              <a:lnSpc>
                <a:spcPts val="5253"/>
              </a:lnSpc>
              <a:spcBef>
                <a:spcPct val="0"/>
              </a:spcBef>
            </a:pPr>
            <a:r>
              <a:rPr lang="en-US" b="true" sz="5051">
                <a:solidFill>
                  <a:srgbClr val="063050"/>
                </a:solidFill>
                <a:latin typeface="Poppins Bold"/>
                <a:ea typeface="Poppins Bold"/>
                <a:cs typeface="Poppins Bold"/>
                <a:sym typeface="Poppins Bold"/>
              </a:rPr>
              <a:t>Professor Fernando costa Leite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2697500" y="2445749"/>
            <a:ext cx="21311029" cy="1464829"/>
            <a:chOff x="0" y="0"/>
            <a:chExt cx="5612781" cy="385799"/>
          </a:xfrm>
        </p:grpSpPr>
        <p:sp>
          <p:nvSpPr>
            <p:cNvPr name="Freeform 4" id="4"/>
            <p:cNvSpPr/>
            <p:nvPr/>
          </p:nvSpPr>
          <p:spPr>
            <a:xfrm flipH="false" flipV="false" rot="0">
              <a:off x="0" y="0"/>
              <a:ext cx="5612781" cy="385799"/>
            </a:xfrm>
            <a:custGeom>
              <a:avLst/>
              <a:gdLst/>
              <a:ahLst/>
              <a:cxnLst/>
              <a:rect r="r" b="b" t="t" l="l"/>
              <a:pathLst>
                <a:path h="385799" w="5612781">
                  <a:moveTo>
                    <a:pt x="0" y="0"/>
                  </a:moveTo>
                  <a:lnTo>
                    <a:pt x="5612781" y="0"/>
                  </a:lnTo>
                  <a:lnTo>
                    <a:pt x="5612781" y="385799"/>
                  </a:lnTo>
                  <a:lnTo>
                    <a:pt x="0" y="385799"/>
                  </a:lnTo>
                  <a:close/>
                </a:path>
              </a:pathLst>
            </a:custGeom>
            <a:solidFill>
              <a:srgbClr val="2B59C3">
                <a:alpha val="71765"/>
              </a:srgbClr>
            </a:solidFill>
          </p:spPr>
        </p:sp>
        <p:sp>
          <p:nvSpPr>
            <p:cNvPr name="TextBox 5" id="5"/>
            <p:cNvSpPr txBox="true"/>
            <p:nvPr/>
          </p:nvSpPr>
          <p:spPr>
            <a:xfrm>
              <a:off x="0" y="28575"/>
              <a:ext cx="5612781" cy="357224"/>
            </a:xfrm>
            <a:prstGeom prst="rect">
              <a:avLst/>
            </a:prstGeom>
          </p:spPr>
          <p:txBody>
            <a:bodyPr anchor="ctr" rtlCol="false" tIns="50800" lIns="50800" bIns="50800" rIns="50800"/>
            <a:lstStyle/>
            <a:p>
              <a:pPr algn="ctr">
                <a:lnSpc>
                  <a:spcPts val="2661"/>
                </a:lnSpc>
              </a:pPr>
            </a:p>
          </p:txBody>
        </p:sp>
      </p:grpSp>
      <p:sp>
        <p:nvSpPr>
          <p:cNvPr name="Freeform 6" id="6"/>
          <p:cNvSpPr/>
          <p:nvPr/>
        </p:nvSpPr>
        <p:spPr>
          <a:xfrm flipH="false" flipV="false" rot="0">
            <a:off x="665409" y="3003832"/>
            <a:ext cx="7817731" cy="4946492"/>
          </a:xfrm>
          <a:custGeom>
            <a:avLst/>
            <a:gdLst/>
            <a:ahLst/>
            <a:cxnLst/>
            <a:rect r="r" b="b" t="t" l="l"/>
            <a:pathLst>
              <a:path h="4946492" w="7817731">
                <a:moveTo>
                  <a:pt x="0" y="0"/>
                </a:moveTo>
                <a:lnTo>
                  <a:pt x="7817731" y="0"/>
                </a:lnTo>
                <a:lnTo>
                  <a:pt x="7817731" y="4946492"/>
                </a:lnTo>
                <a:lnTo>
                  <a:pt x="0" y="49464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158745" y="2705378"/>
            <a:ext cx="1765702" cy="1981910"/>
          </a:xfrm>
          <a:custGeom>
            <a:avLst/>
            <a:gdLst/>
            <a:ahLst/>
            <a:cxnLst/>
            <a:rect r="r" b="b" t="t" l="l"/>
            <a:pathLst>
              <a:path h="1981910" w="1765702">
                <a:moveTo>
                  <a:pt x="0" y="0"/>
                </a:moveTo>
                <a:lnTo>
                  <a:pt x="1765702" y="0"/>
                </a:lnTo>
                <a:lnTo>
                  <a:pt x="1765702" y="1981910"/>
                </a:lnTo>
                <a:lnTo>
                  <a:pt x="0" y="198191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8786935" y="4544673"/>
            <a:ext cx="357065" cy="357065"/>
            <a:chOff x="0" y="0"/>
            <a:chExt cx="94042" cy="94042"/>
          </a:xfrm>
        </p:grpSpPr>
        <p:sp>
          <p:nvSpPr>
            <p:cNvPr name="Freeform 9" id="9"/>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10" id="10"/>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sp>
        <p:nvSpPr>
          <p:cNvPr name="TextBox 11" id="11"/>
          <p:cNvSpPr txBox="true"/>
          <p:nvPr/>
        </p:nvSpPr>
        <p:spPr>
          <a:xfrm rot="0">
            <a:off x="5641675" y="2743478"/>
            <a:ext cx="12646325" cy="907471"/>
          </a:xfrm>
          <a:prstGeom prst="rect">
            <a:avLst/>
          </a:prstGeom>
        </p:spPr>
        <p:txBody>
          <a:bodyPr anchor="t" rtlCol="false" tIns="0" lIns="0" bIns="0" rIns="0">
            <a:spAutoFit/>
          </a:bodyPr>
          <a:lstStyle/>
          <a:p>
            <a:pPr algn="l">
              <a:lnSpc>
                <a:spcPts val="6470"/>
              </a:lnSpc>
              <a:spcBef>
                <a:spcPct val="0"/>
              </a:spcBef>
            </a:pPr>
            <a:r>
              <a:rPr lang="en-US" b="true" sz="6221">
                <a:solidFill>
                  <a:srgbClr val="F0F7FE"/>
                </a:solidFill>
                <a:latin typeface="Poppins Bold"/>
                <a:ea typeface="Poppins Bold"/>
                <a:cs typeface="Poppins Bold"/>
                <a:sym typeface="Poppins Bold"/>
              </a:rPr>
              <a:t>Paradigmas de programação</a:t>
            </a:r>
          </a:p>
        </p:txBody>
      </p:sp>
      <p:sp>
        <p:nvSpPr>
          <p:cNvPr name="TextBox 12" id="12"/>
          <p:cNvSpPr txBox="true"/>
          <p:nvPr/>
        </p:nvSpPr>
        <p:spPr>
          <a:xfrm rot="0">
            <a:off x="9632383" y="7247349"/>
            <a:ext cx="6415565" cy="755952"/>
          </a:xfrm>
          <a:prstGeom prst="rect">
            <a:avLst/>
          </a:prstGeom>
        </p:spPr>
        <p:txBody>
          <a:bodyPr anchor="t" rtlCol="false" tIns="0" lIns="0" bIns="0" rIns="0">
            <a:spAutoFit/>
          </a:bodyPr>
          <a:lstStyle/>
          <a:p>
            <a:pPr algn="l">
              <a:lnSpc>
                <a:spcPts val="2904"/>
              </a:lnSpc>
            </a:pPr>
            <a:r>
              <a:rPr lang="en-US" sz="2381" b="true">
                <a:solidFill>
                  <a:srgbClr val="063050"/>
                </a:solidFill>
                <a:latin typeface="Poppins Bold"/>
                <a:ea typeface="Poppins Bold"/>
                <a:cs typeface="Poppins Bold"/>
                <a:sym typeface="Poppins Bold"/>
              </a:rPr>
              <a:t>Paradigma Declarativo</a:t>
            </a:r>
          </a:p>
          <a:p>
            <a:pPr algn="l">
              <a:lnSpc>
                <a:spcPts val="2904"/>
              </a:lnSpc>
            </a:pPr>
          </a:p>
        </p:txBody>
      </p:sp>
      <p:sp>
        <p:nvSpPr>
          <p:cNvPr name="TextBox 13" id="13"/>
          <p:cNvSpPr txBox="true"/>
          <p:nvPr/>
        </p:nvSpPr>
        <p:spPr>
          <a:xfrm rot="0">
            <a:off x="9632383" y="5336147"/>
            <a:ext cx="8076342" cy="1490469"/>
          </a:xfrm>
          <a:prstGeom prst="rect">
            <a:avLst/>
          </a:prstGeom>
        </p:spPr>
        <p:txBody>
          <a:bodyPr anchor="t" rtlCol="false" tIns="0" lIns="0" bIns="0" rIns="0">
            <a:spAutoFit/>
          </a:bodyPr>
          <a:lstStyle/>
          <a:p>
            <a:pPr algn="just">
              <a:lnSpc>
                <a:spcPts val="2380"/>
              </a:lnSpc>
            </a:pPr>
            <a:r>
              <a:rPr lang="en-US" sz="1951">
                <a:solidFill>
                  <a:srgbClr val="063050"/>
                </a:solidFill>
                <a:latin typeface="Poppins"/>
                <a:ea typeface="Poppins"/>
                <a:cs typeface="Poppins"/>
                <a:sym typeface="Poppins"/>
              </a:rPr>
              <a:t>A programação funcional se baseia no uso de funções como peças fundamentais do código. Ela permite que as funções sejam tratadas de maneira flexível, como blocos de construção que podem ser usados, passados e armazenados em diferentes partes do programa.</a:t>
            </a:r>
          </a:p>
        </p:txBody>
      </p:sp>
      <p:grpSp>
        <p:nvGrpSpPr>
          <p:cNvPr name="Group 14" id="14"/>
          <p:cNvGrpSpPr/>
          <p:nvPr/>
        </p:nvGrpSpPr>
        <p:grpSpPr>
          <a:xfrm rot="0">
            <a:off x="8786935" y="7289660"/>
            <a:ext cx="357065" cy="357065"/>
            <a:chOff x="0" y="0"/>
            <a:chExt cx="94042" cy="94042"/>
          </a:xfrm>
        </p:grpSpPr>
        <p:sp>
          <p:nvSpPr>
            <p:cNvPr name="Freeform 15" id="15"/>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16" id="16"/>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sp>
        <p:nvSpPr>
          <p:cNvPr name="TextBox 17" id="17"/>
          <p:cNvSpPr txBox="true"/>
          <p:nvPr/>
        </p:nvSpPr>
        <p:spPr>
          <a:xfrm rot="0">
            <a:off x="9632383" y="4471237"/>
            <a:ext cx="4357426" cy="394002"/>
          </a:xfrm>
          <a:prstGeom prst="rect">
            <a:avLst/>
          </a:prstGeom>
        </p:spPr>
        <p:txBody>
          <a:bodyPr anchor="t" rtlCol="false" tIns="0" lIns="0" bIns="0" rIns="0">
            <a:spAutoFit/>
          </a:bodyPr>
          <a:lstStyle/>
          <a:p>
            <a:pPr algn="l">
              <a:lnSpc>
                <a:spcPts val="2904"/>
              </a:lnSpc>
            </a:pPr>
            <a:r>
              <a:rPr lang="en-US" sz="2381" b="true">
                <a:solidFill>
                  <a:srgbClr val="063050"/>
                </a:solidFill>
                <a:latin typeface="Poppins Bold"/>
                <a:ea typeface="Poppins Bold"/>
                <a:cs typeface="Poppins Bold"/>
                <a:sym typeface="Poppins Bold"/>
              </a:rPr>
              <a:t>Paradigma Funcional</a:t>
            </a:r>
          </a:p>
        </p:txBody>
      </p:sp>
      <p:sp>
        <p:nvSpPr>
          <p:cNvPr name="TextBox 18" id="18"/>
          <p:cNvSpPr txBox="true"/>
          <p:nvPr/>
        </p:nvSpPr>
        <p:spPr>
          <a:xfrm rot="0">
            <a:off x="9632383" y="8081134"/>
            <a:ext cx="8076342" cy="1490469"/>
          </a:xfrm>
          <a:prstGeom prst="rect">
            <a:avLst/>
          </a:prstGeom>
        </p:spPr>
        <p:txBody>
          <a:bodyPr anchor="t" rtlCol="false" tIns="0" lIns="0" bIns="0" rIns="0">
            <a:spAutoFit/>
          </a:bodyPr>
          <a:lstStyle/>
          <a:p>
            <a:pPr algn="just">
              <a:lnSpc>
                <a:spcPts val="2380"/>
              </a:lnSpc>
            </a:pPr>
            <a:r>
              <a:rPr lang="en-US" b="true" sz="1951">
                <a:solidFill>
                  <a:srgbClr val="063050"/>
                </a:solidFill>
                <a:latin typeface="Poppins Medium"/>
                <a:ea typeface="Poppins Medium"/>
                <a:cs typeface="Poppins Medium"/>
                <a:sym typeface="Poppins Medium"/>
              </a:rPr>
              <a:t>O paradigma declarativo é uma um paradigma de programação que foca em descrever o que deve ser alcançado, em vez de como alcançá-lo. Em vez de fornecer uma sequência de instruções detalhadas, o programador declara as propriedades e relações que o resultado final deve ter. </a:t>
            </a:r>
          </a:p>
        </p:txBody>
      </p:sp>
      <p:sp>
        <p:nvSpPr>
          <p:cNvPr name="Freeform 19" id="19"/>
          <p:cNvSpPr/>
          <p:nvPr/>
        </p:nvSpPr>
        <p:spPr>
          <a:xfrm flipH="false" flipV="false" rot="0">
            <a:off x="5979707" y="5791920"/>
            <a:ext cx="1765702" cy="1981910"/>
          </a:xfrm>
          <a:custGeom>
            <a:avLst/>
            <a:gdLst/>
            <a:ahLst/>
            <a:cxnLst/>
            <a:rect r="r" b="b" t="t" l="l"/>
            <a:pathLst>
              <a:path h="1981910" w="1765702">
                <a:moveTo>
                  <a:pt x="0" y="0"/>
                </a:moveTo>
                <a:lnTo>
                  <a:pt x="1765702" y="0"/>
                </a:lnTo>
                <a:lnTo>
                  <a:pt x="1765702" y="1981910"/>
                </a:lnTo>
                <a:lnTo>
                  <a:pt x="0" y="198191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9910714" y="4849406"/>
            <a:ext cx="6393051" cy="4114800"/>
          </a:xfrm>
          <a:custGeom>
            <a:avLst/>
            <a:gdLst/>
            <a:ahLst/>
            <a:cxnLst/>
            <a:rect r="r" b="b" t="t" l="l"/>
            <a:pathLst>
              <a:path h="4114800" w="6393051">
                <a:moveTo>
                  <a:pt x="0" y="0"/>
                </a:moveTo>
                <a:lnTo>
                  <a:pt x="6393051" y="0"/>
                </a:lnTo>
                <a:lnTo>
                  <a:pt x="6393051"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107240" y="2464745"/>
            <a:ext cx="2551176" cy="4114800"/>
          </a:xfrm>
          <a:custGeom>
            <a:avLst/>
            <a:gdLst/>
            <a:ahLst/>
            <a:cxnLst/>
            <a:rect r="r" b="b" t="t" l="l"/>
            <a:pathLst>
              <a:path h="4114800" w="2551176">
                <a:moveTo>
                  <a:pt x="0" y="0"/>
                </a:moveTo>
                <a:lnTo>
                  <a:pt x="2551176" y="0"/>
                </a:lnTo>
                <a:lnTo>
                  <a:pt x="2551176"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0948091" y="2540234"/>
            <a:ext cx="1765702" cy="1981910"/>
          </a:xfrm>
          <a:custGeom>
            <a:avLst/>
            <a:gdLst/>
            <a:ahLst/>
            <a:cxnLst/>
            <a:rect r="r" b="b" t="t" l="l"/>
            <a:pathLst>
              <a:path h="1981910" w="1765702">
                <a:moveTo>
                  <a:pt x="0" y="0"/>
                </a:moveTo>
                <a:lnTo>
                  <a:pt x="1765702" y="0"/>
                </a:lnTo>
                <a:lnTo>
                  <a:pt x="1765702" y="1981911"/>
                </a:lnTo>
                <a:lnTo>
                  <a:pt x="0" y="19819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5936987" y="3531190"/>
            <a:ext cx="1765702" cy="1981910"/>
          </a:xfrm>
          <a:custGeom>
            <a:avLst/>
            <a:gdLst/>
            <a:ahLst/>
            <a:cxnLst/>
            <a:rect r="r" b="b" t="t" l="l"/>
            <a:pathLst>
              <a:path h="1981910" w="1765702">
                <a:moveTo>
                  <a:pt x="0" y="0"/>
                </a:moveTo>
                <a:lnTo>
                  <a:pt x="1765702" y="0"/>
                </a:lnTo>
                <a:lnTo>
                  <a:pt x="1765702" y="1981910"/>
                </a:lnTo>
                <a:lnTo>
                  <a:pt x="0" y="198191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1991022" y="1332965"/>
            <a:ext cx="2232436" cy="2263560"/>
          </a:xfrm>
          <a:custGeom>
            <a:avLst/>
            <a:gdLst/>
            <a:ahLst/>
            <a:cxnLst/>
            <a:rect r="r" b="b" t="t" l="l"/>
            <a:pathLst>
              <a:path h="2263560" w="2232436">
                <a:moveTo>
                  <a:pt x="0" y="0"/>
                </a:moveTo>
                <a:lnTo>
                  <a:pt x="2232436" y="0"/>
                </a:lnTo>
                <a:lnTo>
                  <a:pt x="2232436" y="2263559"/>
                </a:lnTo>
                <a:lnTo>
                  <a:pt x="0" y="2263559"/>
                </a:lnTo>
                <a:lnTo>
                  <a:pt x="0" y="0"/>
                </a:lnTo>
                <a:close/>
              </a:path>
            </a:pathLst>
          </a:custGeom>
          <a:blipFill>
            <a:blip r:embed="rId9">
              <a:alphaModFix amt="71000"/>
            </a:blip>
            <a:stretch>
              <a:fillRect l="0" t="0" r="0" b="0"/>
            </a:stretch>
          </a:blipFill>
        </p:spPr>
      </p:sp>
      <p:sp>
        <p:nvSpPr>
          <p:cNvPr name="TextBox 8" id="8"/>
          <p:cNvSpPr txBox="true"/>
          <p:nvPr/>
        </p:nvSpPr>
        <p:spPr>
          <a:xfrm rot="0">
            <a:off x="2462764" y="1632763"/>
            <a:ext cx="10977219" cy="907471"/>
          </a:xfrm>
          <a:prstGeom prst="rect">
            <a:avLst/>
          </a:prstGeom>
        </p:spPr>
        <p:txBody>
          <a:bodyPr anchor="t" rtlCol="false" tIns="0" lIns="0" bIns="0" rIns="0">
            <a:spAutoFit/>
          </a:bodyPr>
          <a:lstStyle/>
          <a:p>
            <a:pPr algn="l">
              <a:lnSpc>
                <a:spcPts val="6470"/>
              </a:lnSpc>
              <a:spcBef>
                <a:spcPct val="0"/>
              </a:spcBef>
            </a:pPr>
            <a:r>
              <a:rPr lang="en-US" b="true" sz="6221">
                <a:solidFill>
                  <a:srgbClr val="063050"/>
                </a:solidFill>
                <a:latin typeface="Poppins Bold"/>
                <a:ea typeface="Poppins Bold"/>
                <a:cs typeface="Poppins Bold"/>
                <a:sym typeface="Poppins Bold"/>
              </a:rPr>
              <a:t>Programação Estruturada</a:t>
            </a:r>
          </a:p>
        </p:txBody>
      </p:sp>
      <p:grpSp>
        <p:nvGrpSpPr>
          <p:cNvPr name="Group 9" id="9"/>
          <p:cNvGrpSpPr/>
          <p:nvPr/>
        </p:nvGrpSpPr>
        <p:grpSpPr>
          <a:xfrm rot="0">
            <a:off x="2660616" y="3974137"/>
            <a:ext cx="357065" cy="357065"/>
            <a:chOff x="0" y="0"/>
            <a:chExt cx="94042" cy="94042"/>
          </a:xfrm>
        </p:grpSpPr>
        <p:sp>
          <p:nvSpPr>
            <p:cNvPr name="Freeform 10" id="10"/>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11" id="11"/>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sp>
        <p:nvSpPr>
          <p:cNvPr name="TextBox 12" id="12"/>
          <p:cNvSpPr txBox="true"/>
          <p:nvPr/>
        </p:nvSpPr>
        <p:spPr>
          <a:xfrm rot="0">
            <a:off x="3526320" y="3955087"/>
            <a:ext cx="6384394" cy="2081019"/>
          </a:xfrm>
          <a:prstGeom prst="rect">
            <a:avLst/>
          </a:prstGeom>
        </p:spPr>
        <p:txBody>
          <a:bodyPr anchor="t" rtlCol="false" tIns="0" lIns="0" bIns="0" rIns="0">
            <a:spAutoFit/>
          </a:bodyPr>
          <a:lstStyle/>
          <a:p>
            <a:pPr algn="just">
              <a:lnSpc>
                <a:spcPts val="2380"/>
              </a:lnSpc>
            </a:pPr>
            <a:r>
              <a:rPr lang="en-US" b="true" sz="1951">
                <a:solidFill>
                  <a:srgbClr val="063050"/>
                </a:solidFill>
                <a:latin typeface="Poppins Medium"/>
                <a:ea typeface="Poppins Medium"/>
                <a:cs typeface="Poppins Medium"/>
                <a:sym typeface="Poppins Medium"/>
              </a:rPr>
              <a:t>Também conhecida como programação estruturada, o paradigma estruturado é um estilo dentro do paradigma imperativo que se concentra em organizar o código fonte em uma sequência de procedimentos ou funções. Cada procedimento é uma série de comandos que realiza uma tarefa específica.</a:t>
            </a:r>
          </a:p>
        </p:txBody>
      </p:sp>
      <p:grpSp>
        <p:nvGrpSpPr>
          <p:cNvPr name="Group 13" id="13"/>
          <p:cNvGrpSpPr/>
          <p:nvPr/>
        </p:nvGrpSpPr>
        <p:grpSpPr>
          <a:xfrm rot="0">
            <a:off x="2660616" y="6579545"/>
            <a:ext cx="357065" cy="357065"/>
            <a:chOff x="0" y="0"/>
            <a:chExt cx="94042" cy="94042"/>
          </a:xfrm>
        </p:grpSpPr>
        <p:sp>
          <p:nvSpPr>
            <p:cNvPr name="Freeform 14" id="14"/>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15" id="15"/>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sp>
        <p:nvSpPr>
          <p:cNvPr name="TextBox 16" id="16"/>
          <p:cNvSpPr txBox="true"/>
          <p:nvPr/>
        </p:nvSpPr>
        <p:spPr>
          <a:xfrm rot="0">
            <a:off x="3526320" y="6440796"/>
            <a:ext cx="6384394" cy="2966844"/>
          </a:xfrm>
          <a:prstGeom prst="rect">
            <a:avLst/>
          </a:prstGeom>
        </p:spPr>
        <p:txBody>
          <a:bodyPr anchor="t" rtlCol="false" tIns="0" lIns="0" bIns="0" rIns="0">
            <a:spAutoFit/>
          </a:bodyPr>
          <a:lstStyle/>
          <a:p>
            <a:pPr algn="just">
              <a:lnSpc>
                <a:spcPts val="2380"/>
              </a:lnSpc>
            </a:pPr>
            <a:r>
              <a:rPr lang="en-US" sz="1951">
                <a:solidFill>
                  <a:srgbClr val="063050"/>
                </a:solidFill>
                <a:latin typeface="Poppins"/>
                <a:ea typeface="Poppins"/>
                <a:cs typeface="Poppins"/>
                <a:sym typeface="Poppins"/>
              </a:rPr>
              <a:t>Conforme Robert C. Martin (Clean Architecture a craftsman guide to software structure and design, 2019, p. 28, 29), a programação estruturada possibilita a contrução de programas com apenas três estruturas:</a:t>
            </a:r>
          </a:p>
          <a:p>
            <a:pPr algn="just" marL="421251" indent="-210626" lvl="1">
              <a:lnSpc>
                <a:spcPts val="2380"/>
              </a:lnSpc>
              <a:buFont typeface="Arial"/>
              <a:buChar char="•"/>
            </a:pPr>
            <a:r>
              <a:rPr lang="en-US" b="true" sz="1951">
                <a:solidFill>
                  <a:srgbClr val="063050"/>
                </a:solidFill>
                <a:latin typeface="Poppins Bold"/>
                <a:ea typeface="Poppins Bold"/>
                <a:cs typeface="Poppins Bold"/>
                <a:sym typeface="Poppins Bold"/>
              </a:rPr>
              <a:t>sequência: </a:t>
            </a:r>
            <a:r>
              <a:rPr lang="en-US" sz="1951">
                <a:solidFill>
                  <a:srgbClr val="063050"/>
                </a:solidFill>
                <a:latin typeface="Poppins"/>
                <a:ea typeface="Poppins"/>
                <a:cs typeface="Poppins"/>
                <a:sym typeface="Poppins"/>
              </a:rPr>
              <a:t>Execução linear do código.</a:t>
            </a:r>
          </a:p>
          <a:p>
            <a:pPr algn="just" marL="421251" indent="-210626" lvl="1">
              <a:lnSpc>
                <a:spcPts val="2380"/>
              </a:lnSpc>
              <a:buFont typeface="Arial"/>
              <a:buChar char="•"/>
            </a:pPr>
            <a:r>
              <a:rPr lang="en-US" b="true" sz="1951">
                <a:solidFill>
                  <a:srgbClr val="063050"/>
                </a:solidFill>
                <a:latin typeface="Poppins Bold"/>
                <a:ea typeface="Poppins Bold"/>
                <a:cs typeface="Poppins Bold"/>
                <a:sym typeface="Poppins Bold"/>
              </a:rPr>
              <a:t>seleção: </a:t>
            </a:r>
            <a:r>
              <a:rPr lang="en-US" sz="1951">
                <a:solidFill>
                  <a:srgbClr val="063050"/>
                </a:solidFill>
                <a:latin typeface="Poppins"/>
                <a:ea typeface="Poppins"/>
                <a:cs typeface="Poppins"/>
                <a:sym typeface="Poppins"/>
              </a:rPr>
              <a:t>Tomada de decisão com base em condições (ex.: if-else).</a:t>
            </a:r>
          </a:p>
          <a:p>
            <a:pPr algn="just" marL="421251" indent="-210626" lvl="1">
              <a:lnSpc>
                <a:spcPts val="2380"/>
              </a:lnSpc>
              <a:buFont typeface="Arial"/>
              <a:buChar char="•"/>
            </a:pPr>
            <a:r>
              <a:rPr lang="en-US" b="true" sz="1951">
                <a:solidFill>
                  <a:srgbClr val="063050"/>
                </a:solidFill>
                <a:latin typeface="Poppins Bold"/>
                <a:ea typeface="Poppins Bold"/>
                <a:cs typeface="Poppins Bold"/>
                <a:sym typeface="Poppins Bold"/>
              </a:rPr>
              <a:t>iteração: </a:t>
            </a:r>
            <a:r>
              <a:rPr lang="en-US" sz="1951">
                <a:solidFill>
                  <a:srgbClr val="063050"/>
                </a:solidFill>
                <a:latin typeface="Poppins"/>
                <a:ea typeface="Poppins"/>
                <a:cs typeface="Poppins"/>
                <a:sym typeface="Poppins"/>
              </a:rPr>
              <a:t>Execução repetitiva de um bloco de código (ex.: for, while).</a:t>
            </a:r>
          </a:p>
        </p:txBody>
      </p:sp>
      <p:sp>
        <p:nvSpPr>
          <p:cNvPr name="Freeform 17" id="17"/>
          <p:cNvSpPr/>
          <p:nvPr/>
        </p:nvSpPr>
        <p:spPr>
          <a:xfrm flipH="false" flipV="false" rot="0">
            <a:off x="-2157493" y="6777497"/>
            <a:ext cx="4313283" cy="4373418"/>
          </a:xfrm>
          <a:custGeom>
            <a:avLst/>
            <a:gdLst/>
            <a:ahLst/>
            <a:cxnLst/>
            <a:rect r="r" b="b" t="t" l="l"/>
            <a:pathLst>
              <a:path h="4373418" w="4313283">
                <a:moveTo>
                  <a:pt x="0" y="0"/>
                </a:moveTo>
                <a:lnTo>
                  <a:pt x="4313284" y="0"/>
                </a:lnTo>
                <a:lnTo>
                  <a:pt x="4313284" y="4373418"/>
                </a:lnTo>
                <a:lnTo>
                  <a:pt x="0" y="4373418"/>
                </a:lnTo>
                <a:lnTo>
                  <a:pt x="0" y="0"/>
                </a:lnTo>
                <a:close/>
              </a:path>
            </a:pathLst>
          </a:custGeom>
          <a:blipFill>
            <a:blip r:embed="rId9">
              <a:alphaModFix amt="71000"/>
            </a:blip>
            <a:stretch>
              <a:fillRect l="0" t="0" r="0" b="0"/>
            </a:stretch>
          </a:blipFill>
        </p:spPr>
      </p:sp>
      <p:sp>
        <p:nvSpPr>
          <p:cNvPr name="Freeform 18" id="18"/>
          <p:cNvSpPr/>
          <p:nvPr/>
        </p:nvSpPr>
        <p:spPr>
          <a:xfrm flipH="false" flipV="false" rot="0">
            <a:off x="15906066" y="6478896"/>
            <a:ext cx="4313283" cy="4373418"/>
          </a:xfrm>
          <a:custGeom>
            <a:avLst/>
            <a:gdLst/>
            <a:ahLst/>
            <a:cxnLst/>
            <a:rect r="r" b="b" t="t" l="l"/>
            <a:pathLst>
              <a:path h="4373418" w="4313283">
                <a:moveTo>
                  <a:pt x="0" y="0"/>
                </a:moveTo>
                <a:lnTo>
                  <a:pt x="4313283" y="0"/>
                </a:lnTo>
                <a:lnTo>
                  <a:pt x="4313283" y="4373418"/>
                </a:lnTo>
                <a:lnTo>
                  <a:pt x="0" y="4373418"/>
                </a:lnTo>
                <a:lnTo>
                  <a:pt x="0" y="0"/>
                </a:lnTo>
                <a:close/>
              </a:path>
            </a:pathLst>
          </a:custGeom>
          <a:blipFill>
            <a:blip r:embed="rId9">
              <a:alphaModFix amt="71000"/>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9910714" y="4849406"/>
            <a:ext cx="6393051" cy="4114800"/>
          </a:xfrm>
          <a:custGeom>
            <a:avLst/>
            <a:gdLst/>
            <a:ahLst/>
            <a:cxnLst/>
            <a:rect r="r" b="b" t="t" l="l"/>
            <a:pathLst>
              <a:path h="4114800" w="6393051">
                <a:moveTo>
                  <a:pt x="0" y="0"/>
                </a:moveTo>
                <a:lnTo>
                  <a:pt x="6393051" y="0"/>
                </a:lnTo>
                <a:lnTo>
                  <a:pt x="6393051"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107240" y="2464745"/>
            <a:ext cx="2551176" cy="4114800"/>
          </a:xfrm>
          <a:custGeom>
            <a:avLst/>
            <a:gdLst/>
            <a:ahLst/>
            <a:cxnLst/>
            <a:rect r="r" b="b" t="t" l="l"/>
            <a:pathLst>
              <a:path h="4114800" w="2551176">
                <a:moveTo>
                  <a:pt x="0" y="0"/>
                </a:moveTo>
                <a:lnTo>
                  <a:pt x="2551176" y="0"/>
                </a:lnTo>
                <a:lnTo>
                  <a:pt x="2551176"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0948091" y="2540234"/>
            <a:ext cx="1765702" cy="1981910"/>
          </a:xfrm>
          <a:custGeom>
            <a:avLst/>
            <a:gdLst/>
            <a:ahLst/>
            <a:cxnLst/>
            <a:rect r="r" b="b" t="t" l="l"/>
            <a:pathLst>
              <a:path h="1981910" w="1765702">
                <a:moveTo>
                  <a:pt x="0" y="0"/>
                </a:moveTo>
                <a:lnTo>
                  <a:pt x="1765702" y="0"/>
                </a:lnTo>
                <a:lnTo>
                  <a:pt x="1765702" y="1981911"/>
                </a:lnTo>
                <a:lnTo>
                  <a:pt x="0" y="19819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5936987" y="3531190"/>
            <a:ext cx="1765702" cy="1981910"/>
          </a:xfrm>
          <a:custGeom>
            <a:avLst/>
            <a:gdLst/>
            <a:ahLst/>
            <a:cxnLst/>
            <a:rect r="r" b="b" t="t" l="l"/>
            <a:pathLst>
              <a:path h="1981910" w="1765702">
                <a:moveTo>
                  <a:pt x="0" y="0"/>
                </a:moveTo>
                <a:lnTo>
                  <a:pt x="1765702" y="0"/>
                </a:lnTo>
                <a:lnTo>
                  <a:pt x="1765702" y="1981910"/>
                </a:lnTo>
                <a:lnTo>
                  <a:pt x="0" y="198191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1991022" y="1332965"/>
            <a:ext cx="2232436" cy="2263560"/>
          </a:xfrm>
          <a:custGeom>
            <a:avLst/>
            <a:gdLst/>
            <a:ahLst/>
            <a:cxnLst/>
            <a:rect r="r" b="b" t="t" l="l"/>
            <a:pathLst>
              <a:path h="2263560" w="2232436">
                <a:moveTo>
                  <a:pt x="0" y="0"/>
                </a:moveTo>
                <a:lnTo>
                  <a:pt x="2232436" y="0"/>
                </a:lnTo>
                <a:lnTo>
                  <a:pt x="2232436" y="2263559"/>
                </a:lnTo>
                <a:lnTo>
                  <a:pt x="0" y="2263559"/>
                </a:lnTo>
                <a:lnTo>
                  <a:pt x="0" y="0"/>
                </a:lnTo>
                <a:close/>
              </a:path>
            </a:pathLst>
          </a:custGeom>
          <a:blipFill>
            <a:blip r:embed="rId9">
              <a:alphaModFix amt="71000"/>
            </a:blip>
            <a:stretch>
              <a:fillRect l="0" t="0" r="0" b="0"/>
            </a:stretch>
          </a:blipFill>
        </p:spPr>
      </p:sp>
      <p:sp>
        <p:nvSpPr>
          <p:cNvPr name="TextBox 8" id="8"/>
          <p:cNvSpPr txBox="true"/>
          <p:nvPr/>
        </p:nvSpPr>
        <p:spPr>
          <a:xfrm rot="0">
            <a:off x="2462764" y="1632763"/>
            <a:ext cx="10977219" cy="907471"/>
          </a:xfrm>
          <a:prstGeom prst="rect">
            <a:avLst/>
          </a:prstGeom>
        </p:spPr>
        <p:txBody>
          <a:bodyPr anchor="t" rtlCol="false" tIns="0" lIns="0" bIns="0" rIns="0">
            <a:spAutoFit/>
          </a:bodyPr>
          <a:lstStyle/>
          <a:p>
            <a:pPr algn="l">
              <a:lnSpc>
                <a:spcPts val="6470"/>
              </a:lnSpc>
              <a:spcBef>
                <a:spcPct val="0"/>
              </a:spcBef>
            </a:pPr>
            <a:r>
              <a:rPr lang="en-US" b="true" sz="6221">
                <a:solidFill>
                  <a:srgbClr val="063050"/>
                </a:solidFill>
                <a:latin typeface="Poppins Bold"/>
                <a:ea typeface="Poppins Bold"/>
                <a:cs typeface="Poppins Bold"/>
                <a:sym typeface="Poppins Bold"/>
              </a:rPr>
              <a:t>Programação Estruturada</a:t>
            </a:r>
          </a:p>
        </p:txBody>
      </p:sp>
      <p:grpSp>
        <p:nvGrpSpPr>
          <p:cNvPr name="Group 9" id="9"/>
          <p:cNvGrpSpPr/>
          <p:nvPr/>
        </p:nvGrpSpPr>
        <p:grpSpPr>
          <a:xfrm rot="0">
            <a:off x="2660616" y="3974137"/>
            <a:ext cx="357065" cy="357065"/>
            <a:chOff x="0" y="0"/>
            <a:chExt cx="94042" cy="94042"/>
          </a:xfrm>
        </p:grpSpPr>
        <p:sp>
          <p:nvSpPr>
            <p:cNvPr name="Freeform 10" id="10"/>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11" id="11"/>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sp>
        <p:nvSpPr>
          <p:cNvPr name="TextBox 12" id="12"/>
          <p:cNvSpPr txBox="true"/>
          <p:nvPr/>
        </p:nvSpPr>
        <p:spPr>
          <a:xfrm rot="0">
            <a:off x="3526320" y="3955087"/>
            <a:ext cx="6384394" cy="4738494"/>
          </a:xfrm>
          <a:prstGeom prst="rect">
            <a:avLst/>
          </a:prstGeom>
        </p:spPr>
        <p:txBody>
          <a:bodyPr anchor="t" rtlCol="false" tIns="0" lIns="0" bIns="0" rIns="0">
            <a:spAutoFit/>
          </a:bodyPr>
          <a:lstStyle/>
          <a:p>
            <a:pPr algn="just">
              <a:lnSpc>
                <a:spcPts val="2380"/>
              </a:lnSpc>
            </a:pPr>
            <a:r>
              <a:rPr lang="en-US" sz="1951" b="true">
                <a:solidFill>
                  <a:srgbClr val="063050"/>
                </a:solidFill>
                <a:latin typeface="Poppins Bold"/>
                <a:ea typeface="Poppins Bold"/>
                <a:cs typeface="Poppins Bold"/>
                <a:sym typeface="Poppins Bold"/>
              </a:rPr>
              <a:t>Modularização:</a:t>
            </a:r>
          </a:p>
          <a:p>
            <a:pPr algn="just">
              <a:lnSpc>
                <a:spcPts val="2380"/>
              </a:lnSpc>
            </a:pPr>
          </a:p>
          <a:p>
            <a:pPr algn="just">
              <a:lnSpc>
                <a:spcPts val="2380"/>
              </a:lnSpc>
            </a:pPr>
            <a:r>
              <a:rPr lang="en-US" sz="1951">
                <a:solidFill>
                  <a:srgbClr val="063050"/>
                </a:solidFill>
                <a:latin typeface="Poppins"/>
                <a:ea typeface="Poppins"/>
                <a:cs typeface="Poppins"/>
                <a:sym typeface="Poppins"/>
              </a:rPr>
              <a:t>À medida que os programas vão se tornando maiores e mais complexos, é possível simplificar e melhorar a clareza dividindo o programa em partes menores, chamadas subprogramas.</a:t>
            </a:r>
          </a:p>
          <a:p>
            <a:pPr algn="just">
              <a:lnSpc>
                <a:spcPts val="2380"/>
              </a:lnSpc>
            </a:pPr>
            <a:r>
              <a:rPr lang="en-US" sz="1951">
                <a:solidFill>
                  <a:srgbClr val="063050"/>
                </a:solidFill>
                <a:latin typeface="Poppins"/>
                <a:ea typeface="Poppins"/>
                <a:cs typeface="Poppins"/>
                <a:sym typeface="Poppins"/>
              </a:rPr>
              <a:t>Um subprograma, é um nome dado a um trecho de um programa mais complexo e que, em geral, encerra em si próprio um pedaço da solução de um problema maior (o programa a que ele está subordinado). São sinônimos usados na engenharia de software para o conceito de subprograma: procedimento, função, módulo (estrutura modular), métodos (orientação a objetos) e subrotina.</a:t>
            </a:r>
          </a:p>
          <a:p>
            <a:pPr algn="just">
              <a:lnSpc>
                <a:spcPts val="2380"/>
              </a:lnSpc>
            </a:pPr>
          </a:p>
        </p:txBody>
      </p:sp>
      <p:sp>
        <p:nvSpPr>
          <p:cNvPr name="Freeform 13" id="13"/>
          <p:cNvSpPr/>
          <p:nvPr/>
        </p:nvSpPr>
        <p:spPr>
          <a:xfrm flipH="false" flipV="false" rot="0">
            <a:off x="-2157493" y="6777497"/>
            <a:ext cx="4313283" cy="4373418"/>
          </a:xfrm>
          <a:custGeom>
            <a:avLst/>
            <a:gdLst/>
            <a:ahLst/>
            <a:cxnLst/>
            <a:rect r="r" b="b" t="t" l="l"/>
            <a:pathLst>
              <a:path h="4373418" w="4313283">
                <a:moveTo>
                  <a:pt x="0" y="0"/>
                </a:moveTo>
                <a:lnTo>
                  <a:pt x="4313284" y="0"/>
                </a:lnTo>
                <a:lnTo>
                  <a:pt x="4313284" y="4373418"/>
                </a:lnTo>
                <a:lnTo>
                  <a:pt x="0" y="4373418"/>
                </a:lnTo>
                <a:lnTo>
                  <a:pt x="0" y="0"/>
                </a:lnTo>
                <a:close/>
              </a:path>
            </a:pathLst>
          </a:custGeom>
          <a:blipFill>
            <a:blip r:embed="rId9">
              <a:alphaModFix amt="71000"/>
            </a:blip>
            <a:stretch>
              <a:fillRect l="0" t="0" r="0" b="0"/>
            </a:stretch>
          </a:blipFill>
        </p:spPr>
      </p:sp>
      <p:sp>
        <p:nvSpPr>
          <p:cNvPr name="Freeform 14" id="14"/>
          <p:cNvSpPr/>
          <p:nvPr/>
        </p:nvSpPr>
        <p:spPr>
          <a:xfrm flipH="false" flipV="false" rot="0">
            <a:off x="15906066" y="6478896"/>
            <a:ext cx="4313283" cy="4373418"/>
          </a:xfrm>
          <a:custGeom>
            <a:avLst/>
            <a:gdLst/>
            <a:ahLst/>
            <a:cxnLst/>
            <a:rect r="r" b="b" t="t" l="l"/>
            <a:pathLst>
              <a:path h="4373418" w="4313283">
                <a:moveTo>
                  <a:pt x="0" y="0"/>
                </a:moveTo>
                <a:lnTo>
                  <a:pt x="4313283" y="0"/>
                </a:lnTo>
                <a:lnTo>
                  <a:pt x="4313283" y="4373418"/>
                </a:lnTo>
                <a:lnTo>
                  <a:pt x="0" y="4373418"/>
                </a:lnTo>
                <a:lnTo>
                  <a:pt x="0" y="0"/>
                </a:lnTo>
                <a:close/>
              </a:path>
            </a:pathLst>
          </a:custGeom>
          <a:blipFill>
            <a:blip r:embed="rId9">
              <a:alphaModFix amt="71000"/>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9910714" y="4849406"/>
            <a:ext cx="6393051" cy="4114800"/>
          </a:xfrm>
          <a:custGeom>
            <a:avLst/>
            <a:gdLst/>
            <a:ahLst/>
            <a:cxnLst/>
            <a:rect r="r" b="b" t="t" l="l"/>
            <a:pathLst>
              <a:path h="4114800" w="6393051">
                <a:moveTo>
                  <a:pt x="0" y="0"/>
                </a:moveTo>
                <a:lnTo>
                  <a:pt x="6393051" y="0"/>
                </a:lnTo>
                <a:lnTo>
                  <a:pt x="6393051"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107240" y="2464745"/>
            <a:ext cx="2551176" cy="4114800"/>
          </a:xfrm>
          <a:custGeom>
            <a:avLst/>
            <a:gdLst/>
            <a:ahLst/>
            <a:cxnLst/>
            <a:rect r="r" b="b" t="t" l="l"/>
            <a:pathLst>
              <a:path h="4114800" w="2551176">
                <a:moveTo>
                  <a:pt x="0" y="0"/>
                </a:moveTo>
                <a:lnTo>
                  <a:pt x="2551176" y="0"/>
                </a:lnTo>
                <a:lnTo>
                  <a:pt x="2551176"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0948091" y="2540234"/>
            <a:ext cx="1765702" cy="1981910"/>
          </a:xfrm>
          <a:custGeom>
            <a:avLst/>
            <a:gdLst/>
            <a:ahLst/>
            <a:cxnLst/>
            <a:rect r="r" b="b" t="t" l="l"/>
            <a:pathLst>
              <a:path h="1981910" w="1765702">
                <a:moveTo>
                  <a:pt x="0" y="0"/>
                </a:moveTo>
                <a:lnTo>
                  <a:pt x="1765702" y="0"/>
                </a:lnTo>
                <a:lnTo>
                  <a:pt x="1765702" y="1981911"/>
                </a:lnTo>
                <a:lnTo>
                  <a:pt x="0" y="19819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5936987" y="3531190"/>
            <a:ext cx="1765702" cy="1981910"/>
          </a:xfrm>
          <a:custGeom>
            <a:avLst/>
            <a:gdLst/>
            <a:ahLst/>
            <a:cxnLst/>
            <a:rect r="r" b="b" t="t" l="l"/>
            <a:pathLst>
              <a:path h="1981910" w="1765702">
                <a:moveTo>
                  <a:pt x="0" y="0"/>
                </a:moveTo>
                <a:lnTo>
                  <a:pt x="1765702" y="0"/>
                </a:lnTo>
                <a:lnTo>
                  <a:pt x="1765702" y="1981910"/>
                </a:lnTo>
                <a:lnTo>
                  <a:pt x="0" y="198191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1991022" y="1332965"/>
            <a:ext cx="2232436" cy="2263560"/>
          </a:xfrm>
          <a:custGeom>
            <a:avLst/>
            <a:gdLst/>
            <a:ahLst/>
            <a:cxnLst/>
            <a:rect r="r" b="b" t="t" l="l"/>
            <a:pathLst>
              <a:path h="2263560" w="2232436">
                <a:moveTo>
                  <a:pt x="0" y="0"/>
                </a:moveTo>
                <a:lnTo>
                  <a:pt x="2232436" y="0"/>
                </a:lnTo>
                <a:lnTo>
                  <a:pt x="2232436" y="2263559"/>
                </a:lnTo>
                <a:lnTo>
                  <a:pt x="0" y="2263559"/>
                </a:lnTo>
                <a:lnTo>
                  <a:pt x="0" y="0"/>
                </a:lnTo>
                <a:close/>
              </a:path>
            </a:pathLst>
          </a:custGeom>
          <a:blipFill>
            <a:blip r:embed="rId9">
              <a:alphaModFix amt="71000"/>
            </a:blip>
            <a:stretch>
              <a:fillRect l="0" t="0" r="0" b="0"/>
            </a:stretch>
          </a:blipFill>
        </p:spPr>
      </p:sp>
      <p:sp>
        <p:nvSpPr>
          <p:cNvPr name="TextBox 8" id="8"/>
          <p:cNvSpPr txBox="true"/>
          <p:nvPr/>
        </p:nvSpPr>
        <p:spPr>
          <a:xfrm rot="0">
            <a:off x="2462764" y="1632763"/>
            <a:ext cx="10977219" cy="907471"/>
          </a:xfrm>
          <a:prstGeom prst="rect">
            <a:avLst/>
          </a:prstGeom>
        </p:spPr>
        <p:txBody>
          <a:bodyPr anchor="t" rtlCol="false" tIns="0" lIns="0" bIns="0" rIns="0">
            <a:spAutoFit/>
          </a:bodyPr>
          <a:lstStyle/>
          <a:p>
            <a:pPr algn="l">
              <a:lnSpc>
                <a:spcPts val="6470"/>
              </a:lnSpc>
              <a:spcBef>
                <a:spcPct val="0"/>
              </a:spcBef>
            </a:pPr>
            <a:r>
              <a:rPr lang="en-US" b="true" sz="6221">
                <a:solidFill>
                  <a:srgbClr val="063050"/>
                </a:solidFill>
                <a:latin typeface="Poppins Bold"/>
                <a:ea typeface="Poppins Bold"/>
                <a:cs typeface="Poppins Bold"/>
                <a:sym typeface="Poppins Bold"/>
              </a:rPr>
              <a:t>Programação Estruturada</a:t>
            </a:r>
          </a:p>
        </p:txBody>
      </p:sp>
      <p:grpSp>
        <p:nvGrpSpPr>
          <p:cNvPr name="Group 9" id="9"/>
          <p:cNvGrpSpPr/>
          <p:nvPr/>
        </p:nvGrpSpPr>
        <p:grpSpPr>
          <a:xfrm rot="0">
            <a:off x="2660616" y="3974137"/>
            <a:ext cx="357065" cy="357065"/>
            <a:chOff x="0" y="0"/>
            <a:chExt cx="94042" cy="94042"/>
          </a:xfrm>
        </p:grpSpPr>
        <p:sp>
          <p:nvSpPr>
            <p:cNvPr name="Freeform 10" id="10"/>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11" id="11"/>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sp>
        <p:nvSpPr>
          <p:cNvPr name="TextBox 12" id="12"/>
          <p:cNvSpPr txBox="true"/>
          <p:nvPr/>
        </p:nvSpPr>
        <p:spPr>
          <a:xfrm rot="0">
            <a:off x="3526320" y="3955087"/>
            <a:ext cx="6384394" cy="1490469"/>
          </a:xfrm>
          <a:prstGeom prst="rect">
            <a:avLst/>
          </a:prstGeom>
        </p:spPr>
        <p:txBody>
          <a:bodyPr anchor="t" rtlCol="false" tIns="0" lIns="0" bIns="0" rIns="0">
            <a:spAutoFit/>
          </a:bodyPr>
          <a:lstStyle/>
          <a:p>
            <a:pPr algn="just">
              <a:lnSpc>
                <a:spcPts val="2380"/>
              </a:lnSpc>
            </a:pPr>
            <a:r>
              <a:rPr lang="en-US" sz="1951">
                <a:solidFill>
                  <a:srgbClr val="063050"/>
                </a:solidFill>
                <a:latin typeface="Poppins"/>
                <a:ea typeface="Poppins"/>
                <a:cs typeface="Poppins"/>
                <a:sym typeface="Poppins"/>
              </a:rPr>
              <a:t>Esse novo paradigma trouxe mais clareza ao desenvolvimento de software e ajudou a resolver os problemas da crise do software, permitindo a criação de programas mais legíveis e fáceis de manter.</a:t>
            </a:r>
          </a:p>
        </p:txBody>
      </p:sp>
      <p:sp>
        <p:nvSpPr>
          <p:cNvPr name="Freeform 13" id="13"/>
          <p:cNvSpPr/>
          <p:nvPr/>
        </p:nvSpPr>
        <p:spPr>
          <a:xfrm flipH="false" flipV="false" rot="0">
            <a:off x="-2157493" y="6777497"/>
            <a:ext cx="4313283" cy="4373418"/>
          </a:xfrm>
          <a:custGeom>
            <a:avLst/>
            <a:gdLst/>
            <a:ahLst/>
            <a:cxnLst/>
            <a:rect r="r" b="b" t="t" l="l"/>
            <a:pathLst>
              <a:path h="4373418" w="4313283">
                <a:moveTo>
                  <a:pt x="0" y="0"/>
                </a:moveTo>
                <a:lnTo>
                  <a:pt x="4313284" y="0"/>
                </a:lnTo>
                <a:lnTo>
                  <a:pt x="4313284" y="4373418"/>
                </a:lnTo>
                <a:lnTo>
                  <a:pt x="0" y="4373418"/>
                </a:lnTo>
                <a:lnTo>
                  <a:pt x="0" y="0"/>
                </a:lnTo>
                <a:close/>
              </a:path>
            </a:pathLst>
          </a:custGeom>
          <a:blipFill>
            <a:blip r:embed="rId9">
              <a:alphaModFix amt="71000"/>
            </a:blip>
            <a:stretch>
              <a:fillRect l="0" t="0" r="0" b="0"/>
            </a:stretch>
          </a:blipFill>
        </p:spPr>
      </p:sp>
      <p:sp>
        <p:nvSpPr>
          <p:cNvPr name="Freeform 14" id="14"/>
          <p:cNvSpPr/>
          <p:nvPr/>
        </p:nvSpPr>
        <p:spPr>
          <a:xfrm flipH="false" flipV="false" rot="0">
            <a:off x="15906066" y="6478896"/>
            <a:ext cx="4313283" cy="4373418"/>
          </a:xfrm>
          <a:custGeom>
            <a:avLst/>
            <a:gdLst/>
            <a:ahLst/>
            <a:cxnLst/>
            <a:rect r="r" b="b" t="t" l="l"/>
            <a:pathLst>
              <a:path h="4373418" w="4313283">
                <a:moveTo>
                  <a:pt x="0" y="0"/>
                </a:moveTo>
                <a:lnTo>
                  <a:pt x="4313283" y="0"/>
                </a:lnTo>
                <a:lnTo>
                  <a:pt x="4313283" y="4373418"/>
                </a:lnTo>
                <a:lnTo>
                  <a:pt x="0" y="4373418"/>
                </a:lnTo>
                <a:lnTo>
                  <a:pt x="0" y="0"/>
                </a:lnTo>
                <a:close/>
              </a:path>
            </a:pathLst>
          </a:custGeom>
          <a:blipFill>
            <a:blip r:embed="rId9">
              <a:alphaModFix amt="71000"/>
            </a:blip>
            <a:stretch>
              <a:fillRect l="0" t="0" r="0" b="0"/>
            </a:stretch>
          </a:blipFill>
        </p:spPr>
      </p:sp>
      <p:grpSp>
        <p:nvGrpSpPr>
          <p:cNvPr name="Group 15" id="15"/>
          <p:cNvGrpSpPr/>
          <p:nvPr/>
        </p:nvGrpSpPr>
        <p:grpSpPr>
          <a:xfrm rot="0">
            <a:off x="2660616" y="5843835"/>
            <a:ext cx="357065" cy="357065"/>
            <a:chOff x="0" y="0"/>
            <a:chExt cx="94042" cy="94042"/>
          </a:xfrm>
        </p:grpSpPr>
        <p:sp>
          <p:nvSpPr>
            <p:cNvPr name="Freeform 16" id="16"/>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17" id="17"/>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sp>
        <p:nvSpPr>
          <p:cNvPr name="TextBox 18" id="18"/>
          <p:cNvSpPr txBox="true"/>
          <p:nvPr/>
        </p:nvSpPr>
        <p:spPr>
          <a:xfrm rot="0">
            <a:off x="3526320" y="5824785"/>
            <a:ext cx="6384394" cy="2966844"/>
          </a:xfrm>
          <a:prstGeom prst="rect">
            <a:avLst/>
          </a:prstGeom>
        </p:spPr>
        <p:txBody>
          <a:bodyPr anchor="t" rtlCol="false" tIns="0" lIns="0" bIns="0" rIns="0">
            <a:spAutoFit/>
          </a:bodyPr>
          <a:lstStyle/>
          <a:p>
            <a:pPr algn="just">
              <a:lnSpc>
                <a:spcPts val="2380"/>
              </a:lnSpc>
            </a:pPr>
            <a:r>
              <a:rPr lang="en-US" sz="1951">
                <a:solidFill>
                  <a:srgbClr val="063050"/>
                </a:solidFill>
                <a:latin typeface="Poppins"/>
                <a:ea typeface="Poppins"/>
                <a:cs typeface="Poppins"/>
                <a:sym typeface="Poppins"/>
              </a:rPr>
              <a:t>Com a chegada das linguagens como C, Pascal e Algol, que foram desenvolvidas com base nos princípios da programação estruturada, o uso do goto diminuiu drasticamente, e o paradigma estruturado tornou-se o padrão. A programação estruturada ajudou a melhorar a organização e a legibilidade do código, tornando mais fácil escrever e modificar grandes sistemas de software.</a:t>
            </a:r>
          </a:p>
          <a:p>
            <a:pPr algn="just">
              <a:lnSpc>
                <a:spcPts val="2380"/>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2545100" y="2587308"/>
            <a:ext cx="21311029" cy="1464829"/>
            <a:chOff x="0" y="0"/>
            <a:chExt cx="5612781" cy="385799"/>
          </a:xfrm>
        </p:grpSpPr>
        <p:sp>
          <p:nvSpPr>
            <p:cNvPr name="Freeform 4" id="4"/>
            <p:cNvSpPr/>
            <p:nvPr/>
          </p:nvSpPr>
          <p:spPr>
            <a:xfrm flipH="false" flipV="false" rot="0">
              <a:off x="0" y="0"/>
              <a:ext cx="5612781" cy="385799"/>
            </a:xfrm>
            <a:custGeom>
              <a:avLst/>
              <a:gdLst/>
              <a:ahLst/>
              <a:cxnLst/>
              <a:rect r="r" b="b" t="t" l="l"/>
              <a:pathLst>
                <a:path h="385799" w="5612781">
                  <a:moveTo>
                    <a:pt x="0" y="0"/>
                  </a:moveTo>
                  <a:lnTo>
                    <a:pt x="5612781" y="0"/>
                  </a:lnTo>
                  <a:lnTo>
                    <a:pt x="5612781" y="385799"/>
                  </a:lnTo>
                  <a:lnTo>
                    <a:pt x="0" y="385799"/>
                  </a:lnTo>
                  <a:close/>
                </a:path>
              </a:pathLst>
            </a:custGeom>
            <a:solidFill>
              <a:srgbClr val="2B59C3">
                <a:alpha val="71765"/>
              </a:srgbClr>
            </a:solidFill>
          </p:spPr>
        </p:sp>
        <p:sp>
          <p:nvSpPr>
            <p:cNvPr name="TextBox 5" id="5"/>
            <p:cNvSpPr txBox="true"/>
            <p:nvPr/>
          </p:nvSpPr>
          <p:spPr>
            <a:xfrm>
              <a:off x="0" y="28575"/>
              <a:ext cx="5612781" cy="357224"/>
            </a:xfrm>
            <a:prstGeom prst="rect">
              <a:avLst/>
            </a:prstGeom>
          </p:spPr>
          <p:txBody>
            <a:bodyPr anchor="ctr" rtlCol="false" tIns="50800" lIns="50800" bIns="50800" rIns="50800"/>
            <a:lstStyle/>
            <a:p>
              <a:pPr algn="ctr">
                <a:lnSpc>
                  <a:spcPts val="2661"/>
                </a:lnSpc>
              </a:pPr>
            </a:p>
          </p:txBody>
        </p:sp>
      </p:grpSp>
      <p:sp>
        <p:nvSpPr>
          <p:cNvPr name="Freeform 6" id="6"/>
          <p:cNvSpPr/>
          <p:nvPr/>
        </p:nvSpPr>
        <p:spPr>
          <a:xfrm flipH="false" flipV="false" rot="0">
            <a:off x="9764767" y="1371600"/>
            <a:ext cx="5714810" cy="6701803"/>
          </a:xfrm>
          <a:custGeom>
            <a:avLst/>
            <a:gdLst/>
            <a:ahLst/>
            <a:cxnLst/>
            <a:rect r="r" b="b" t="t" l="l"/>
            <a:pathLst>
              <a:path h="6701803" w="5714810">
                <a:moveTo>
                  <a:pt x="0" y="0"/>
                </a:moveTo>
                <a:lnTo>
                  <a:pt x="5714811" y="0"/>
                </a:lnTo>
                <a:lnTo>
                  <a:pt x="5714811" y="6701803"/>
                </a:lnTo>
                <a:lnTo>
                  <a:pt x="0" y="67018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1662699" y="4118231"/>
            <a:ext cx="1663920" cy="1636693"/>
          </a:xfrm>
          <a:custGeom>
            <a:avLst/>
            <a:gdLst/>
            <a:ahLst/>
            <a:cxnLst/>
            <a:rect r="r" b="b" t="t" l="l"/>
            <a:pathLst>
              <a:path h="1636693" w="1663920">
                <a:moveTo>
                  <a:pt x="0" y="0"/>
                </a:moveTo>
                <a:lnTo>
                  <a:pt x="1663921" y="0"/>
                </a:lnTo>
                <a:lnTo>
                  <a:pt x="1663921" y="1636693"/>
                </a:lnTo>
                <a:lnTo>
                  <a:pt x="0" y="163669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2238342" y="5332686"/>
            <a:ext cx="5863057" cy="4114800"/>
          </a:xfrm>
          <a:custGeom>
            <a:avLst/>
            <a:gdLst/>
            <a:ahLst/>
            <a:cxnLst/>
            <a:rect r="r" b="b" t="t" l="l"/>
            <a:pathLst>
              <a:path h="4114800" w="5863057">
                <a:moveTo>
                  <a:pt x="0" y="0"/>
                </a:moveTo>
                <a:lnTo>
                  <a:pt x="5863057" y="0"/>
                </a:lnTo>
                <a:lnTo>
                  <a:pt x="5863057"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3727664" y="1371600"/>
            <a:ext cx="3083622" cy="3126612"/>
          </a:xfrm>
          <a:custGeom>
            <a:avLst/>
            <a:gdLst/>
            <a:ahLst/>
            <a:cxnLst/>
            <a:rect r="r" b="b" t="t" l="l"/>
            <a:pathLst>
              <a:path h="3126612" w="3083622">
                <a:moveTo>
                  <a:pt x="0" y="0"/>
                </a:moveTo>
                <a:lnTo>
                  <a:pt x="3083622" y="0"/>
                </a:lnTo>
                <a:lnTo>
                  <a:pt x="3083622" y="3126612"/>
                </a:lnTo>
                <a:lnTo>
                  <a:pt x="0" y="3126612"/>
                </a:lnTo>
                <a:lnTo>
                  <a:pt x="0" y="0"/>
                </a:lnTo>
                <a:close/>
              </a:path>
            </a:pathLst>
          </a:custGeom>
          <a:blipFill>
            <a:blip r:embed="rId9">
              <a:alphaModFix amt="71000"/>
            </a:blip>
            <a:stretch>
              <a:fillRect l="0" t="0" r="0" b="0"/>
            </a:stretch>
          </a:blipFill>
        </p:spPr>
      </p:sp>
      <p:sp>
        <p:nvSpPr>
          <p:cNvPr name="TextBox 10" id="10"/>
          <p:cNvSpPr txBox="true"/>
          <p:nvPr/>
        </p:nvSpPr>
        <p:spPr>
          <a:xfrm rot="0">
            <a:off x="2570511" y="2947885"/>
            <a:ext cx="9892837" cy="907471"/>
          </a:xfrm>
          <a:prstGeom prst="rect">
            <a:avLst/>
          </a:prstGeom>
        </p:spPr>
        <p:txBody>
          <a:bodyPr anchor="t" rtlCol="false" tIns="0" lIns="0" bIns="0" rIns="0">
            <a:spAutoFit/>
          </a:bodyPr>
          <a:lstStyle/>
          <a:p>
            <a:pPr algn="l">
              <a:lnSpc>
                <a:spcPts val="6470"/>
              </a:lnSpc>
              <a:spcBef>
                <a:spcPct val="0"/>
              </a:spcBef>
            </a:pPr>
            <a:r>
              <a:rPr lang="en-US" b="true" sz="6221">
                <a:solidFill>
                  <a:srgbClr val="F0F7FE"/>
                </a:solidFill>
                <a:latin typeface="Poppins Bold"/>
                <a:ea typeface="Poppins Bold"/>
                <a:cs typeface="Poppins Bold"/>
                <a:sym typeface="Poppins Bold"/>
              </a:rPr>
              <a:t>Vantagens</a:t>
            </a:r>
          </a:p>
        </p:txBody>
      </p:sp>
      <p:sp>
        <p:nvSpPr>
          <p:cNvPr name="Freeform 11" id="11"/>
          <p:cNvSpPr/>
          <p:nvPr/>
        </p:nvSpPr>
        <p:spPr>
          <a:xfrm flipH="false" flipV="false" rot="0">
            <a:off x="-513111" y="8073403"/>
            <a:ext cx="3083622" cy="3126612"/>
          </a:xfrm>
          <a:custGeom>
            <a:avLst/>
            <a:gdLst/>
            <a:ahLst/>
            <a:cxnLst/>
            <a:rect r="r" b="b" t="t" l="l"/>
            <a:pathLst>
              <a:path h="3126612" w="3083622">
                <a:moveTo>
                  <a:pt x="0" y="0"/>
                </a:moveTo>
                <a:lnTo>
                  <a:pt x="3083622" y="0"/>
                </a:lnTo>
                <a:lnTo>
                  <a:pt x="3083622" y="3126613"/>
                </a:lnTo>
                <a:lnTo>
                  <a:pt x="0" y="3126613"/>
                </a:lnTo>
                <a:lnTo>
                  <a:pt x="0" y="0"/>
                </a:lnTo>
                <a:close/>
              </a:path>
            </a:pathLst>
          </a:custGeom>
          <a:blipFill>
            <a:blip r:embed="rId9">
              <a:alphaModFix amt="71000"/>
            </a:blip>
            <a:stretch>
              <a:fillRect l="0" t="0" r="0" b="0"/>
            </a:stretch>
          </a:blipFill>
        </p:spPr>
      </p:sp>
      <p:sp>
        <p:nvSpPr>
          <p:cNvPr name="TextBox 12" id="12"/>
          <p:cNvSpPr txBox="true"/>
          <p:nvPr/>
        </p:nvSpPr>
        <p:spPr>
          <a:xfrm rot="0">
            <a:off x="2840054" y="4374311"/>
            <a:ext cx="4676875" cy="394002"/>
          </a:xfrm>
          <a:prstGeom prst="rect">
            <a:avLst/>
          </a:prstGeom>
        </p:spPr>
        <p:txBody>
          <a:bodyPr anchor="t" rtlCol="false" tIns="0" lIns="0" bIns="0" rIns="0">
            <a:spAutoFit/>
          </a:bodyPr>
          <a:lstStyle/>
          <a:p>
            <a:pPr algn="l">
              <a:lnSpc>
                <a:spcPts val="2904"/>
              </a:lnSpc>
            </a:pPr>
            <a:r>
              <a:rPr lang="en-US" sz="2381" b="true">
                <a:solidFill>
                  <a:srgbClr val="063050"/>
                </a:solidFill>
                <a:latin typeface="Poppins Bold"/>
                <a:ea typeface="Poppins Bold"/>
                <a:cs typeface="Poppins Bold"/>
                <a:sym typeface="Poppins Bold"/>
              </a:rPr>
              <a:t>Legibilidade</a:t>
            </a:r>
          </a:p>
        </p:txBody>
      </p:sp>
      <p:grpSp>
        <p:nvGrpSpPr>
          <p:cNvPr name="Group 13" id="13"/>
          <p:cNvGrpSpPr/>
          <p:nvPr/>
        </p:nvGrpSpPr>
        <p:grpSpPr>
          <a:xfrm rot="0">
            <a:off x="2159313" y="4444872"/>
            <a:ext cx="357065" cy="357065"/>
            <a:chOff x="0" y="0"/>
            <a:chExt cx="94042" cy="94042"/>
          </a:xfrm>
        </p:grpSpPr>
        <p:sp>
          <p:nvSpPr>
            <p:cNvPr name="Freeform 14" id="14"/>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15" id="15"/>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sp>
        <p:nvSpPr>
          <p:cNvPr name="TextBox 16" id="16"/>
          <p:cNvSpPr txBox="true"/>
          <p:nvPr/>
        </p:nvSpPr>
        <p:spPr>
          <a:xfrm rot="0">
            <a:off x="2830529" y="5611562"/>
            <a:ext cx="4676875" cy="394002"/>
          </a:xfrm>
          <a:prstGeom prst="rect">
            <a:avLst/>
          </a:prstGeom>
        </p:spPr>
        <p:txBody>
          <a:bodyPr anchor="t" rtlCol="false" tIns="0" lIns="0" bIns="0" rIns="0">
            <a:spAutoFit/>
          </a:bodyPr>
          <a:lstStyle/>
          <a:p>
            <a:pPr algn="l">
              <a:lnSpc>
                <a:spcPts val="2904"/>
              </a:lnSpc>
            </a:pPr>
            <a:r>
              <a:rPr lang="en-US" sz="2381" b="true">
                <a:solidFill>
                  <a:srgbClr val="063050"/>
                </a:solidFill>
                <a:latin typeface="Poppins Bold"/>
                <a:ea typeface="Poppins Bold"/>
                <a:cs typeface="Poppins Bold"/>
                <a:sym typeface="Poppins Bold"/>
              </a:rPr>
              <a:t>Manutenção</a:t>
            </a:r>
          </a:p>
        </p:txBody>
      </p:sp>
      <p:grpSp>
        <p:nvGrpSpPr>
          <p:cNvPr name="Group 17" id="17"/>
          <p:cNvGrpSpPr/>
          <p:nvPr/>
        </p:nvGrpSpPr>
        <p:grpSpPr>
          <a:xfrm rot="0">
            <a:off x="2159313" y="5672598"/>
            <a:ext cx="357065" cy="357065"/>
            <a:chOff x="0" y="0"/>
            <a:chExt cx="94042" cy="94042"/>
          </a:xfrm>
        </p:grpSpPr>
        <p:sp>
          <p:nvSpPr>
            <p:cNvPr name="Freeform 18" id="18"/>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19" id="19"/>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sp>
        <p:nvSpPr>
          <p:cNvPr name="TextBox 20" id="20"/>
          <p:cNvSpPr txBox="true"/>
          <p:nvPr/>
        </p:nvSpPr>
        <p:spPr>
          <a:xfrm rot="0">
            <a:off x="2840054" y="4884650"/>
            <a:ext cx="6165532" cy="309369"/>
          </a:xfrm>
          <a:prstGeom prst="rect">
            <a:avLst/>
          </a:prstGeom>
        </p:spPr>
        <p:txBody>
          <a:bodyPr anchor="t" rtlCol="false" tIns="0" lIns="0" bIns="0" rIns="0">
            <a:spAutoFit/>
          </a:bodyPr>
          <a:lstStyle/>
          <a:p>
            <a:pPr algn="l">
              <a:lnSpc>
                <a:spcPts val="2380"/>
              </a:lnSpc>
            </a:pPr>
            <a:r>
              <a:rPr lang="en-US" sz="1951" b="true">
                <a:solidFill>
                  <a:srgbClr val="063050"/>
                </a:solidFill>
                <a:latin typeface="Poppins Medium"/>
                <a:ea typeface="Poppins Medium"/>
                <a:cs typeface="Poppins Medium"/>
                <a:sym typeface="Poppins Medium"/>
              </a:rPr>
              <a:t>Programas mais fáceis de entender.</a:t>
            </a:r>
          </a:p>
        </p:txBody>
      </p:sp>
      <p:sp>
        <p:nvSpPr>
          <p:cNvPr name="TextBox 21" id="21"/>
          <p:cNvSpPr txBox="true"/>
          <p:nvPr/>
        </p:nvSpPr>
        <p:spPr>
          <a:xfrm rot="0">
            <a:off x="2840054" y="6110339"/>
            <a:ext cx="6165532" cy="604644"/>
          </a:xfrm>
          <a:prstGeom prst="rect">
            <a:avLst/>
          </a:prstGeom>
        </p:spPr>
        <p:txBody>
          <a:bodyPr anchor="t" rtlCol="false" tIns="0" lIns="0" bIns="0" rIns="0">
            <a:spAutoFit/>
          </a:bodyPr>
          <a:lstStyle/>
          <a:p>
            <a:pPr algn="l">
              <a:lnSpc>
                <a:spcPts val="2380"/>
              </a:lnSpc>
            </a:pPr>
            <a:r>
              <a:rPr lang="en-US" sz="1951" b="true">
                <a:solidFill>
                  <a:srgbClr val="063050"/>
                </a:solidFill>
                <a:latin typeface="Poppins Medium"/>
                <a:ea typeface="Poppins Medium"/>
                <a:cs typeface="Poppins Medium"/>
                <a:sym typeface="Poppins Medium"/>
              </a:rPr>
              <a:t>Facilidade de manutenção e modificação do código.</a:t>
            </a:r>
          </a:p>
        </p:txBody>
      </p:sp>
      <p:sp>
        <p:nvSpPr>
          <p:cNvPr name="TextBox 22" id="22"/>
          <p:cNvSpPr txBox="true"/>
          <p:nvPr/>
        </p:nvSpPr>
        <p:spPr>
          <a:xfrm rot="0">
            <a:off x="2840054" y="6924533"/>
            <a:ext cx="4676875" cy="394002"/>
          </a:xfrm>
          <a:prstGeom prst="rect">
            <a:avLst/>
          </a:prstGeom>
        </p:spPr>
        <p:txBody>
          <a:bodyPr anchor="t" rtlCol="false" tIns="0" lIns="0" bIns="0" rIns="0">
            <a:spAutoFit/>
          </a:bodyPr>
          <a:lstStyle/>
          <a:p>
            <a:pPr algn="l">
              <a:lnSpc>
                <a:spcPts val="2904"/>
              </a:lnSpc>
            </a:pPr>
            <a:r>
              <a:rPr lang="en-US" sz="2381" b="true">
                <a:solidFill>
                  <a:srgbClr val="063050"/>
                </a:solidFill>
                <a:latin typeface="Poppins Bold"/>
                <a:ea typeface="Poppins Bold"/>
                <a:cs typeface="Poppins Bold"/>
                <a:sym typeface="Poppins Bold"/>
              </a:rPr>
              <a:t>Depuração</a:t>
            </a:r>
          </a:p>
        </p:txBody>
      </p:sp>
      <p:grpSp>
        <p:nvGrpSpPr>
          <p:cNvPr name="Group 23" id="23"/>
          <p:cNvGrpSpPr/>
          <p:nvPr/>
        </p:nvGrpSpPr>
        <p:grpSpPr>
          <a:xfrm rot="0">
            <a:off x="2159313" y="6966519"/>
            <a:ext cx="357065" cy="357065"/>
            <a:chOff x="0" y="0"/>
            <a:chExt cx="94042" cy="94042"/>
          </a:xfrm>
        </p:grpSpPr>
        <p:sp>
          <p:nvSpPr>
            <p:cNvPr name="Freeform 24" id="24"/>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25" id="25"/>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sp>
        <p:nvSpPr>
          <p:cNvPr name="TextBox 26" id="26"/>
          <p:cNvSpPr txBox="true"/>
          <p:nvPr/>
        </p:nvSpPr>
        <p:spPr>
          <a:xfrm rot="0">
            <a:off x="2830529" y="7406297"/>
            <a:ext cx="6165532" cy="604644"/>
          </a:xfrm>
          <a:prstGeom prst="rect">
            <a:avLst/>
          </a:prstGeom>
        </p:spPr>
        <p:txBody>
          <a:bodyPr anchor="t" rtlCol="false" tIns="0" lIns="0" bIns="0" rIns="0">
            <a:spAutoFit/>
          </a:bodyPr>
          <a:lstStyle/>
          <a:p>
            <a:pPr algn="l">
              <a:lnSpc>
                <a:spcPts val="2380"/>
              </a:lnSpc>
            </a:pPr>
            <a:r>
              <a:rPr lang="en-US" sz="1951" b="true">
                <a:solidFill>
                  <a:srgbClr val="063050"/>
                </a:solidFill>
                <a:latin typeface="Poppins Medium"/>
                <a:ea typeface="Poppins Medium"/>
                <a:cs typeface="Poppins Medium"/>
                <a:sym typeface="Poppins Medium"/>
              </a:rPr>
              <a:t>Identificação e correção de erros com maior facilidade.</a:t>
            </a:r>
          </a:p>
        </p:txBody>
      </p:sp>
      <p:sp>
        <p:nvSpPr>
          <p:cNvPr name="TextBox 27" id="27"/>
          <p:cNvSpPr txBox="true"/>
          <p:nvPr/>
        </p:nvSpPr>
        <p:spPr>
          <a:xfrm rot="0">
            <a:off x="2840054" y="8106191"/>
            <a:ext cx="4676875" cy="394002"/>
          </a:xfrm>
          <a:prstGeom prst="rect">
            <a:avLst/>
          </a:prstGeom>
        </p:spPr>
        <p:txBody>
          <a:bodyPr anchor="t" rtlCol="false" tIns="0" lIns="0" bIns="0" rIns="0">
            <a:spAutoFit/>
          </a:bodyPr>
          <a:lstStyle/>
          <a:p>
            <a:pPr algn="l">
              <a:lnSpc>
                <a:spcPts val="2904"/>
              </a:lnSpc>
            </a:pPr>
            <a:r>
              <a:rPr lang="en-US" sz="2381" b="true">
                <a:solidFill>
                  <a:srgbClr val="063050"/>
                </a:solidFill>
                <a:latin typeface="Poppins Bold"/>
                <a:ea typeface="Poppins Bold"/>
                <a:cs typeface="Poppins Bold"/>
                <a:sym typeface="Poppins Bold"/>
              </a:rPr>
              <a:t>Modularidade</a:t>
            </a:r>
          </a:p>
        </p:txBody>
      </p:sp>
      <p:grpSp>
        <p:nvGrpSpPr>
          <p:cNvPr name="Group 28" id="28"/>
          <p:cNvGrpSpPr/>
          <p:nvPr/>
        </p:nvGrpSpPr>
        <p:grpSpPr>
          <a:xfrm rot="0">
            <a:off x="2159313" y="8148177"/>
            <a:ext cx="357065" cy="357065"/>
            <a:chOff x="0" y="0"/>
            <a:chExt cx="94042" cy="94042"/>
          </a:xfrm>
        </p:grpSpPr>
        <p:sp>
          <p:nvSpPr>
            <p:cNvPr name="Freeform 29" id="29"/>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30" id="30"/>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sp>
        <p:nvSpPr>
          <p:cNvPr name="TextBox 31" id="31"/>
          <p:cNvSpPr txBox="true"/>
          <p:nvPr/>
        </p:nvSpPr>
        <p:spPr>
          <a:xfrm rot="0">
            <a:off x="2830529" y="8587954"/>
            <a:ext cx="6165532" cy="604644"/>
          </a:xfrm>
          <a:prstGeom prst="rect">
            <a:avLst/>
          </a:prstGeom>
        </p:spPr>
        <p:txBody>
          <a:bodyPr anchor="t" rtlCol="false" tIns="0" lIns="0" bIns="0" rIns="0">
            <a:spAutoFit/>
          </a:bodyPr>
          <a:lstStyle/>
          <a:p>
            <a:pPr algn="l">
              <a:lnSpc>
                <a:spcPts val="2380"/>
              </a:lnSpc>
            </a:pPr>
            <a:r>
              <a:rPr lang="en-US" sz="1951" b="true">
                <a:solidFill>
                  <a:srgbClr val="063050"/>
                </a:solidFill>
                <a:latin typeface="Poppins Medium"/>
                <a:ea typeface="Poppins Medium"/>
                <a:cs typeface="Poppins Medium"/>
                <a:sym typeface="Poppins Medium"/>
              </a:rPr>
              <a:t>Permite a organização do código em funções e módulos.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7966697" y="4986727"/>
            <a:ext cx="357065" cy="357065"/>
            <a:chOff x="0" y="0"/>
            <a:chExt cx="94042" cy="94042"/>
          </a:xfrm>
        </p:grpSpPr>
        <p:sp>
          <p:nvSpPr>
            <p:cNvPr name="Freeform 4" id="4"/>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5" id="5"/>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grpSp>
        <p:nvGrpSpPr>
          <p:cNvPr name="Group 6" id="6"/>
          <p:cNvGrpSpPr/>
          <p:nvPr/>
        </p:nvGrpSpPr>
        <p:grpSpPr>
          <a:xfrm rot="0">
            <a:off x="7966697" y="6731923"/>
            <a:ext cx="357065" cy="357065"/>
            <a:chOff x="0" y="0"/>
            <a:chExt cx="94042" cy="94042"/>
          </a:xfrm>
        </p:grpSpPr>
        <p:sp>
          <p:nvSpPr>
            <p:cNvPr name="Freeform 7" id="7"/>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8" id="8"/>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sp>
        <p:nvSpPr>
          <p:cNvPr name="Freeform 9" id="9"/>
          <p:cNvSpPr/>
          <p:nvPr/>
        </p:nvSpPr>
        <p:spPr>
          <a:xfrm flipH="true" flipV="false" rot="0">
            <a:off x="4608742" y="3631478"/>
            <a:ext cx="3056450" cy="1533782"/>
          </a:xfrm>
          <a:custGeom>
            <a:avLst/>
            <a:gdLst/>
            <a:ahLst/>
            <a:cxnLst/>
            <a:rect r="r" b="b" t="t" l="l"/>
            <a:pathLst>
              <a:path h="1533782" w="3056450">
                <a:moveTo>
                  <a:pt x="3056450" y="0"/>
                </a:moveTo>
                <a:lnTo>
                  <a:pt x="0" y="0"/>
                </a:lnTo>
                <a:lnTo>
                  <a:pt x="0" y="1533782"/>
                </a:lnTo>
                <a:lnTo>
                  <a:pt x="3056450" y="1533782"/>
                </a:lnTo>
                <a:lnTo>
                  <a:pt x="305645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true" flipV="false" rot="0">
            <a:off x="1758816" y="2214070"/>
            <a:ext cx="4841307" cy="7044230"/>
          </a:xfrm>
          <a:custGeom>
            <a:avLst/>
            <a:gdLst/>
            <a:ahLst/>
            <a:cxnLst/>
            <a:rect r="r" b="b" t="t" l="l"/>
            <a:pathLst>
              <a:path h="7044230" w="4841307">
                <a:moveTo>
                  <a:pt x="4841307" y="0"/>
                </a:moveTo>
                <a:lnTo>
                  <a:pt x="0" y="0"/>
                </a:lnTo>
                <a:lnTo>
                  <a:pt x="0" y="7044230"/>
                </a:lnTo>
                <a:lnTo>
                  <a:pt x="4841307" y="7044230"/>
                </a:lnTo>
                <a:lnTo>
                  <a:pt x="4841307"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892015" y="3432294"/>
            <a:ext cx="2549517" cy="2585062"/>
          </a:xfrm>
          <a:custGeom>
            <a:avLst/>
            <a:gdLst/>
            <a:ahLst/>
            <a:cxnLst/>
            <a:rect r="r" b="b" t="t" l="l"/>
            <a:pathLst>
              <a:path h="2585062" w="2549517">
                <a:moveTo>
                  <a:pt x="0" y="0"/>
                </a:moveTo>
                <a:lnTo>
                  <a:pt x="2549517" y="0"/>
                </a:lnTo>
                <a:lnTo>
                  <a:pt x="2549517" y="2585062"/>
                </a:lnTo>
                <a:lnTo>
                  <a:pt x="0" y="2585062"/>
                </a:lnTo>
                <a:lnTo>
                  <a:pt x="0" y="0"/>
                </a:lnTo>
                <a:close/>
              </a:path>
            </a:pathLst>
          </a:custGeom>
          <a:blipFill>
            <a:blip r:embed="rId7">
              <a:alphaModFix amt="71000"/>
            </a:blip>
            <a:stretch>
              <a:fillRect l="0" t="0" r="0" b="0"/>
            </a:stretch>
          </a:blipFill>
        </p:spPr>
      </p:sp>
      <p:sp>
        <p:nvSpPr>
          <p:cNvPr name="TextBox 12" id="12"/>
          <p:cNvSpPr txBox="true"/>
          <p:nvPr/>
        </p:nvSpPr>
        <p:spPr>
          <a:xfrm rot="0">
            <a:off x="7966697" y="2743478"/>
            <a:ext cx="9015888" cy="1726621"/>
          </a:xfrm>
          <a:prstGeom prst="rect">
            <a:avLst/>
          </a:prstGeom>
        </p:spPr>
        <p:txBody>
          <a:bodyPr anchor="t" rtlCol="false" tIns="0" lIns="0" bIns="0" rIns="0">
            <a:spAutoFit/>
          </a:bodyPr>
          <a:lstStyle/>
          <a:p>
            <a:pPr algn="l">
              <a:lnSpc>
                <a:spcPts val="6470"/>
              </a:lnSpc>
              <a:spcBef>
                <a:spcPct val="0"/>
              </a:spcBef>
            </a:pPr>
            <a:r>
              <a:rPr lang="en-US" b="true" sz="6221">
                <a:solidFill>
                  <a:srgbClr val="063050"/>
                </a:solidFill>
                <a:latin typeface="Poppins Bold"/>
                <a:ea typeface="Poppins Bold"/>
                <a:cs typeface="Poppins Bold"/>
                <a:sym typeface="Poppins Bold"/>
              </a:rPr>
              <a:t>Python - linguagem adotada neste curso</a:t>
            </a:r>
          </a:p>
        </p:txBody>
      </p:sp>
      <p:sp>
        <p:nvSpPr>
          <p:cNvPr name="TextBox 13" id="13"/>
          <p:cNvSpPr txBox="true"/>
          <p:nvPr/>
        </p:nvSpPr>
        <p:spPr>
          <a:xfrm rot="0">
            <a:off x="8832402" y="4705775"/>
            <a:ext cx="7525307" cy="899919"/>
          </a:xfrm>
          <a:prstGeom prst="rect">
            <a:avLst/>
          </a:prstGeom>
        </p:spPr>
        <p:txBody>
          <a:bodyPr anchor="t" rtlCol="false" tIns="0" lIns="0" bIns="0" rIns="0">
            <a:spAutoFit/>
          </a:bodyPr>
          <a:lstStyle/>
          <a:p>
            <a:pPr algn="just">
              <a:lnSpc>
                <a:spcPts val="2380"/>
              </a:lnSpc>
            </a:pPr>
            <a:r>
              <a:rPr lang="en-US" sz="1951" b="true">
                <a:solidFill>
                  <a:srgbClr val="063050"/>
                </a:solidFill>
                <a:latin typeface="Poppins Medium"/>
                <a:ea typeface="Poppins Medium"/>
                <a:cs typeface="Poppins Medium"/>
                <a:sym typeface="Poppins Medium"/>
              </a:rPr>
              <a:t>Python é uma linguagem de programação de alto nível, interpretada, de tipagem dinâmica e forte.</a:t>
            </a:r>
          </a:p>
          <a:p>
            <a:pPr algn="l">
              <a:lnSpc>
                <a:spcPts val="2380"/>
              </a:lnSpc>
            </a:pPr>
          </a:p>
        </p:txBody>
      </p:sp>
      <p:sp>
        <p:nvSpPr>
          <p:cNvPr name="TextBox 14" id="14"/>
          <p:cNvSpPr txBox="true"/>
          <p:nvPr/>
        </p:nvSpPr>
        <p:spPr>
          <a:xfrm rot="0">
            <a:off x="8832402" y="6450971"/>
            <a:ext cx="7525307" cy="1490469"/>
          </a:xfrm>
          <a:prstGeom prst="rect">
            <a:avLst/>
          </a:prstGeom>
        </p:spPr>
        <p:txBody>
          <a:bodyPr anchor="t" rtlCol="false" tIns="0" lIns="0" bIns="0" rIns="0">
            <a:spAutoFit/>
          </a:bodyPr>
          <a:lstStyle/>
          <a:p>
            <a:pPr algn="just">
              <a:lnSpc>
                <a:spcPts val="2380"/>
              </a:lnSpc>
            </a:pPr>
            <a:r>
              <a:rPr lang="en-US" sz="1951" b="true">
                <a:solidFill>
                  <a:srgbClr val="063050"/>
                </a:solidFill>
                <a:latin typeface="Poppins Medium"/>
                <a:ea typeface="Poppins Medium"/>
                <a:cs typeface="Poppins Medium"/>
                <a:sym typeface="Poppins Medium"/>
              </a:rPr>
              <a:t>Criada por Guido van Rossum e lançada em 1991, Python é famosa por sua simplicidade e legibilidade.</a:t>
            </a:r>
          </a:p>
          <a:p>
            <a:pPr algn="l">
              <a:lnSpc>
                <a:spcPts val="2380"/>
              </a:lnSpc>
            </a:pPr>
            <a:r>
              <a:rPr lang="en-US" sz="1951" b="true">
                <a:solidFill>
                  <a:srgbClr val="063050"/>
                </a:solidFill>
                <a:latin typeface="Poppins Medium"/>
                <a:ea typeface="Poppins Medium"/>
                <a:cs typeface="Poppins Medium"/>
                <a:sym typeface="Poppins Medium"/>
              </a:rPr>
              <a:t>É utilizada para desenvolvimento web, automação, análise de dados, inteligência artificial, entre outros.</a:t>
            </a:r>
          </a:p>
          <a:p>
            <a:pPr algn="l">
              <a:lnSpc>
                <a:spcPts val="2380"/>
              </a:lnSpc>
            </a:pPr>
          </a:p>
        </p:txBody>
      </p:sp>
      <p:sp>
        <p:nvSpPr>
          <p:cNvPr name="Freeform 15" id="15"/>
          <p:cNvSpPr/>
          <p:nvPr/>
        </p:nvSpPr>
        <p:spPr>
          <a:xfrm flipH="true" flipV="false" rot="0">
            <a:off x="-395834" y="6322096"/>
            <a:ext cx="3056450" cy="1533782"/>
          </a:xfrm>
          <a:custGeom>
            <a:avLst/>
            <a:gdLst/>
            <a:ahLst/>
            <a:cxnLst/>
            <a:rect r="r" b="b" t="t" l="l"/>
            <a:pathLst>
              <a:path h="1533782" w="3056450">
                <a:moveTo>
                  <a:pt x="3056450" y="0"/>
                </a:moveTo>
                <a:lnTo>
                  <a:pt x="0" y="0"/>
                </a:lnTo>
                <a:lnTo>
                  <a:pt x="0" y="1533782"/>
                </a:lnTo>
                <a:lnTo>
                  <a:pt x="3056450" y="1533782"/>
                </a:lnTo>
                <a:lnTo>
                  <a:pt x="305645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false" flipV="false" rot="0">
            <a:off x="16504475" y="-263831"/>
            <a:ext cx="2549517" cy="2585062"/>
          </a:xfrm>
          <a:custGeom>
            <a:avLst/>
            <a:gdLst/>
            <a:ahLst/>
            <a:cxnLst/>
            <a:rect r="r" b="b" t="t" l="l"/>
            <a:pathLst>
              <a:path h="2585062" w="2549517">
                <a:moveTo>
                  <a:pt x="0" y="0"/>
                </a:moveTo>
                <a:lnTo>
                  <a:pt x="2549517" y="0"/>
                </a:lnTo>
                <a:lnTo>
                  <a:pt x="2549517" y="2585062"/>
                </a:lnTo>
                <a:lnTo>
                  <a:pt x="0" y="2585062"/>
                </a:lnTo>
                <a:lnTo>
                  <a:pt x="0" y="0"/>
                </a:lnTo>
                <a:close/>
              </a:path>
            </a:pathLst>
          </a:custGeom>
          <a:blipFill>
            <a:blip r:embed="rId7">
              <a:alphaModFix amt="71000"/>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7966697" y="4986727"/>
            <a:ext cx="357065" cy="357065"/>
            <a:chOff x="0" y="0"/>
            <a:chExt cx="94042" cy="94042"/>
          </a:xfrm>
        </p:grpSpPr>
        <p:sp>
          <p:nvSpPr>
            <p:cNvPr name="Freeform 4" id="4"/>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5" id="5"/>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sp>
        <p:nvSpPr>
          <p:cNvPr name="Freeform 6" id="6"/>
          <p:cNvSpPr/>
          <p:nvPr/>
        </p:nvSpPr>
        <p:spPr>
          <a:xfrm flipH="true" flipV="false" rot="0">
            <a:off x="4608742" y="3631478"/>
            <a:ext cx="3056450" cy="1533782"/>
          </a:xfrm>
          <a:custGeom>
            <a:avLst/>
            <a:gdLst/>
            <a:ahLst/>
            <a:cxnLst/>
            <a:rect r="r" b="b" t="t" l="l"/>
            <a:pathLst>
              <a:path h="1533782" w="3056450">
                <a:moveTo>
                  <a:pt x="3056450" y="0"/>
                </a:moveTo>
                <a:lnTo>
                  <a:pt x="0" y="0"/>
                </a:lnTo>
                <a:lnTo>
                  <a:pt x="0" y="1533782"/>
                </a:lnTo>
                <a:lnTo>
                  <a:pt x="3056450" y="1533782"/>
                </a:lnTo>
                <a:lnTo>
                  <a:pt x="305645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false" rot="0">
            <a:off x="1758816" y="2214070"/>
            <a:ext cx="4841307" cy="7044230"/>
          </a:xfrm>
          <a:custGeom>
            <a:avLst/>
            <a:gdLst/>
            <a:ahLst/>
            <a:cxnLst/>
            <a:rect r="r" b="b" t="t" l="l"/>
            <a:pathLst>
              <a:path h="7044230" w="4841307">
                <a:moveTo>
                  <a:pt x="4841307" y="0"/>
                </a:moveTo>
                <a:lnTo>
                  <a:pt x="0" y="0"/>
                </a:lnTo>
                <a:lnTo>
                  <a:pt x="0" y="7044230"/>
                </a:lnTo>
                <a:lnTo>
                  <a:pt x="4841307" y="7044230"/>
                </a:lnTo>
                <a:lnTo>
                  <a:pt x="4841307"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892015" y="3432294"/>
            <a:ext cx="2549517" cy="2585062"/>
          </a:xfrm>
          <a:custGeom>
            <a:avLst/>
            <a:gdLst/>
            <a:ahLst/>
            <a:cxnLst/>
            <a:rect r="r" b="b" t="t" l="l"/>
            <a:pathLst>
              <a:path h="2585062" w="2549517">
                <a:moveTo>
                  <a:pt x="0" y="0"/>
                </a:moveTo>
                <a:lnTo>
                  <a:pt x="2549517" y="0"/>
                </a:lnTo>
                <a:lnTo>
                  <a:pt x="2549517" y="2585062"/>
                </a:lnTo>
                <a:lnTo>
                  <a:pt x="0" y="2585062"/>
                </a:lnTo>
                <a:lnTo>
                  <a:pt x="0" y="0"/>
                </a:lnTo>
                <a:close/>
              </a:path>
            </a:pathLst>
          </a:custGeom>
          <a:blipFill>
            <a:blip r:embed="rId7">
              <a:alphaModFix amt="71000"/>
            </a:blip>
            <a:stretch>
              <a:fillRect l="0" t="0" r="0" b="0"/>
            </a:stretch>
          </a:blipFill>
        </p:spPr>
      </p:sp>
      <p:sp>
        <p:nvSpPr>
          <p:cNvPr name="TextBox 9" id="9"/>
          <p:cNvSpPr txBox="true"/>
          <p:nvPr/>
        </p:nvSpPr>
        <p:spPr>
          <a:xfrm rot="0">
            <a:off x="7966697" y="2743478"/>
            <a:ext cx="9015888" cy="907471"/>
          </a:xfrm>
          <a:prstGeom prst="rect">
            <a:avLst/>
          </a:prstGeom>
        </p:spPr>
        <p:txBody>
          <a:bodyPr anchor="t" rtlCol="false" tIns="0" lIns="0" bIns="0" rIns="0">
            <a:spAutoFit/>
          </a:bodyPr>
          <a:lstStyle/>
          <a:p>
            <a:pPr algn="l">
              <a:lnSpc>
                <a:spcPts val="6470"/>
              </a:lnSpc>
              <a:spcBef>
                <a:spcPct val="0"/>
              </a:spcBef>
            </a:pPr>
            <a:r>
              <a:rPr lang="en-US" b="true" sz="6221">
                <a:solidFill>
                  <a:srgbClr val="063050"/>
                </a:solidFill>
                <a:latin typeface="Poppins Bold"/>
                <a:ea typeface="Poppins Bold"/>
                <a:cs typeface="Poppins Bold"/>
                <a:sym typeface="Poppins Bold"/>
              </a:rPr>
              <a:t>Python - Vantagens</a:t>
            </a:r>
          </a:p>
        </p:txBody>
      </p:sp>
      <p:sp>
        <p:nvSpPr>
          <p:cNvPr name="TextBox 10" id="10"/>
          <p:cNvSpPr txBox="true"/>
          <p:nvPr/>
        </p:nvSpPr>
        <p:spPr>
          <a:xfrm rot="0">
            <a:off x="8832402" y="4705775"/>
            <a:ext cx="8150183" cy="2252238"/>
          </a:xfrm>
          <a:prstGeom prst="rect">
            <a:avLst/>
          </a:prstGeom>
        </p:spPr>
        <p:txBody>
          <a:bodyPr anchor="t" rtlCol="false" tIns="0" lIns="0" bIns="0" rIns="0">
            <a:spAutoFit/>
          </a:bodyPr>
          <a:lstStyle/>
          <a:p>
            <a:pPr algn="just" marL="456230" indent="-228115" lvl="1">
              <a:lnSpc>
                <a:spcPts val="2578"/>
              </a:lnSpc>
              <a:buFont typeface="Arial"/>
              <a:buChar char="•"/>
            </a:pPr>
            <a:r>
              <a:rPr lang="en-US" b="true" sz="2113">
                <a:solidFill>
                  <a:srgbClr val="063050"/>
                </a:solidFill>
                <a:latin typeface="Poppins Medium"/>
                <a:ea typeface="Poppins Medium"/>
                <a:cs typeface="Poppins Medium"/>
                <a:sym typeface="Poppins Medium"/>
              </a:rPr>
              <a:t>Sintaxe simples e clara.</a:t>
            </a:r>
          </a:p>
          <a:p>
            <a:pPr algn="just" marL="456230" indent="-228115" lvl="1">
              <a:lnSpc>
                <a:spcPts val="2578"/>
              </a:lnSpc>
              <a:buFont typeface="Arial"/>
              <a:buChar char="•"/>
            </a:pPr>
            <a:r>
              <a:rPr lang="en-US" b="true" sz="2113">
                <a:solidFill>
                  <a:srgbClr val="063050"/>
                </a:solidFill>
                <a:latin typeface="Poppins Medium"/>
                <a:ea typeface="Poppins Medium"/>
                <a:cs typeface="Poppins Medium"/>
                <a:sym typeface="Poppins Medium"/>
              </a:rPr>
              <a:t>Bibliotecas poderosas (Pandas, Numpy, Django).</a:t>
            </a:r>
          </a:p>
          <a:p>
            <a:pPr algn="just" marL="456230" indent="-228115" lvl="1">
              <a:lnSpc>
                <a:spcPts val="2578"/>
              </a:lnSpc>
              <a:buFont typeface="Arial"/>
              <a:buChar char="•"/>
            </a:pPr>
            <a:r>
              <a:rPr lang="en-US" b="true" sz="2113">
                <a:solidFill>
                  <a:srgbClr val="063050"/>
                </a:solidFill>
                <a:latin typeface="Poppins Medium"/>
                <a:ea typeface="Poppins Medium"/>
                <a:cs typeface="Poppins Medium"/>
                <a:sym typeface="Poppins Medium"/>
              </a:rPr>
              <a:t>Comunidade ativa e grande base de usuários.</a:t>
            </a:r>
          </a:p>
          <a:p>
            <a:pPr algn="just" marL="456230" indent="-228115" lvl="1">
              <a:lnSpc>
                <a:spcPts val="2578"/>
              </a:lnSpc>
              <a:buFont typeface="Arial"/>
              <a:buChar char="•"/>
            </a:pPr>
            <a:r>
              <a:rPr lang="en-US" b="true" sz="2113">
                <a:solidFill>
                  <a:srgbClr val="063050"/>
                </a:solidFill>
                <a:latin typeface="Poppins Medium"/>
                <a:ea typeface="Poppins Medium"/>
                <a:cs typeface="Poppins Medium"/>
                <a:sym typeface="Poppins Medium"/>
              </a:rPr>
              <a:t>Portabilidade (executa em diferentes sistemas operacionais).</a:t>
            </a:r>
          </a:p>
          <a:p>
            <a:pPr algn="just" marL="456230" indent="-228115" lvl="1">
              <a:lnSpc>
                <a:spcPts val="2578"/>
              </a:lnSpc>
              <a:buFont typeface="Arial"/>
              <a:buChar char="•"/>
            </a:pPr>
            <a:r>
              <a:rPr lang="en-US" b="true" sz="2113">
                <a:solidFill>
                  <a:srgbClr val="063050"/>
                </a:solidFill>
                <a:latin typeface="Poppins Medium"/>
                <a:ea typeface="Poppins Medium"/>
                <a:cs typeface="Poppins Medium"/>
                <a:sym typeface="Poppins Medium"/>
              </a:rPr>
              <a:t>Versatilidade (usada em diversas áreas).</a:t>
            </a:r>
          </a:p>
          <a:p>
            <a:pPr algn="l">
              <a:lnSpc>
                <a:spcPts val="2578"/>
              </a:lnSpc>
            </a:pPr>
          </a:p>
        </p:txBody>
      </p:sp>
      <p:sp>
        <p:nvSpPr>
          <p:cNvPr name="Freeform 11" id="11"/>
          <p:cNvSpPr/>
          <p:nvPr/>
        </p:nvSpPr>
        <p:spPr>
          <a:xfrm flipH="true" flipV="false" rot="0">
            <a:off x="-395834" y="6322096"/>
            <a:ext cx="3056450" cy="1533782"/>
          </a:xfrm>
          <a:custGeom>
            <a:avLst/>
            <a:gdLst/>
            <a:ahLst/>
            <a:cxnLst/>
            <a:rect r="r" b="b" t="t" l="l"/>
            <a:pathLst>
              <a:path h="1533782" w="3056450">
                <a:moveTo>
                  <a:pt x="3056450" y="0"/>
                </a:moveTo>
                <a:lnTo>
                  <a:pt x="0" y="0"/>
                </a:lnTo>
                <a:lnTo>
                  <a:pt x="0" y="1533782"/>
                </a:lnTo>
                <a:lnTo>
                  <a:pt x="3056450" y="1533782"/>
                </a:lnTo>
                <a:lnTo>
                  <a:pt x="305645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16504475" y="-263831"/>
            <a:ext cx="2549517" cy="2585062"/>
          </a:xfrm>
          <a:custGeom>
            <a:avLst/>
            <a:gdLst/>
            <a:ahLst/>
            <a:cxnLst/>
            <a:rect r="r" b="b" t="t" l="l"/>
            <a:pathLst>
              <a:path h="2585062" w="2549517">
                <a:moveTo>
                  <a:pt x="0" y="0"/>
                </a:moveTo>
                <a:lnTo>
                  <a:pt x="2549517" y="0"/>
                </a:lnTo>
                <a:lnTo>
                  <a:pt x="2549517" y="2585062"/>
                </a:lnTo>
                <a:lnTo>
                  <a:pt x="0" y="2585062"/>
                </a:lnTo>
                <a:lnTo>
                  <a:pt x="0" y="0"/>
                </a:lnTo>
                <a:close/>
              </a:path>
            </a:pathLst>
          </a:custGeom>
          <a:blipFill>
            <a:blip r:embed="rId7">
              <a:alphaModFix amt="71000"/>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325529" y="3404967"/>
            <a:ext cx="18939059" cy="1464829"/>
            <a:chOff x="0" y="0"/>
            <a:chExt cx="4988065" cy="385799"/>
          </a:xfrm>
        </p:grpSpPr>
        <p:sp>
          <p:nvSpPr>
            <p:cNvPr name="Freeform 4" id="4"/>
            <p:cNvSpPr/>
            <p:nvPr/>
          </p:nvSpPr>
          <p:spPr>
            <a:xfrm flipH="false" flipV="false" rot="0">
              <a:off x="0" y="0"/>
              <a:ext cx="4988065" cy="385799"/>
            </a:xfrm>
            <a:custGeom>
              <a:avLst/>
              <a:gdLst/>
              <a:ahLst/>
              <a:cxnLst/>
              <a:rect r="r" b="b" t="t" l="l"/>
              <a:pathLst>
                <a:path h="385799" w="4988065">
                  <a:moveTo>
                    <a:pt x="0" y="0"/>
                  </a:moveTo>
                  <a:lnTo>
                    <a:pt x="4988065" y="0"/>
                  </a:lnTo>
                  <a:lnTo>
                    <a:pt x="4988065" y="385799"/>
                  </a:lnTo>
                  <a:lnTo>
                    <a:pt x="0" y="385799"/>
                  </a:lnTo>
                  <a:close/>
                </a:path>
              </a:pathLst>
            </a:custGeom>
            <a:solidFill>
              <a:srgbClr val="2B59C3">
                <a:alpha val="71765"/>
              </a:srgbClr>
            </a:solidFill>
          </p:spPr>
        </p:sp>
        <p:sp>
          <p:nvSpPr>
            <p:cNvPr name="TextBox 5" id="5"/>
            <p:cNvSpPr txBox="true"/>
            <p:nvPr/>
          </p:nvSpPr>
          <p:spPr>
            <a:xfrm>
              <a:off x="0" y="28575"/>
              <a:ext cx="4988065" cy="357224"/>
            </a:xfrm>
            <a:prstGeom prst="rect">
              <a:avLst/>
            </a:prstGeom>
          </p:spPr>
          <p:txBody>
            <a:bodyPr anchor="ctr" rtlCol="false" tIns="50800" lIns="50800" bIns="50800" rIns="50800"/>
            <a:lstStyle/>
            <a:p>
              <a:pPr algn="ctr">
                <a:lnSpc>
                  <a:spcPts val="2661"/>
                </a:lnSpc>
              </a:pPr>
            </a:p>
          </p:txBody>
        </p:sp>
      </p:grpSp>
      <p:sp>
        <p:nvSpPr>
          <p:cNvPr name="Freeform 6" id="6"/>
          <p:cNvSpPr/>
          <p:nvPr/>
        </p:nvSpPr>
        <p:spPr>
          <a:xfrm flipH="false" flipV="false" rot="0">
            <a:off x="12326993" y="4137382"/>
            <a:ext cx="3980134" cy="4114800"/>
          </a:xfrm>
          <a:custGeom>
            <a:avLst/>
            <a:gdLst/>
            <a:ahLst/>
            <a:cxnLst/>
            <a:rect r="r" b="b" t="t" l="l"/>
            <a:pathLst>
              <a:path h="4114800" w="3980134">
                <a:moveTo>
                  <a:pt x="0" y="0"/>
                </a:moveTo>
                <a:lnTo>
                  <a:pt x="3980134" y="0"/>
                </a:lnTo>
                <a:lnTo>
                  <a:pt x="398013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0" y="1588548"/>
            <a:ext cx="2549517" cy="2585062"/>
          </a:xfrm>
          <a:custGeom>
            <a:avLst/>
            <a:gdLst/>
            <a:ahLst/>
            <a:cxnLst/>
            <a:rect r="r" b="b" t="t" l="l"/>
            <a:pathLst>
              <a:path h="2585062" w="2549517">
                <a:moveTo>
                  <a:pt x="0" y="0"/>
                </a:moveTo>
                <a:lnTo>
                  <a:pt x="2549517" y="0"/>
                </a:lnTo>
                <a:lnTo>
                  <a:pt x="2549517" y="2585062"/>
                </a:lnTo>
                <a:lnTo>
                  <a:pt x="0" y="2585062"/>
                </a:lnTo>
                <a:lnTo>
                  <a:pt x="0" y="0"/>
                </a:lnTo>
                <a:close/>
              </a:path>
            </a:pathLst>
          </a:custGeom>
          <a:blipFill>
            <a:blip r:embed="rId5">
              <a:alphaModFix amt="71000"/>
            </a:blip>
            <a:stretch>
              <a:fillRect l="0" t="0" r="0" b="0"/>
            </a:stretch>
          </a:blipFill>
        </p:spPr>
      </p:sp>
      <p:sp>
        <p:nvSpPr>
          <p:cNvPr name="Freeform 8" id="8"/>
          <p:cNvSpPr/>
          <p:nvPr/>
        </p:nvSpPr>
        <p:spPr>
          <a:xfrm flipH="false" flipV="false" rot="0">
            <a:off x="16543611" y="3404967"/>
            <a:ext cx="2549517" cy="2585062"/>
          </a:xfrm>
          <a:custGeom>
            <a:avLst/>
            <a:gdLst/>
            <a:ahLst/>
            <a:cxnLst/>
            <a:rect r="r" b="b" t="t" l="l"/>
            <a:pathLst>
              <a:path h="2585062" w="2549517">
                <a:moveTo>
                  <a:pt x="0" y="0"/>
                </a:moveTo>
                <a:lnTo>
                  <a:pt x="2549517" y="0"/>
                </a:lnTo>
                <a:lnTo>
                  <a:pt x="2549517" y="2585062"/>
                </a:lnTo>
                <a:lnTo>
                  <a:pt x="0" y="2585062"/>
                </a:lnTo>
                <a:lnTo>
                  <a:pt x="0" y="0"/>
                </a:lnTo>
                <a:close/>
              </a:path>
            </a:pathLst>
          </a:custGeom>
          <a:blipFill>
            <a:blip r:embed="rId5">
              <a:alphaModFix amt="71000"/>
            </a:blip>
            <a:stretch>
              <a:fillRect l="0" t="0" r="0" b="0"/>
            </a:stretch>
          </a:blipFill>
        </p:spPr>
      </p:sp>
      <p:sp>
        <p:nvSpPr>
          <p:cNvPr name="TextBox 9" id="9"/>
          <p:cNvSpPr txBox="true"/>
          <p:nvPr/>
        </p:nvSpPr>
        <p:spPr>
          <a:xfrm rot="0">
            <a:off x="2660616" y="3511872"/>
            <a:ext cx="8449147" cy="1371102"/>
          </a:xfrm>
          <a:prstGeom prst="rect">
            <a:avLst/>
          </a:prstGeom>
        </p:spPr>
        <p:txBody>
          <a:bodyPr anchor="t" rtlCol="false" tIns="0" lIns="0" bIns="0" rIns="0">
            <a:spAutoFit/>
          </a:bodyPr>
          <a:lstStyle/>
          <a:p>
            <a:pPr algn="l">
              <a:lnSpc>
                <a:spcPts val="9724"/>
              </a:lnSpc>
              <a:spcBef>
                <a:spcPct val="0"/>
              </a:spcBef>
            </a:pPr>
            <a:r>
              <a:rPr lang="en-US" b="true" sz="9350">
                <a:solidFill>
                  <a:srgbClr val="F4F4F4"/>
                </a:solidFill>
                <a:latin typeface="Poppins Bold"/>
                <a:ea typeface="Poppins Bold"/>
                <a:cs typeface="Poppins Bold"/>
                <a:sym typeface="Poppins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5887720" y="-811995"/>
            <a:ext cx="4313283" cy="4373418"/>
          </a:xfrm>
          <a:custGeom>
            <a:avLst/>
            <a:gdLst/>
            <a:ahLst/>
            <a:cxnLst/>
            <a:rect r="r" b="b" t="t" l="l"/>
            <a:pathLst>
              <a:path h="4373418" w="4313283">
                <a:moveTo>
                  <a:pt x="0" y="0"/>
                </a:moveTo>
                <a:lnTo>
                  <a:pt x="4313283" y="0"/>
                </a:lnTo>
                <a:lnTo>
                  <a:pt x="4313283" y="4373418"/>
                </a:lnTo>
                <a:lnTo>
                  <a:pt x="0" y="4373418"/>
                </a:lnTo>
                <a:lnTo>
                  <a:pt x="0" y="0"/>
                </a:lnTo>
                <a:close/>
              </a:path>
            </a:pathLst>
          </a:custGeom>
          <a:blipFill>
            <a:blip r:embed="rId3">
              <a:alphaModFix amt="71000"/>
            </a:blip>
            <a:stretch>
              <a:fillRect l="0" t="0" r="0" b="0"/>
            </a:stretch>
          </a:blipFill>
        </p:spPr>
      </p:sp>
      <p:grpSp>
        <p:nvGrpSpPr>
          <p:cNvPr name="Group 4" id="4"/>
          <p:cNvGrpSpPr/>
          <p:nvPr/>
        </p:nvGrpSpPr>
        <p:grpSpPr>
          <a:xfrm rot="0">
            <a:off x="3750588" y="1374714"/>
            <a:ext cx="14728021" cy="1464829"/>
            <a:chOff x="0" y="0"/>
            <a:chExt cx="3878985" cy="385799"/>
          </a:xfrm>
        </p:grpSpPr>
        <p:sp>
          <p:nvSpPr>
            <p:cNvPr name="Freeform 5" id="5"/>
            <p:cNvSpPr/>
            <p:nvPr/>
          </p:nvSpPr>
          <p:spPr>
            <a:xfrm flipH="false" flipV="false" rot="0">
              <a:off x="0" y="0"/>
              <a:ext cx="3878985" cy="385799"/>
            </a:xfrm>
            <a:custGeom>
              <a:avLst/>
              <a:gdLst/>
              <a:ahLst/>
              <a:cxnLst/>
              <a:rect r="r" b="b" t="t" l="l"/>
              <a:pathLst>
                <a:path h="385799" w="3878985">
                  <a:moveTo>
                    <a:pt x="0" y="0"/>
                  </a:moveTo>
                  <a:lnTo>
                    <a:pt x="3878985" y="0"/>
                  </a:lnTo>
                  <a:lnTo>
                    <a:pt x="3878985" y="385799"/>
                  </a:lnTo>
                  <a:lnTo>
                    <a:pt x="0" y="385799"/>
                  </a:lnTo>
                  <a:close/>
                </a:path>
              </a:pathLst>
            </a:custGeom>
            <a:solidFill>
              <a:srgbClr val="2B59C3">
                <a:alpha val="71765"/>
              </a:srgbClr>
            </a:solidFill>
          </p:spPr>
        </p:sp>
        <p:sp>
          <p:nvSpPr>
            <p:cNvPr name="TextBox 6" id="6"/>
            <p:cNvSpPr txBox="true"/>
            <p:nvPr/>
          </p:nvSpPr>
          <p:spPr>
            <a:xfrm>
              <a:off x="0" y="28575"/>
              <a:ext cx="3878985" cy="357224"/>
            </a:xfrm>
            <a:prstGeom prst="rect">
              <a:avLst/>
            </a:prstGeom>
          </p:spPr>
          <p:txBody>
            <a:bodyPr anchor="ctr" rtlCol="false" tIns="50800" lIns="50800" bIns="50800" rIns="50800"/>
            <a:lstStyle/>
            <a:p>
              <a:pPr algn="ctr">
                <a:lnSpc>
                  <a:spcPts val="2661"/>
                </a:lnSpc>
              </a:pPr>
            </a:p>
          </p:txBody>
        </p:sp>
      </p:grpSp>
      <p:sp>
        <p:nvSpPr>
          <p:cNvPr name="Freeform 7" id="7"/>
          <p:cNvSpPr/>
          <p:nvPr/>
        </p:nvSpPr>
        <p:spPr>
          <a:xfrm flipH="false" flipV="false" rot="0">
            <a:off x="776799" y="1374714"/>
            <a:ext cx="6217418" cy="6922226"/>
          </a:xfrm>
          <a:custGeom>
            <a:avLst/>
            <a:gdLst/>
            <a:ahLst/>
            <a:cxnLst/>
            <a:rect r="r" b="b" t="t" l="l"/>
            <a:pathLst>
              <a:path h="6922226" w="6217418">
                <a:moveTo>
                  <a:pt x="0" y="0"/>
                </a:moveTo>
                <a:lnTo>
                  <a:pt x="6217418" y="0"/>
                </a:lnTo>
                <a:lnTo>
                  <a:pt x="6217418" y="6922227"/>
                </a:lnTo>
                <a:lnTo>
                  <a:pt x="0" y="69222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772581" y="5777357"/>
            <a:ext cx="4313283" cy="4373418"/>
          </a:xfrm>
          <a:custGeom>
            <a:avLst/>
            <a:gdLst/>
            <a:ahLst/>
            <a:cxnLst/>
            <a:rect r="r" b="b" t="t" l="l"/>
            <a:pathLst>
              <a:path h="4373418" w="4313283">
                <a:moveTo>
                  <a:pt x="0" y="0"/>
                </a:moveTo>
                <a:lnTo>
                  <a:pt x="4313283" y="0"/>
                </a:lnTo>
                <a:lnTo>
                  <a:pt x="4313283" y="4373418"/>
                </a:lnTo>
                <a:lnTo>
                  <a:pt x="0" y="4373418"/>
                </a:lnTo>
                <a:lnTo>
                  <a:pt x="0" y="0"/>
                </a:lnTo>
                <a:close/>
              </a:path>
            </a:pathLst>
          </a:custGeom>
          <a:blipFill>
            <a:blip r:embed="rId3">
              <a:alphaModFix amt="71000"/>
            </a:blip>
            <a:stretch>
              <a:fillRect l="0" t="0" r="0" b="0"/>
            </a:stretch>
          </a:blipFill>
        </p:spPr>
      </p:sp>
      <p:sp>
        <p:nvSpPr>
          <p:cNvPr name="TextBox 9" id="9"/>
          <p:cNvSpPr txBox="true"/>
          <p:nvPr/>
        </p:nvSpPr>
        <p:spPr>
          <a:xfrm rot="0">
            <a:off x="7916332" y="1672443"/>
            <a:ext cx="8542286" cy="907471"/>
          </a:xfrm>
          <a:prstGeom prst="rect">
            <a:avLst/>
          </a:prstGeom>
        </p:spPr>
        <p:txBody>
          <a:bodyPr anchor="t" rtlCol="false" tIns="0" lIns="0" bIns="0" rIns="0">
            <a:spAutoFit/>
          </a:bodyPr>
          <a:lstStyle/>
          <a:p>
            <a:pPr algn="l">
              <a:lnSpc>
                <a:spcPts val="6470"/>
              </a:lnSpc>
              <a:spcBef>
                <a:spcPct val="0"/>
              </a:spcBef>
            </a:pPr>
            <a:r>
              <a:rPr lang="en-US" b="true" sz="6221">
                <a:solidFill>
                  <a:srgbClr val="F0F7FE"/>
                </a:solidFill>
                <a:latin typeface="Poppins Bold"/>
                <a:ea typeface="Poppins Bold"/>
                <a:cs typeface="Poppins Bold"/>
                <a:sym typeface="Poppins Bold"/>
              </a:rPr>
              <a:t>Contextualização</a:t>
            </a:r>
          </a:p>
        </p:txBody>
      </p:sp>
      <p:sp>
        <p:nvSpPr>
          <p:cNvPr name="TextBox 10" id="10"/>
          <p:cNvSpPr txBox="true"/>
          <p:nvPr/>
        </p:nvSpPr>
        <p:spPr>
          <a:xfrm rot="0">
            <a:off x="7182189" y="3132798"/>
            <a:ext cx="10862172" cy="5451853"/>
          </a:xfrm>
          <a:prstGeom prst="rect">
            <a:avLst/>
          </a:prstGeom>
        </p:spPr>
        <p:txBody>
          <a:bodyPr anchor="t" rtlCol="false" tIns="0" lIns="0" bIns="0" rIns="0">
            <a:spAutoFit/>
          </a:bodyPr>
          <a:lstStyle/>
          <a:p>
            <a:pPr algn="just">
              <a:lnSpc>
                <a:spcPts val="2868"/>
              </a:lnSpc>
            </a:pPr>
            <a:r>
              <a:rPr lang="en-US" sz="2351" b="true">
                <a:solidFill>
                  <a:srgbClr val="063050"/>
                </a:solidFill>
                <a:latin typeface="Poppins Medium"/>
                <a:ea typeface="Poppins Medium"/>
                <a:cs typeface="Poppins Medium"/>
                <a:sym typeface="Poppins Medium"/>
              </a:rPr>
              <a:t>A evolução da programação foi marcada por grandes mudanças na forma como as máquinas são programadas, com o desenvolvimento de novos paradigmas e ferramentas. Para entender a transição da programação é essencial conhecer a história dos primeiros passos da programação.</a:t>
            </a:r>
          </a:p>
          <a:p>
            <a:pPr algn="just">
              <a:lnSpc>
                <a:spcPts val="2868"/>
              </a:lnSpc>
            </a:pPr>
            <a:r>
              <a:rPr lang="en-US" sz="2351" b="true">
                <a:solidFill>
                  <a:srgbClr val="063050"/>
                </a:solidFill>
                <a:latin typeface="Poppins Medium"/>
                <a:ea typeface="Poppins Medium"/>
                <a:cs typeface="Poppins Medium"/>
                <a:sym typeface="Poppins Medium"/>
              </a:rPr>
              <a:t>A história da computação começa com a Máquina de Turing, proposta por Alan Turing. Trata-se de um modelo teórico de computador que descreve como um conjunto de instruções pode ser usado para resolver problemas matemáticos. Este conceito influenciou a criação dos primeiros computadores.</a:t>
            </a:r>
          </a:p>
          <a:p>
            <a:pPr algn="just">
              <a:lnSpc>
                <a:spcPts val="2868"/>
              </a:lnSpc>
            </a:pPr>
            <a:r>
              <a:rPr lang="en-US" sz="2351" b="true">
                <a:solidFill>
                  <a:srgbClr val="063050"/>
                </a:solidFill>
                <a:latin typeface="Poppins Medium"/>
                <a:ea typeface="Poppins Medium"/>
                <a:cs typeface="Poppins Medium"/>
                <a:sym typeface="Poppins Medium"/>
              </a:rPr>
              <a:t>Nos anos 1940, o matemático John von Neumann apresentou o modelo de arquitetura de computadores, que viria a ser a base da computação moderna. O modelo de von Neumann descreve um computador com três componentes principais:</a:t>
            </a:r>
          </a:p>
          <a:p>
            <a:pPr algn="just">
              <a:lnSpc>
                <a:spcPts val="2868"/>
              </a:lnSpc>
            </a:pPr>
          </a:p>
        </p:txBody>
      </p:sp>
      <p:sp>
        <p:nvSpPr>
          <p:cNvPr name="Freeform 11" id="11"/>
          <p:cNvSpPr/>
          <p:nvPr/>
        </p:nvSpPr>
        <p:spPr>
          <a:xfrm flipH="true" flipV="true" rot="0">
            <a:off x="14158001" y="6463808"/>
            <a:ext cx="6775868" cy="4114800"/>
          </a:xfrm>
          <a:custGeom>
            <a:avLst/>
            <a:gdLst/>
            <a:ahLst/>
            <a:cxnLst/>
            <a:rect r="r" b="b" t="t" l="l"/>
            <a:pathLst>
              <a:path h="4114800" w="6775868">
                <a:moveTo>
                  <a:pt x="6775868" y="4114800"/>
                </a:moveTo>
                <a:lnTo>
                  <a:pt x="0" y="4114800"/>
                </a:lnTo>
                <a:lnTo>
                  <a:pt x="0" y="0"/>
                </a:lnTo>
                <a:lnTo>
                  <a:pt x="6775868" y="0"/>
                </a:lnTo>
                <a:lnTo>
                  <a:pt x="6775868"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0712739" y="4305951"/>
            <a:ext cx="5314633" cy="2666980"/>
          </a:xfrm>
          <a:custGeom>
            <a:avLst/>
            <a:gdLst/>
            <a:ahLst/>
            <a:cxnLst/>
            <a:rect r="r" b="b" t="t" l="l"/>
            <a:pathLst>
              <a:path h="2666980" w="5314633">
                <a:moveTo>
                  <a:pt x="0" y="0"/>
                </a:moveTo>
                <a:lnTo>
                  <a:pt x="5314634" y="0"/>
                </a:lnTo>
                <a:lnTo>
                  <a:pt x="5314634" y="2666980"/>
                </a:lnTo>
                <a:lnTo>
                  <a:pt x="0" y="26669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3370056" y="1816738"/>
            <a:ext cx="4312901" cy="7366756"/>
          </a:xfrm>
          <a:custGeom>
            <a:avLst/>
            <a:gdLst/>
            <a:ahLst/>
            <a:cxnLst/>
            <a:rect r="r" b="b" t="t" l="l"/>
            <a:pathLst>
              <a:path h="7366756" w="4312901">
                <a:moveTo>
                  <a:pt x="4312901" y="0"/>
                </a:moveTo>
                <a:lnTo>
                  <a:pt x="0" y="0"/>
                </a:lnTo>
                <a:lnTo>
                  <a:pt x="0" y="7366755"/>
                </a:lnTo>
                <a:lnTo>
                  <a:pt x="4312901" y="7366755"/>
                </a:lnTo>
                <a:lnTo>
                  <a:pt x="4312901"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5630683" y="784161"/>
            <a:ext cx="5314633" cy="2666980"/>
          </a:xfrm>
          <a:custGeom>
            <a:avLst/>
            <a:gdLst/>
            <a:ahLst/>
            <a:cxnLst/>
            <a:rect r="r" b="b" t="t" l="l"/>
            <a:pathLst>
              <a:path h="2666980" w="5314633">
                <a:moveTo>
                  <a:pt x="0" y="0"/>
                </a:moveTo>
                <a:lnTo>
                  <a:pt x="5314634" y="0"/>
                </a:lnTo>
                <a:lnTo>
                  <a:pt x="5314634" y="2666980"/>
                </a:lnTo>
                <a:lnTo>
                  <a:pt x="0" y="26669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4859447" y="8090545"/>
            <a:ext cx="5314633" cy="2666980"/>
          </a:xfrm>
          <a:custGeom>
            <a:avLst/>
            <a:gdLst/>
            <a:ahLst/>
            <a:cxnLst/>
            <a:rect r="r" b="b" t="t" l="l"/>
            <a:pathLst>
              <a:path h="2666980" w="5314633">
                <a:moveTo>
                  <a:pt x="0" y="0"/>
                </a:moveTo>
                <a:lnTo>
                  <a:pt x="5314633" y="0"/>
                </a:lnTo>
                <a:lnTo>
                  <a:pt x="5314633" y="2666980"/>
                </a:lnTo>
                <a:lnTo>
                  <a:pt x="0" y="26669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0845531" y="1638545"/>
            <a:ext cx="3083622" cy="3126612"/>
          </a:xfrm>
          <a:custGeom>
            <a:avLst/>
            <a:gdLst/>
            <a:ahLst/>
            <a:cxnLst/>
            <a:rect r="r" b="b" t="t" l="l"/>
            <a:pathLst>
              <a:path h="3126612" w="3083622">
                <a:moveTo>
                  <a:pt x="0" y="0"/>
                </a:moveTo>
                <a:lnTo>
                  <a:pt x="3083621" y="0"/>
                </a:lnTo>
                <a:lnTo>
                  <a:pt x="3083621" y="3126613"/>
                </a:lnTo>
                <a:lnTo>
                  <a:pt x="0" y="3126613"/>
                </a:lnTo>
                <a:lnTo>
                  <a:pt x="0" y="0"/>
                </a:lnTo>
                <a:close/>
              </a:path>
            </a:pathLst>
          </a:custGeom>
          <a:blipFill>
            <a:blip r:embed="rId7">
              <a:alphaModFix amt="71000"/>
            </a:blip>
            <a:stretch>
              <a:fillRect l="0" t="0" r="0" b="0"/>
            </a:stretch>
          </a:blipFill>
        </p:spPr>
      </p:sp>
      <p:sp>
        <p:nvSpPr>
          <p:cNvPr name="Freeform 8" id="8"/>
          <p:cNvSpPr/>
          <p:nvPr/>
        </p:nvSpPr>
        <p:spPr>
          <a:xfrm flipH="false" flipV="false" rot="0">
            <a:off x="-1395590" y="5254128"/>
            <a:ext cx="3083622" cy="3126612"/>
          </a:xfrm>
          <a:custGeom>
            <a:avLst/>
            <a:gdLst/>
            <a:ahLst/>
            <a:cxnLst/>
            <a:rect r="r" b="b" t="t" l="l"/>
            <a:pathLst>
              <a:path h="3126612" w="3083622">
                <a:moveTo>
                  <a:pt x="0" y="0"/>
                </a:moveTo>
                <a:lnTo>
                  <a:pt x="3083622" y="0"/>
                </a:lnTo>
                <a:lnTo>
                  <a:pt x="3083622" y="3126612"/>
                </a:lnTo>
                <a:lnTo>
                  <a:pt x="0" y="3126612"/>
                </a:lnTo>
                <a:lnTo>
                  <a:pt x="0" y="0"/>
                </a:lnTo>
                <a:close/>
              </a:path>
            </a:pathLst>
          </a:custGeom>
          <a:blipFill>
            <a:blip r:embed="rId7">
              <a:alphaModFix amt="71000"/>
            </a:blip>
            <a:stretch>
              <a:fillRect l="0" t="0" r="0" b="0"/>
            </a:stretch>
          </a:blipFill>
        </p:spPr>
      </p:sp>
      <p:sp>
        <p:nvSpPr>
          <p:cNvPr name="Freeform 9" id="9"/>
          <p:cNvSpPr/>
          <p:nvPr/>
        </p:nvSpPr>
        <p:spPr>
          <a:xfrm flipH="false" flipV="false" rot="0">
            <a:off x="2045070" y="4470099"/>
            <a:ext cx="8144094" cy="4713394"/>
          </a:xfrm>
          <a:custGeom>
            <a:avLst/>
            <a:gdLst/>
            <a:ahLst/>
            <a:cxnLst/>
            <a:rect r="r" b="b" t="t" l="l"/>
            <a:pathLst>
              <a:path h="4713394" w="8144094">
                <a:moveTo>
                  <a:pt x="0" y="0"/>
                </a:moveTo>
                <a:lnTo>
                  <a:pt x="8144093" y="0"/>
                </a:lnTo>
                <a:lnTo>
                  <a:pt x="8144093" y="4713394"/>
                </a:lnTo>
                <a:lnTo>
                  <a:pt x="0" y="4713394"/>
                </a:lnTo>
                <a:lnTo>
                  <a:pt x="0" y="0"/>
                </a:lnTo>
                <a:close/>
              </a:path>
            </a:pathLst>
          </a:custGeom>
          <a:blipFill>
            <a:blip r:embed="rId8"/>
            <a:stretch>
              <a:fillRect l="0" t="0" r="0" b="0"/>
            </a:stretch>
          </a:blipFill>
        </p:spPr>
      </p:sp>
      <p:sp>
        <p:nvSpPr>
          <p:cNvPr name="TextBox 10" id="10"/>
          <p:cNvSpPr txBox="true"/>
          <p:nvPr/>
        </p:nvSpPr>
        <p:spPr>
          <a:xfrm rot="0">
            <a:off x="1028700" y="2743478"/>
            <a:ext cx="12341356" cy="907471"/>
          </a:xfrm>
          <a:prstGeom prst="rect">
            <a:avLst/>
          </a:prstGeom>
        </p:spPr>
        <p:txBody>
          <a:bodyPr anchor="t" rtlCol="false" tIns="0" lIns="0" bIns="0" rIns="0">
            <a:spAutoFit/>
          </a:bodyPr>
          <a:lstStyle/>
          <a:p>
            <a:pPr algn="l">
              <a:lnSpc>
                <a:spcPts val="6470"/>
              </a:lnSpc>
              <a:spcBef>
                <a:spcPct val="0"/>
              </a:spcBef>
            </a:pPr>
            <a:r>
              <a:rPr lang="en-US" b="true" sz="6221">
                <a:solidFill>
                  <a:srgbClr val="063050"/>
                </a:solidFill>
                <a:latin typeface="Poppins Bold"/>
                <a:ea typeface="Poppins Bold"/>
                <a:cs typeface="Poppins Bold"/>
                <a:sym typeface="Poppins Bold"/>
              </a:rPr>
              <a:t>Arquitetura de Von Neumann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5887720" y="-811995"/>
            <a:ext cx="4313283" cy="4373418"/>
          </a:xfrm>
          <a:custGeom>
            <a:avLst/>
            <a:gdLst/>
            <a:ahLst/>
            <a:cxnLst/>
            <a:rect r="r" b="b" t="t" l="l"/>
            <a:pathLst>
              <a:path h="4373418" w="4313283">
                <a:moveTo>
                  <a:pt x="0" y="0"/>
                </a:moveTo>
                <a:lnTo>
                  <a:pt x="4313283" y="0"/>
                </a:lnTo>
                <a:lnTo>
                  <a:pt x="4313283" y="4373418"/>
                </a:lnTo>
                <a:lnTo>
                  <a:pt x="0" y="4373418"/>
                </a:lnTo>
                <a:lnTo>
                  <a:pt x="0" y="0"/>
                </a:lnTo>
                <a:close/>
              </a:path>
            </a:pathLst>
          </a:custGeom>
          <a:blipFill>
            <a:blip r:embed="rId3">
              <a:alphaModFix amt="71000"/>
            </a:blip>
            <a:stretch>
              <a:fillRect l="0" t="0" r="0" b="0"/>
            </a:stretch>
          </a:blipFill>
        </p:spPr>
      </p:sp>
      <p:grpSp>
        <p:nvGrpSpPr>
          <p:cNvPr name="Group 4" id="4"/>
          <p:cNvGrpSpPr/>
          <p:nvPr/>
        </p:nvGrpSpPr>
        <p:grpSpPr>
          <a:xfrm rot="0">
            <a:off x="3750588" y="1374714"/>
            <a:ext cx="14728021" cy="1464829"/>
            <a:chOff x="0" y="0"/>
            <a:chExt cx="3878985" cy="385799"/>
          </a:xfrm>
        </p:grpSpPr>
        <p:sp>
          <p:nvSpPr>
            <p:cNvPr name="Freeform 5" id="5"/>
            <p:cNvSpPr/>
            <p:nvPr/>
          </p:nvSpPr>
          <p:spPr>
            <a:xfrm flipH="false" flipV="false" rot="0">
              <a:off x="0" y="0"/>
              <a:ext cx="3878985" cy="385799"/>
            </a:xfrm>
            <a:custGeom>
              <a:avLst/>
              <a:gdLst/>
              <a:ahLst/>
              <a:cxnLst/>
              <a:rect r="r" b="b" t="t" l="l"/>
              <a:pathLst>
                <a:path h="385799" w="3878985">
                  <a:moveTo>
                    <a:pt x="0" y="0"/>
                  </a:moveTo>
                  <a:lnTo>
                    <a:pt x="3878985" y="0"/>
                  </a:lnTo>
                  <a:lnTo>
                    <a:pt x="3878985" y="385799"/>
                  </a:lnTo>
                  <a:lnTo>
                    <a:pt x="0" y="385799"/>
                  </a:lnTo>
                  <a:close/>
                </a:path>
              </a:pathLst>
            </a:custGeom>
            <a:solidFill>
              <a:srgbClr val="2B59C3">
                <a:alpha val="71765"/>
              </a:srgbClr>
            </a:solidFill>
          </p:spPr>
        </p:sp>
        <p:sp>
          <p:nvSpPr>
            <p:cNvPr name="TextBox 6" id="6"/>
            <p:cNvSpPr txBox="true"/>
            <p:nvPr/>
          </p:nvSpPr>
          <p:spPr>
            <a:xfrm>
              <a:off x="0" y="28575"/>
              <a:ext cx="3878985" cy="357224"/>
            </a:xfrm>
            <a:prstGeom prst="rect">
              <a:avLst/>
            </a:prstGeom>
          </p:spPr>
          <p:txBody>
            <a:bodyPr anchor="ctr" rtlCol="false" tIns="50800" lIns="50800" bIns="50800" rIns="50800"/>
            <a:lstStyle/>
            <a:p>
              <a:pPr algn="ctr">
                <a:lnSpc>
                  <a:spcPts val="2661"/>
                </a:lnSpc>
              </a:pPr>
            </a:p>
          </p:txBody>
        </p:sp>
      </p:grpSp>
      <p:sp>
        <p:nvSpPr>
          <p:cNvPr name="Freeform 7" id="7"/>
          <p:cNvSpPr/>
          <p:nvPr/>
        </p:nvSpPr>
        <p:spPr>
          <a:xfrm flipH="false" flipV="false" rot="0">
            <a:off x="776799" y="1374714"/>
            <a:ext cx="6217418" cy="6922226"/>
          </a:xfrm>
          <a:custGeom>
            <a:avLst/>
            <a:gdLst/>
            <a:ahLst/>
            <a:cxnLst/>
            <a:rect r="r" b="b" t="t" l="l"/>
            <a:pathLst>
              <a:path h="6922226" w="6217418">
                <a:moveTo>
                  <a:pt x="0" y="0"/>
                </a:moveTo>
                <a:lnTo>
                  <a:pt x="6217418" y="0"/>
                </a:lnTo>
                <a:lnTo>
                  <a:pt x="6217418" y="6922227"/>
                </a:lnTo>
                <a:lnTo>
                  <a:pt x="0" y="69222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772581" y="5777357"/>
            <a:ext cx="4313283" cy="4373418"/>
          </a:xfrm>
          <a:custGeom>
            <a:avLst/>
            <a:gdLst/>
            <a:ahLst/>
            <a:cxnLst/>
            <a:rect r="r" b="b" t="t" l="l"/>
            <a:pathLst>
              <a:path h="4373418" w="4313283">
                <a:moveTo>
                  <a:pt x="0" y="0"/>
                </a:moveTo>
                <a:lnTo>
                  <a:pt x="4313283" y="0"/>
                </a:lnTo>
                <a:lnTo>
                  <a:pt x="4313283" y="4373418"/>
                </a:lnTo>
                <a:lnTo>
                  <a:pt x="0" y="4373418"/>
                </a:lnTo>
                <a:lnTo>
                  <a:pt x="0" y="0"/>
                </a:lnTo>
                <a:close/>
              </a:path>
            </a:pathLst>
          </a:custGeom>
          <a:blipFill>
            <a:blip r:embed="rId3">
              <a:alphaModFix amt="71000"/>
            </a:blip>
            <a:stretch>
              <a:fillRect l="0" t="0" r="0" b="0"/>
            </a:stretch>
          </a:blipFill>
        </p:spPr>
      </p:sp>
      <p:sp>
        <p:nvSpPr>
          <p:cNvPr name="TextBox 9" id="9"/>
          <p:cNvSpPr txBox="true"/>
          <p:nvPr/>
        </p:nvSpPr>
        <p:spPr>
          <a:xfrm rot="0">
            <a:off x="7916332" y="1672443"/>
            <a:ext cx="8542286" cy="907471"/>
          </a:xfrm>
          <a:prstGeom prst="rect">
            <a:avLst/>
          </a:prstGeom>
        </p:spPr>
        <p:txBody>
          <a:bodyPr anchor="t" rtlCol="false" tIns="0" lIns="0" bIns="0" rIns="0">
            <a:spAutoFit/>
          </a:bodyPr>
          <a:lstStyle/>
          <a:p>
            <a:pPr algn="l">
              <a:lnSpc>
                <a:spcPts val="6470"/>
              </a:lnSpc>
              <a:spcBef>
                <a:spcPct val="0"/>
              </a:spcBef>
            </a:pPr>
            <a:r>
              <a:rPr lang="en-US" b="true" sz="6221">
                <a:solidFill>
                  <a:srgbClr val="F0F7FE"/>
                </a:solidFill>
                <a:latin typeface="Poppins Bold"/>
                <a:ea typeface="Poppins Bold"/>
                <a:cs typeface="Poppins Bold"/>
                <a:sym typeface="Poppins Bold"/>
              </a:rPr>
              <a:t>Contextualização</a:t>
            </a:r>
          </a:p>
        </p:txBody>
      </p:sp>
      <p:sp>
        <p:nvSpPr>
          <p:cNvPr name="TextBox 10" id="10"/>
          <p:cNvSpPr txBox="true"/>
          <p:nvPr/>
        </p:nvSpPr>
        <p:spPr>
          <a:xfrm rot="0">
            <a:off x="7182189" y="3142323"/>
            <a:ext cx="10862172" cy="5813803"/>
          </a:xfrm>
          <a:prstGeom prst="rect">
            <a:avLst/>
          </a:prstGeom>
        </p:spPr>
        <p:txBody>
          <a:bodyPr anchor="t" rtlCol="false" tIns="0" lIns="0" bIns="0" rIns="0">
            <a:spAutoFit/>
          </a:bodyPr>
          <a:lstStyle/>
          <a:p>
            <a:pPr algn="just">
              <a:lnSpc>
                <a:spcPts val="2868"/>
              </a:lnSpc>
            </a:pPr>
            <a:r>
              <a:rPr lang="en-US" sz="2351" b="true">
                <a:solidFill>
                  <a:srgbClr val="063050"/>
                </a:solidFill>
                <a:latin typeface="Poppins Bold"/>
                <a:ea typeface="Poppins Bold"/>
                <a:cs typeface="Poppins Bold"/>
                <a:sym typeface="Poppins Bold"/>
              </a:rPr>
              <a:t>Primeiros Passos: Cartões Perfurados e Linguagens de Baixo Nível</a:t>
            </a:r>
          </a:p>
          <a:p>
            <a:pPr algn="just">
              <a:lnSpc>
                <a:spcPts val="2868"/>
              </a:lnSpc>
            </a:pPr>
          </a:p>
          <a:p>
            <a:pPr algn="just">
              <a:lnSpc>
                <a:spcPts val="2868"/>
              </a:lnSpc>
            </a:pPr>
            <a:r>
              <a:rPr lang="en-US" sz="2351" b="true">
                <a:solidFill>
                  <a:srgbClr val="063050"/>
                </a:solidFill>
                <a:latin typeface="Poppins Bold"/>
                <a:ea typeface="Poppins Bold"/>
                <a:cs typeface="Poppins Bold"/>
                <a:sym typeface="Poppins Bold"/>
              </a:rPr>
              <a:t>Cartões Perfurados (Década de 1950):</a:t>
            </a:r>
          </a:p>
          <a:p>
            <a:pPr algn="just">
              <a:lnSpc>
                <a:spcPts val="2868"/>
              </a:lnSpc>
            </a:pPr>
            <a:r>
              <a:rPr lang="en-US" sz="2351" b="true">
                <a:solidFill>
                  <a:srgbClr val="063050"/>
                </a:solidFill>
                <a:latin typeface="Poppins Medium"/>
                <a:ea typeface="Poppins Medium"/>
                <a:cs typeface="Poppins Medium"/>
                <a:sym typeface="Poppins Medium"/>
              </a:rPr>
              <a:t>Nos primeiros dias da computação, os programadores usavam cartões perfurados para introduzir dados e instruções nos computadores. Cada cartão perfurado representava uma linha de código.</a:t>
            </a:r>
          </a:p>
          <a:p>
            <a:pPr algn="just">
              <a:lnSpc>
                <a:spcPts val="2868"/>
              </a:lnSpc>
            </a:pPr>
          </a:p>
          <a:p>
            <a:pPr algn="just">
              <a:lnSpc>
                <a:spcPts val="2868"/>
              </a:lnSpc>
            </a:pPr>
            <a:r>
              <a:rPr lang="en-US" sz="2351" b="true">
                <a:solidFill>
                  <a:srgbClr val="063050"/>
                </a:solidFill>
                <a:latin typeface="Poppins Bold"/>
                <a:ea typeface="Poppins Bold"/>
                <a:cs typeface="Poppins Bold"/>
                <a:sym typeface="Poppins Bold"/>
              </a:rPr>
              <a:t>Linguagens de Programação de Baixo Nível (Assembly):</a:t>
            </a:r>
          </a:p>
          <a:p>
            <a:pPr algn="just">
              <a:lnSpc>
                <a:spcPts val="2868"/>
              </a:lnSpc>
            </a:pPr>
            <a:r>
              <a:rPr lang="en-US" sz="2351" b="true">
                <a:solidFill>
                  <a:srgbClr val="063050"/>
                </a:solidFill>
                <a:latin typeface="Poppins Medium"/>
                <a:ea typeface="Poppins Medium"/>
                <a:cs typeface="Poppins Medium"/>
                <a:sym typeface="Poppins Medium"/>
              </a:rPr>
              <a:t>Com o tempo, surgiram as linguagens de baixo nível como o assembly, que se aproximavam mais do código de máquina, mas ainda exigiam que o programador controlasse diretamente os detalhes do hardware, como endereços de memória e registradores. A programação em assembly era extremamente detalhada e trabalhosa, sendo adequada apenas para programadores experientes.</a:t>
            </a:r>
          </a:p>
          <a:p>
            <a:pPr algn="just">
              <a:lnSpc>
                <a:spcPts val="2868"/>
              </a:lnSpc>
            </a:pPr>
          </a:p>
          <a:p>
            <a:pPr algn="just">
              <a:lnSpc>
                <a:spcPts val="2868"/>
              </a:lnSpc>
            </a:pPr>
          </a:p>
        </p:txBody>
      </p:sp>
      <p:sp>
        <p:nvSpPr>
          <p:cNvPr name="Freeform 11" id="11"/>
          <p:cNvSpPr/>
          <p:nvPr/>
        </p:nvSpPr>
        <p:spPr>
          <a:xfrm flipH="true" flipV="true" rot="0">
            <a:off x="14158001" y="6463808"/>
            <a:ext cx="6775868" cy="4114800"/>
          </a:xfrm>
          <a:custGeom>
            <a:avLst/>
            <a:gdLst/>
            <a:ahLst/>
            <a:cxnLst/>
            <a:rect r="r" b="b" t="t" l="l"/>
            <a:pathLst>
              <a:path h="4114800" w="6775868">
                <a:moveTo>
                  <a:pt x="6775868" y="4114800"/>
                </a:moveTo>
                <a:lnTo>
                  <a:pt x="0" y="4114800"/>
                </a:lnTo>
                <a:lnTo>
                  <a:pt x="0" y="0"/>
                </a:lnTo>
                <a:lnTo>
                  <a:pt x="6775868" y="0"/>
                </a:lnTo>
                <a:lnTo>
                  <a:pt x="6775868"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5887720" y="-811995"/>
            <a:ext cx="4313283" cy="4373418"/>
          </a:xfrm>
          <a:custGeom>
            <a:avLst/>
            <a:gdLst/>
            <a:ahLst/>
            <a:cxnLst/>
            <a:rect r="r" b="b" t="t" l="l"/>
            <a:pathLst>
              <a:path h="4373418" w="4313283">
                <a:moveTo>
                  <a:pt x="0" y="0"/>
                </a:moveTo>
                <a:lnTo>
                  <a:pt x="4313283" y="0"/>
                </a:lnTo>
                <a:lnTo>
                  <a:pt x="4313283" y="4373418"/>
                </a:lnTo>
                <a:lnTo>
                  <a:pt x="0" y="4373418"/>
                </a:lnTo>
                <a:lnTo>
                  <a:pt x="0" y="0"/>
                </a:lnTo>
                <a:close/>
              </a:path>
            </a:pathLst>
          </a:custGeom>
          <a:blipFill>
            <a:blip r:embed="rId3">
              <a:alphaModFix amt="71000"/>
            </a:blip>
            <a:stretch>
              <a:fillRect l="0" t="0" r="0" b="0"/>
            </a:stretch>
          </a:blipFill>
        </p:spPr>
      </p:sp>
      <p:grpSp>
        <p:nvGrpSpPr>
          <p:cNvPr name="Group 4" id="4"/>
          <p:cNvGrpSpPr/>
          <p:nvPr/>
        </p:nvGrpSpPr>
        <p:grpSpPr>
          <a:xfrm rot="0">
            <a:off x="3750588" y="1374714"/>
            <a:ext cx="14728021" cy="1464829"/>
            <a:chOff x="0" y="0"/>
            <a:chExt cx="3878985" cy="385799"/>
          </a:xfrm>
        </p:grpSpPr>
        <p:sp>
          <p:nvSpPr>
            <p:cNvPr name="Freeform 5" id="5"/>
            <p:cNvSpPr/>
            <p:nvPr/>
          </p:nvSpPr>
          <p:spPr>
            <a:xfrm flipH="false" flipV="false" rot="0">
              <a:off x="0" y="0"/>
              <a:ext cx="3878985" cy="385799"/>
            </a:xfrm>
            <a:custGeom>
              <a:avLst/>
              <a:gdLst/>
              <a:ahLst/>
              <a:cxnLst/>
              <a:rect r="r" b="b" t="t" l="l"/>
              <a:pathLst>
                <a:path h="385799" w="3878985">
                  <a:moveTo>
                    <a:pt x="0" y="0"/>
                  </a:moveTo>
                  <a:lnTo>
                    <a:pt x="3878985" y="0"/>
                  </a:lnTo>
                  <a:lnTo>
                    <a:pt x="3878985" y="385799"/>
                  </a:lnTo>
                  <a:lnTo>
                    <a:pt x="0" y="385799"/>
                  </a:lnTo>
                  <a:close/>
                </a:path>
              </a:pathLst>
            </a:custGeom>
            <a:solidFill>
              <a:srgbClr val="2B59C3">
                <a:alpha val="71765"/>
              </a:srgbClr>
            </a:solidFill>
          </p:spPr>
        </p:sp>
        <p:sp>
          <p:nvSpPr>
            <p:cNvPr name="TextBox 6" id="6"/>
            <p:cNvSpPr txBox="true"/>
            <p:nvPr/>
          </p:nvSpPr>
          <p:spPr>
            <a:xfrm>
              <a:off x="0" y="28575"/>
              <a:ext cx="3878985" cy="357224"/>
            </a:xfrm>
            <a:prstGeom prst="rect">
              <a:avLst/>
            </a:prstGeom>
          </p:spPr>
          <p:txBody>
            <a:bodyPr anchor="ctr" rtlCol="false" tIns="50800" lIns="50800" bIns="50800" rIns="50800"/>
            <a:lstStyle/>
            <a:p>
              <a:pPr algn="ctr">
                <a:lnSpc>
                  <a:spcPts val="2661"/>
                </a:lnSpc>
              </a:pPr>
            </a:p>
          </p:txBody>
        </p:sp>
      </p:grpSp>
      <p:sp>
        <p:nvSpPr>
          <p:cNvPr name="Freeform 7" id="7"/>
          <p:cNvSpPr/>
          <p:nvPr/>
        </p:nvSpPr>
        <p:spPr>
          <a:xfrm flipH="false" flipV="false" rot="0">
            <a:off x="776799" y="1374714"/>
            <a:ext cx="6217418" cy="6922226"/>
          </a:xfrm>
          <a:custGeom>
            <a:avLst/>
            <a:gdLst/>
            <a:ahLst/>
            <a:cxnLst/>
            <a:rect r="r" b="b" t="t" l="l"/>
            <a:pathLst>
              <a:path h="6922226" w="6217418">
                <a:moveTo>
                  <a:pt x="0" y="0"/>
                </a:moveTo>
                <a:lnTo>
                  <a:pt x="6217418" y="0"/>
                </a:lnTo>
                <a:lnTo>
                  <a:pt x="6217418" y="6922227"/>
                </a:lnTo>
                <a:lnTo>
                  <a:pt x="0" y="69222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772581" y="5777357"/>
            <a:ext cx="4313283" cy="4373418"/>
          </a:xfrm>
          <a:custGeom>
            <a:avLst/>
            <a:gdLst/>
            <a:ahLst/>
            <a:cxnLst/>
            <a:rect r="r" b="b" t="t" l="l"/>
            <a:pathLst>
              <a:path h="4373418" w="4313283">
                <a:moveTo>
                  <a:pt x="0" y="0"/>
                </a:moveTo>
                <a:lnTo>
                  <a:pt x="4313283" y="0"/>
                </a:lnTo>
                <a:lnTo>
                  <a:pt x="4313283" y="4373418"/>
                </a:lnTo>
                <a:lnTo>
                  <a:pt x="0" y="4373418"/>
                </a:lnTo>
                <a:lnTo>
                  <a:pt x="0" y="0"/>
                </a:lnTo>
                <a:close/>
              </a:path>
            </a:pathLst>
          </a:custGeom>
          <a:blipFill>
            <a:blip r:embed="rId3">
              <a:alphaModFix amt="71000"/>
            </a:blip>
            <a:stretch>
              <a:fillRect l="0" t="0" r="0" b="0"/>
            </a:stretch>
          </a:blipFill>
        </p:spPr>
      </p:sp>
      <p:sp>
        <p:nvSpPr>
          <p:cNvPr name="TextBox 9" id="9"/>
          <p:cNvSpPr txBox="true"/>
          <p:nvPr/>
        </p:nvSpPr>
        <p:spPr>
          <a:xfrm rot="0">
            <a:off x="7916332" y="1672443"/>
            <a:ext cx="8542286" cy="907471"/>
          </a:xfrm>
          <a:prstGeom prst="rect">
            <a:avLst/>
          </a:prstGeom>
        </p:spPr>
        <p:txBody>
          <a:bodyPr anchor="t" rtlCol="false" tIns="0" lIns="0" bIns="0" rIns="0">
            <a:spAutoFit/>
          </a:bodyPr>
          <a:lstStyle/>
          <a:p>
            <a:pPr algn="l">
              <a:lnSpc>
                <a:spcPts val="6470"/>
              </a:lnSpc>
              <a:spcBef>
                <a:spcPct val="0"/>
              </a:spcBef>
            </a:pPr>
            <a:r>
              <a:rPr lang="en-US" b="true" sz="6221">
                <a:solidFill>
                  <a:srgbClr val="F0F7FE"/>
                </a:solidFill>
                <a:latin typeface="Poppins Bold"/>
                <a:ea typeface="Poppins Bold"/>
                <a:cs typeface="Poppins Bold"/>
                <a:sym typeface="Poppins Bold"/>
              </a:rPr>
              <a:t>Contextualização</a:t>
            </a:r>
          </a:p>
        </p:txBody>
      </p:sp>
      <p:sp>
        <p:nvSpPr>
          <p:cNvPr name="TextBox 10" id="10"/>
          <p:cNvSpPr txBox="true"/>
          <p:nvPr/>
        </p:nvSpPr>
        <p:spPr>
          <a:xfrm rot="0">
            <a:off x="7182189" y="3142323"/>
            <a:ext cx="10862172" cy="6899653"/>
          </a:xfrm>
          <a:prstGeom prst="rect">
            <a:avLst/>
          </a:prstGeom>
        </p:spPr>
        <p:txBody>
          <a:bodyPr anchor="t" rtlCol="false" tIns="0" lIns="0" bIns="0" rIns="0">
            <a:spAutoFit/>
          </a:bodyPr>
          <a:lstStyle/>
          <a:p>
            <a:pPr algn="just">
              <a:lnSpc>
                <a:spcPts val="2868"/>
              </a:lnSpc>
            </a:pPr>
            <a:r>
              <a:rPr lang="en-US" sz="2351" b="true">
                <a:solidFill>
                  <a:srgbClr val="063050"/>
                </a:solidFill>
                <a:latin typeface="Poppins Bold"/>
                <a:ea typeface="Poppins Bold"/>
                <a:cs typeface="Poppins Bold"/>
                <a:sym typeface="Poppins Bold"/>
              </a:rPr>
              <a:t>O Surgimento das Linguagens de Alto Nível e a Crise do Software</a:t>
            </a:r>
          </a:p>
          <a:p>
            <a:pPr algn="just">
              <a:lnSpc>
                <a:spcPts val="2868"/>
              </a:lnSpc>
            </a:pPr>
          </a:p>
          <a:p>
            <a:pPr algn="just">
              <a:lnSpc>
                <a:spcPts val="2868"/>
              </a:lnSpc>
            </a:pPr>
            <a:r>
              <a:rPr lang="en-US" sz="2351" b="true">
                <a:solidFill>
                  <a:srgbClr val="063050"/>
                </a:solidFill>
                <a:latin typeface="Poppins Bold"/>
                <a:ea typeface="Poppins Bold"/>
                <a:cs typeface="Poppins Bold"/>
                <a:sym typeface="Poppins Bold"/>
              </a:rPr>
              <a:t>A Crise do Software (Década de 1960):</a:t>
            </a:r>
          </a:p>
          <a:p>
            <a:pPr algn="just">
              <a:lnSpc>
                <a:spcPts val="2868"/>
              </a:lnSpc>
            </a:pPr>
            <a:r>
              <a:rPr lang="en-US" sz="2351" b="true">
                <a:solidFill>
                  <a:srgbClr val="063050"/>
                </a:solidFill>
                <a:latin typeface="Poppins Medium"/>
                <a:ea typeface="Poppins Medium"/>
                <a:cs typeface="Poppins Medium"/>
                <a:sym typeface="Poppins Medium"/>
              </a:rPr>
              <a:t>À medida que os computadores se tornaram mais poderosos e acessíveis, os programas ficaram mais complexos. No entanto, a programação ainda era extremamente difícil e exigia um conhecimento profundo da arquitetura do computador. A </a:t>
            </a:r>
            <a:r>
              <a:rPr lang="en-US" sz="2351" b="true">
                <a:solidFill>
                  <a:srgbClr val="063050"/>
                </a:solidFill>
                <a:latin typeface="Poppins Bold"/>
                <a:ea typeface="Poppins Bold"/>
                <a:cs typeface="Poppins Bold"/>
                <a:sym typeface="Poppins Bold"/>
              </a:rPr>
              <a:t>crise do software</a:t>
            </a:r>
            <a:r>
              <a:rPr lang="en-US" sz="2351" b="true">
                <a:solidFill>
                  <a:srgbClr val="063050"/>
                </a:solidFill>
                <a:latin typeface="Poppins Medium"/>
                <a:ea typeface="Poppins Medium"/>
                <a:cs typeface="Poppins Medium"/>
                <a:sym typeface="Poppins Medium"/>
              </a:rPr>
              <a:t> ocorreu nos anos 1960, quando se percebeu que os métodos tradicionais de programação não eram suficientes para lidar com o aumento da complexidade dos sistemas de software.</a:t>
            </a:r>
          </a:p>
          <a:p>
            <a:pPr algn="just" marL="507609" indent="-253804" lvl="1">
              <a:lnSpc>
                <a:spcPts val="2868"/>
              </a:lnSpc>
              <a:buFont typeface="Arial"/>
              <a:buChar char="•"/>
            </a:pPr>
            <a:r>
              <a:rPr lang="en-US" b="true" sz="2351">
                <a:solidFill>
                  <a:srgbClr val="063050"/>
                </a:solidFill>
                <a:latin typeface="Poppins Bold"/>
                <a:ea typeface="Poppins Bold"/>
                <a:cs typeface="Poppins Bold"/>
                <a:sym typeface="Poppins Bold"/>
              </a:rPr>
              <a:t>Problema 1:</a:t>
            </a:r>
            <a:r>
              <a:rPr lang="en-US" b="true" sz="2351">
                <a:solidFill>
                  <a:srgbClr val="063050"/>
                </a:solidFill>
                <a:latin typeface="Poppins Medium"/>
                <a:ea typeface="Poppins Medium"/>
                <a:cs typeface="Poppins Medium"/>
                <a:sym typeface="Poppins Medium"/>
              </a:rPr>
              <a:t> Os programas estavam ficando cada vez mais difíceis de entender e manter, principalmente devido à falta de abstração.</a:t>
            </a:r>
          </a:p>
          <a:p>
            <a:pPr algn="just" marL="507609" indent="-253804" lvl="1">
              <a:lnSpc>
                <a:spcPts val="2868"/>
              </a:lnSpc>
              <a:buFont typeface="Arial"/>
              <a:buChar char="•"/>
            </a:pPr>
            <a:r>
              <a:rPr lang="en-US" b="true" sz="2351">
                <a:solidFill>
                  <a:srgbClr val="063050"/>
                </a:solidFill>
                <a:latin typeface="Poppins Bold"/>
                <a:ea typeface="Poppins Bold"/>
                <a:cs typeface="Poppins Bold"/>
                <a:sym typeface="Poppins Bold"/>
              </a:rPr>
              <a:t>Problema 2:</a:t>
            </a:r>
            <a:r>
              <a:rPr lang="en-US" b="true" sz="2351">
                <a:solidFill>
                  <a:srgbClr val="063050"/>
                </a:solidFill>
                <a:latin typeface="Poppins Medium"/>
                <a:ea typeface="Poppins Medium"/>
                <a:cs typeface="Poppins Medium"/>
                <a:sym typeface="Poppins Medium"/>
              </a:rPr>
              <a:t> A quantidade de erros nos programas aumentava conforme os sistemas se tornavam mais complexos.</a:t>
            </a:r>
          </a:p>
          <a:p>
            <a:pPr algn="just" marL="507609" indent="-253804" lvl="1">
              <a:lnSpc>
                <a:spcPts val="2868"/>
              </a:lnSpc>
              <a:buFont typeface="Arial"/>
              <a:buChar char="•"/>
            </a:pPr>
            <a:r>
              <a:rPr lang="en-US" b="true" sz="2351">
                <a:solidFill>
                  <a:srgbClr val="063050"/>
                </a:solidFill>
                <a:latin typeface="Poppins Bold"/>
                <a:ea typeface="Poppins Bold"/>
                <a:cs typeface="Poppins Bold"/>
                <a:sym typeface="Poppins Bold"/>
              </a:rPr>
              <a:t>Problema 3:</a:t>
            </a:r>
            <a:r>
              <a:rPr lang="en-US" b="true" sz="2351">
                <a:solidFill>
                  <a:srgbClr val="063050"/>
                </a:solidFill>
                <a:latin typeface="Poppins Medium"/>
                <a:ea typeface="Poppins Medium"/>
                <a:cs typeface="Poppins Medium"/>
                <a:sym typeface="Poppins Medium"/>
              </a:rPr>
              <a:t> A manutenção de grandes sistemas de software era praticamente impossível devido à falta de organização no código.</a:t>
            </a:r>
          </a:p>
          <a:p>
            <a:pPr algn="just">
              <a:lnSpc>
                <a:spcPts val="2868"/>
              </a:lnSpc>
            </a:pPr>
            <a:r>
              <a:rPr lang="en-US" sz="2351" b="true">
                <a:solidFill>
                  <a:srgbClr val="063050"/>
                </a:solidFill>
                <a:latin typeface="Poppins Medium"/>
                <a:ea typeface="Poppins Medium"/>
                <a:cs typeface="Poppins Medium"/>
                <a:sym typeface="Poppins Medium"/>
              </a:rPr>
              <a:t>Esse cenário levou ao desenvolvimento de novas abordagens para melhorar a qualidade e a manutenção dos programas.</a:t>
            </a:r>
          </a:p>
          <a:p>
            <a:pPr algn="just">
              <a:lnSpc>
                <a:spcPts val="2868"/>
              </a:lnSpc>
            </a:pPr>
          </a:p>
        </p:txBody>
      </p:sp>
      <p:sp>
        <p:nvSpPr>
          <p:cNvPr name="Freeform 11" id="11"/>
          <p:cNvSpPr/>
          <p:nvPr/>
        </p:nvSpPr>
        <p:spPr>
          <a:xfrm flipH="true" flipV="true" rot="0">
            <a:off x="14158001" y="6463808"/>
            <a:ext cx="6775868" cy="4114800"/>
          </a:xfrm>
          <a:custGeom>
            <a:avLst/>
            <a:gdLst/>
            <a:ahLst/>
            <a:cxnLst/>
            <a:rect r="r" b="b" t="t" l="l"/>
            <a:pathLst>
              <a:path h="4114800" w="6775868">
                <a:moveTo>
                  <a:pt x="6775868" y="4114800"/>
                </a:moveTo>
                <a:lnTo>
                  <a:pt x="0" y="4114800"/>
                </a:lnTo>
                <a:lnTo>
                  <a:pt x="0" y="0"/>
                </a:lnTo>
                <a:lnTo>
                  <a:pt x="6775868" y="0"/>
                </a:lnTo>
                <a:lnTo>
                  <a:pt x="6775868"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5887720" y="-811995"/>
            <a:ext cx="4313283" cy="4373418"/>
          </a:xfrm>
          <a:custGeom>
            <a:avLst/>
            <a:gdLst/>
            <a:ahLst/>
            <a:cxnLst/>
            <a:rect r="r" b="b" t="t" l="l"/>
            <a:pathLst>
              <a:path h="4373418" w="4313283">
                <a:moveTo>
                  <a:pt x="0" y="0"/>
                </a:moveTo>
                <a:lnTo>
                  <a:pt x="4313283" y="0"/>
                </a:lnTo>
                <a:lnTo>
                  <a:pt x="4313283" y="4373418"/>
                </a:lnTo>
                <a:lnTo>
                  <a:pt x="0" y="4373418"/>
                </a:lnTo>
                <a:lnTo>
                  <a:pt x="0" y="0"/>
                </a:lnTo>
                <a:close/>
              </a:path>
            </a:pathLst>
          </a:custGeom>
          <a:blipFill>
            <a:blip r:embed="rId3">
              <a:alphaModFix amt="71000"/>
            </a:blip>
            <a:stretch>
              <a:fillRect l="0" t="0" r="0" b="0"/>
            </a:stretch>
          </a:blipFill>
        </p:spPr>
      </p:sp>
      <p:grpSp>
        <p:nvGrpSpPr>
          <p:cNvPr name="Group 4" id="4"/>
          <p:cNvGrpSpPr/>
          <p:nvPr/>
        </p:nvGrpSpPr>
        <p:grpSpPr>
          <a:xfrm rot="0">
            <a:off x="3750588" y="1374714"/>
            <a:ext cx="14728021" cy="1464829"/>
            <a:chOff x="0" y="0"/>
            <a:chExt cx="3878985" cy="385799"/>
          </a:xfrm>
        </p:grpSpPr>
        <p:sp>
          <p:nvSpPr>
            <p:cNvPr name="Freeform 5" id="5"/>
            <p:cNvSpPr/>
            <p:nvPr/>
          </p:nvSpPr>
          <p:spPr>
            <a:xfrm flipH="false" flipV="false" rot="0">
              <a:off x="0" y="0"/>
              <a:ext cx="3878985" cy="385799"/>
            </a:xfrm>
            <a:custGeom>
              <a:avLst/>
              <a:gdLst/>
              <a:ahLst/>
              <a:cxnLst/>
              <a:rect r="r" b="b" t="t" l="l"/>
              <a:pathLst>
                <a:path h="385799" w="3878985">
                  <a:moveTo>
                    <a:pt x="0" y="0"/>
                  </a:moveTo>
                  <a:lnTo>
                    <a:pt x="3878985" y="0"/>
                  </a:lnTo>
                  <a:lnTo>
                    <a:pt x="3878985" y="385799"/>
                  </a:lnTo>
                  <a:lnTo>
                    <a:pt x="0" y="385799"/>
                  </a:lnTo>
                  <a:close/>
                </a:path>
              </a:pathLst>
            </a:custGeom>
            <a:solidFill>
              <a:srgbClr val="2B59C3">
                <a:alpha val="71765"/>
              </a:srgbClr>
            </a:solidFill>
          </p:spPr>
        </p:sp>
        <p:sp>
          <p:nvSpPr>
            <p:cNvPr name="TextBox 6" id="6"/>
            <p:cNvSpPr txBox="true"/>
            <p:nvPr/>
          </p:nvSpPr>
          <p:spPr>
            <a:xfrm>
              <a:off x="0" y="28575"/>
              <a:ext cx="3878985" cy="357224"/>
            </a:xfrm>
            <a:prstGeom prst="rect">
              <a:avLst/>
            </a:prstGeom>
          </p:spPr>
          <p:txBody>
            <a:bodyPr anchor="ctr" rtlCol="false" tIns="50800" lIns="50800" bIns="50800" rIns="50800"/>
            <a:lstStyle/>
            <a:p>
              <a:pPr algn="ctr">
                <a:lnSpc>
                  <a:spcPts val="2661"/>
                </a:lnSpc>
              </a:pPr>
            </a:p>
          </p:txBody>
        </p:sp>
      </p:grpSp>
      <p:sp>
        <p:nvSpPr>
          <p:cNvPr name="Freeform 7" id="7"/>
          <p:cNvSpPr/>
          <p:nvPr/>
        </p:nvSpPr>
        <p:spPr>
          <a:xfrm flipH="false" flipV="false" rot="0">
            <a:off x="776799" y="1374714"/>
            <a:ext cx="6217418" cy="6922226"/>
          </a:xfrm>
          <a:custGeom>
            <a:avLst/>
            <a:gdLst/>
            <a:ahLst/>
            <a:cxnLst/>
            <a:rect r="r" b="b" t="t" l="l"/>
            <a:pathLst>
              <a:path h="6922226" w="6217418">
                <a:moveTo>
                  <a:pt x="0" y="0"/>
                </a:moveTo>
                <a:lnTo>
                  <a:pt x="6217418" y="0"/>
                </a:lnTo>
                <a:lnTo>
                  <a:pt x="6217418" y="6922227"/>
                </a:lnTo>
                <a:lnTo>
                  <a:pt x="0" y="69222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772581" y="5777357"/>
            <a:ext cx="4313283" cy="4373418"/>
          </a:xfrm>
          <a:custGeom>
            <a:avLst/>
            <a:gdLst/>
            <a:ahLst/>
            <a:cxnLst/>
            <a:rect r="r" b="b" t="t" l="l"/>
            <a:pathLst>
              <a:path h="4373418" w="4313283">
                <a:moveTo>
                  <a:pt x="0" y="0"/>
                </a:moveTo>
                <a:lnTo>
                  <a:pt x="4313283" y="0"/>
                </a:lnTo>
                <a:lnTo>
                  <a:pt x="4313283" y="4373418"/>
                </a:lnTo>
                <a:lnTo>
                  <a:pt x="0" y="4373418"/>
                </a:lnTo>
                <a:lnTo>
                  <a:pt x="0" y="0"/>
                </a:lnTo>
                <a:close/>
              </a:path>
            </a:pathLst>
          </a:custGeom>
          <a:blipFill>
            <a:blip r:embed="rId3">
              <a:alphaModFix amt="71000"/>
            </a:blip>
            <a:stretch>
              <a:fillRect l="0" t="0" r="0" b="0"/>
            </a:stretch>
          </a:blipFill>
        </p:spPr>
      </p:sp>
      <p:sp>
        <p:nvSpPr>
          <p:cNvPr name="TextBox 9" id="9"/>
          <p:cNvSpPr txBox="true"/>
          <p:nvPr/>
        </p:nvSpPr>
        <p:spPr>
          <a:xfrm rot="0">
            <a:off x="7182189" y="3142323"/>
            <a:ext cx="10862172" cy="4366003"/>
          </a:xfrm>
          <a:prstGeom prst="rect">
            <a:avLst/>
          </a:prstGeom>
        </p:spPr>
        <p:txBody>
          <a:bodyPr anchor="t" rtlCol="false" tIns="0" lIns="0" bIns="0" rIns="0">
            <a:spAutoFit/>
          </a:bodyPr>
          <a:lstStyle/>
          <a:p>
            <a:pPr algn="just">
              <a:lnSpc>
                <a:spcPts val="2868"/>
              </a:lnSpc>
            </a:pPr>
            <a:r>
              <a:rPr lang="en-US" sz="2351" b="true">
                <a:solidFill>
                  <a:srgbClr val="063050"/>
                </a:solidFill>
                <a:latin typeface="Poppins Bold"/>
                <a:ea typeface="Poppins Bold"/>
                <a:cs typeface="Poppins Bold"/>
                <a:sym typeface="Poppins Bold"/>
              </a:rPr>
              <a:t>A Programação Não Estruturada (Uso do "goto")</a:t>
            </a:r>
          </a:p>
          <a:p>
            <a:pPr algn="just">
              <a:lnSpc>
                <a:spcPts val="2868"/>
              </a:lnSpc>
            </a:pPr>
          </a:p>
          <a:p>
            <a:pPr algn="just">
              <a:lnSpc>
                <a:spcPts val="2868"/>
              </a:lnSpc>
            </a:pPr>
            <a:r>
              <a:rPr lang="en-US" sz="2351" b="true">
                <a:solidFill>
                  <a:srgbClr val="063050"/>
                </a:solidFill>
                <a:latin typeface="Poppins Medium"/>
                <a:ea typeface="Poppins Medium"/>
                <a:cs typeface="Poppins Medium"/>
                <a:sym typeface="Poppins Medium"/>
              </a:rPr>
              <a:t>Antes da programação estruturada, a principal maneira de controlar o fluxo de um programa era através do comando goto. O goto permitia que o controle do programa saltasse de uma parte do código para outra, sem seguir uma ordem sequencial definida. Isso resultava em programas caóticos, difíceis de ler e manter. Essa prática é conhecida como programação não estruturada.</a:t>
            </a:r>
          </a:p>
          <a:p>
            <a:pPr algn="just">
              <a:lnSpc>
                <a:spcPts val="2868"/>
              </a:lnSpc>
            </a:pPr>
          </a:p>
          <a:p>
            <a:pPr algn="just">
              <a:lnSpc>
                <a:spcPts val="2868"/>
              </a:lnSpc>
            </a:pPr>
          </a:p>
          <a:p>
            <a:pPr algn="just">
              <a:lnSpc>
                <a:spcPts val="2868"/>
              </a:lnSpc>
            </a:pPr>
          </a:p>
          <a:p>
            <a:pPr algn="just">
              <a:lnSpc>
                <a:spcPts val="2868"/>
              </a:lnSpc>
            </a:pPr>
          </a:p>
        </p:txBody>
      </p:sp>
      <p:sp>
        <p:nvSpPr>
          <p:cNvPr name="Freeform 10" id="10"/>
          <p:cNvSpPr/>
          <p:nvPr/>
        </p:nvSpPr>
        <p:spPr>
          <a:xfrm flipH="true" flipV="true" rot="0">
            <a:off x="14158001" y="6463808"/>
            <a:ext cx="6775868" cy="4114800"/>
          </a:xfrm>
          <a:custGeom>
            <a:avLst/>
            <a:gdLst/>
            <a:ahLst/>
            <a:cxnLst/>
            <a:rect r="r" b="b" t="t" l="l"/>
            <a:pathLst>
              <a:path h="4114800" w="6775868">
                <a:moveTo>
                  <a:pt x="6775868" y="4114800"/>
                </a:moveTo>
                <a:lnTo>
                  <a:pt x="0" y="4114800"/>
                </a:lnTo>
                <a:lnTo>
                  <a:pt x="0" y="0"/>
                </a:lnTo>
                <a:lnTo>
                  <a:pt x="6775868" y="0"/>
                </a:lnTo>
                <a:lnTo>
                  <a:pt x="6775868"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3268002" y="5735090"/>
            <a:ext cx="4776359" cy="4551910"/>
          </a:xfrm>
          <a:custGeom>
            <a:avLst/>
            <a:gdLst/>
            <a:ahLst/>
            <a:cxnLst/>
            <a:rect r="r" b="b" t="t" l="l"/>
            <a:pathLst>
              <a:path h="4551910" w="4776359">
                <a:moveTo>
                  <a:pt x="0" y="0"/>
                </a:moveTo>
                <a:lnTo>
                  <a:pt x="4776359" y="0"/>
                </a:lnTo>
                <a:lnTo>
                  <a:pt x="4776359" y="4551910"/>
                </a:lnTo>
                <a:lnTo>
                  <a:pt x="0" y="4551910"/>
                </a:lnTo>
                <a:lnTo>
                  <a:pt x="0" y="0"/>
                </a:lnTo>
                <a:close/>
              </a:path>
            </a:pathLst>
          </a:custGeom>
          <a:blipFill>
            <a:blip r:embed="rId8"/>
            <a:stretch>
              <a:fillRect l="0" t="0" r="-17187" b="-6406"/>
            </a:stretch>
          </a:blipFill>
        </p:spPr>
      </p:sp>
      <p:sp>
        <p:nvSpPr>
          <p:cNvPr name="TextBox 12" id="12"/>
          <p:cNvSpPr txBox="true"/>
          <p:nvPr/>
        </p:nvSpPr>
        <p:spPr>
          <a:xfrm rot="0">
            <a:off x="7916332" y="1672443"/>
            <a:ext cx="8542286" cy="907471"/>
          </a:xfrm>
          <a:prstGeom prst="rect">
            <a:avLst/>
          </a:prstGeom>
        </p:spPr>
        <p:txBody>
          <a:bodyPr anchor="t" rtlCol="false" tIns="0" lIns="0" bIns="0" rIns="0">
            <a:spAutoFit/>
          </a:bodyPr>
          <a:lstStyle/>
          <a:p>
            <a:pPr algn="l">
              <a:lnSpc>
                <a:spcPts val="6470"/>
              </a:lnSpc>
              <a:spcBef>
                <a:spcPct val="0"/>
              </a:spcBef>
            </a:pPr>
            <a:r>
              <a:rPr lang="en-US" b="true" sz="6221">
                <a:solidFill>
                  <a:srgbClr val="F0F7FE"/>
                </a:solidFill>
                <a:latin typeface="Poppins Bold"/>
                <a:ea typeface="Poppins Bold"/>
                <a:cs typeface="Poppins Bold"/>
                <a:sym typeface="Poppins Bold"/>
              </a:rPr>
              <a:t>Contextualização</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5887720" y="-811995"/>
            <a:ext cx="4313283" cy="4373418"/>
          </a:xfrm>
          <a:custGeom>
            <a:avLst/>
            <a:gdLst/>
            <a:ahLst/>
            <a:cxnLst/>
            <a:rect r="r" b="b" t="t" l="l"/>
            <a:pathLst>
              <a:path h="4373418" w="4313283">
                <a:moveTo>
                  <a:pt x="0" y="0"/>
                </a:moveTo>
                <a:lnTo>
                  <a:pt x="4313283" y="0"/>
                </a:lnTo>
                <a:lnTo>
                  <a:pt x="4313283" y="4373418"/>
                </a:lnTo>
                <a:lnTo>
                  <a:pt x="0" y="4373418"/>
                </a:lnTo>
                <a:lnTo>
                  <a:pt x="0" y="0"/>
                </a:lnTo>
                <a:close/>
              </a:path>
            </a:pathLst>
          </a:custGeom>
          <a:blipFill>
            <a:blip r:embed="rId3">
              <a:alphaModFix amt="71000"/>
            </a:blip>
            <a:stretch>
              <a:fillRect l="0" t="0" r="0" b="0"/>
            </a:stretch>
          </a:blipFill>
        </p:spPr>
      </p:sp>
      <p:grpSp>
        <p:nvGrpSpPr>
          <p:cNvPr name="Group 4" id="4"/>
          <p:cNvGrpSpPr/>
          <p:nvPr/>
        </p:nvGrpSpPr>
        <p:grpSpPr>
          <a:xfrm rot="0">
            <a:off x="3750588" y="1374714"/>
            <a:ext cx="14728021" cy="1464829"/>
            <a:chOff x="0" y="0"/>
            <a:chExt cx="3878985" cy="385799"/>
          </a:xfrm>
        </p:grpSpPr>
        <p:sp>
          <p:nvSpPr>
            <p:cNvPr name="Freeform 5" id="5"/>
            <p:cNvSpPr/>
            <p:nvPr/>
          </p:nvSpPr>
          <p:spPr>
            <a:xfrm flipH="false" flipV="false" rot="0">
              <a:off x="0" y="0"/>
              <a:ext cx="3878985" cy="385799"/>
            </a:xfrm>
            <a:custGeom>
              <a:avLst/>
              <a:gdLst/>
              <a:ahLst/>
              <a:cxnLst/>
              <a:rect r="r" b="b" t="t" l="l"/>
              <a:pathLst>
                <a:path h="385799" w="3878985">
                  <a:moveTo>
                    <a:pt x="0" y="0"/>
                  </a:moveTo>
                  <a:lnTo>
                    <a:pt x="3878985" y="0"/>
                  </a:lnTo>
                  <a:lnTo>
                    <a:pt x="3878985" y="385799"/>
                  </a:lnTo>
                  <a:lnTo>
                    <a:pt x="0" y="385799"/>
                  </a:lnTo>
                  <a:close/>
                </a:path>
              </a:pathLst>
            </a:custGeom>
            <a:solidFill>
              <a:srgbClr val="2B59C3">
                <a:alpha val="71765"/>
              </a:srgbClr>
            </a:solidFill>
          </p:spPr>
        </p:sp>
        <p:sp>
          <p:nvSpPr>
            <p:cNvPr name="TextBox 6" id="6"/>
            <p:cNvSpPr txBox="true"/>
            <p:nvPr/>
          </p:nvSpPr>
          <p:spPr>
            <a:xfrm>
              <a:off x="0" y="28575"/>
              <a:ext cx="3878985" cy="357224"/>
            </a:xfrm>
            <a:prstGeom prst="rect">
              <a:avLst/>
            </a:prstGeom>
          </p:spPr>
          <p:txBody>
            <a:bodyPr anchor="ctr" rtlCol="false" tIns="50800" lIns="50800" bIns="50800" rIns="50800"/>
            <a:lstStyle/>
            <a:p>
              <a:pPr algn="ctr">
                <a:lnSpc>
                  <a:spcPts val="2661"/>
                </a:lnSpc>
              </a:pPr>
            </a:p>
          </p:txBody>
        </p:sp>
      </p:grpSp>
      <p:sp>
        <p:nvSpPr>
          <p:cNvPr name="Freeform 7" id="7"/>
          <p:cNvSpPr/>
          <p:nvPr/>
        </p:nvSpPr>
        <p:spPr>
          <a:xfrm flipH="false" flipV="false" rot="0">
            <a:off x="776799" y="1374714"/>
            <a:ext cx="6217418" cy="6922226"/>
          </a:xfrm>
          <a:custGeom>
            <a:avLst/>
            <a:gdLst/>
            <a:ahLst/>
            <a:cxnLst/>
            <a:rect r="r" b="b" t="t" l="l"/>
            <a:pathLst>
              <a:path h="6922226" w="6217418">
                <a:moveTo>
                  <a:pt x="0" y="0"/>
                </a:moveTo>
                <a:lnTo>
                  <a:pt x="6217418" y="0"/>
                </a:lnTo>
                <a:lnTo>
                  <a:pt x="6217418" y="6922227"/>
                </a:lnTo>
                <a:lnTo>
                  <a:pt x="0" y="69222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772581" y="5777357"/>
            <a:ext cx="4313283" cy="4373418"/>
          </a:xfrm>
          <a:custGeom>
            <a:avLst/>
            <a:gdLst/>
            <a:ahLst/>
            <a:cxnLst/>
            <a:rect r="r" b="b" t="t" l="l"/>
            <a:pathLst>
              <a:path h="4373418" w="4313283">
                <a:moveTo>
                  <a:pt x="0" y="0"/>
                </a:moveTo>
                <a:lnTo>
                  <a:pt x="4313283" y="0"/>
                </a:lnTo>
                <a:lnTo>
                  <a:pt x="4313283" y="4373418"/>
                </a:lnTo>
                <a:lnTo>
                  <a:pt x="0" y="4373418"/>
                </a:lnTo>
                <a:lnTo>
                  <a:pt x="0" y="0"/>
                </a:lnTo>
                <a:close/>
              </a:path>
            </a:pathLst>
          </a:custGeom>
          <a:blipFill>
            <a:blip r:embed="rId3">
              <a:alphaModFix amt="71000"/>
            </a:blip>
            <a:stretch>
              <a:fillRect l="0" t="0" r="0" b="0"/>
            </a:stretch>
          </a:blipFill>
        </p:spPr>
      </p:sp>
      <p:sp>
        <p:nvSpPr>
          <p:cNvPr name="TextBox 9" id="9"/>
          <p:cNvSpPr txBox="true"/>
          <p:nvPr/>
        </p:nvSpPr>
        <p:spPr>
          <a:xfrm rot="0">
            <a:off x="7182189" y="3142323"/>
            <a:ext cx="10862172" cy="5813803"/>
          </a:xfrm>
          <a:prstGeom prst="rect">
            <a:avLst/>
          </a:prstGeom>
        </p:spPr>
        <p:txBody>
          <a:bodyPr anchor="t" rtlCol="false" tIns="0" lIns="0" bIns="0" rIns="0">
            <a:spAutoFit/>
          </a:bodyPr>
          <a:lstStyle/>
          <a:p>
            <a:pPr algn="just">
              <a:lnSpc>
                <a:spcPts val="2868"/>
              </a:lnSpc>
            </a:pPr>
            <a:r>
              <a:rPr lang="en-US" sz="2351" b="true">
                <a:solidFill>
                  <a:srgbClr val="063050"/>
                </a:solidFill>
                <a:latin typeface="Poppins Bold"/>
                <a:ea typeface="Poppins Bold"/>
                <a:cs typeface="Poppins Bold"/>
                <a:sym typeface="Poppins Bold"/>
              </a:rPr>
              <a:t>Edsger Dijkstra e a Crítica ao "goto"</a:t>
            </a:r>
          </a:p>
          <a:p>
            <a:pPr algn="just">
              <a:lnSpc>
                <a:spcPts val="2868"/>
              </a:lnSpc>
            </a:pPr>
          </a:p>
          <a:p>
            <a:pPr algn="just">
              <a:lnSpc>
                <a:spcPts val="2868"/>
              </a:lnSpc>
            </a:pPr>
            <a:r>
              <a:rPr lang="en-US" sz="2351" b="true">
                <a:solidFill>
                  <a:srgbClr val="063050"/>
                </a:solidFill>
                <a:latin typeface="Poppins Medium"/>
                <a:ea typeface="Poppins Medium"/>
                <a:cs typeface="Poppins Medium"/>
                <a:sym typeface="Poppins Medium"/>
              </a:rPr>
              <a:t>A virada para a programação estruturada se deu principalmente através do trabalho do cientista da computação Edsger Dijkstra, que em 1968 escreveu o famoso artigo "</a:t>
            </a:r>
            <a:r>
              <a:rPr lang="en-US" b="true" sz="2351" u="sng">
                <a:solidFill>
                  <a:srgbClr val="063050"/>
                </a:solidFill>
                <a:latin typeface="Poppins Bold"/>
                <a:ea typeface="Poppins Bold"/>
                <a:cs typeface="Poppins Bold"/>
                <a:sym typeface="Poppins Bold"/>
              </a:rPr>
              <a:t>Go To Statement Considered Harmful</a:t>
            </a:r>
            <a:r>
              <a:rPr lang="en-US" sz="2351" b="true">
                <a:solidFill>
                  <a:srgbClr val="063050"/>
                </a:solidFill>
                <a:latin typeface="Poppins Medium"/>
                <a:ea typeface="Poppins Medium"/>
                <a:cs typeface="Poppins Medium"/>
                <a:sym typeface="Poppins Medium"/>
              </a:rPr>
              <a:t>". Nesse artigo, Dijkstra argumentou que o uso do goto tornava os programas confusos e propensos a erros. Ele sugeriu que a programação deveria seguir estruturas claras e lógicas, como </a:t>
            </a:r>
            <a:r>
              <a:rPr lang="en-US" sz="2351" b="true">
                <a:solidFill>
                  <a:srgbClr val="063050"/>
                </a:solidFill>
                <a:latin typeface="Poppins Bold"/>
                <a:ea typeface="Poppins Bold"/>
                <a:cs typeface="Poppins Bold"/>
                <a:sym typeface="Poppins Bold"/>
              </a:rPr>
              <a:t>sequência, seleção e repetição,</a:t>
            </a:r>
            <a:r>
              <a:rPr lang="en-US" sz="2351" b="true">
                <a:solidFill>
                  <a:srgbClr val="063050"/>
                </a:solidFill>
                <a:latin typeface="Poppins Medium"/>
                <a:ea typeface="Poppins Medium"/>
                <a:cs typeface="Poppins Medium"/>
                <a:sym typeface="Poppins Medium"/>
              </a:rPr>
              <a:t> para organizar o fluxo de controle de maneira mais eficiente.</a:t>
            </a:r>
          </a:p>
          <a:p>
            <a:pPr algn="just">
              <a:lnSpc>
                <a:spcPts val="2868"/>
              </a:lnSpc>
            </a:pPr>
          </a:p>
          <a:p>
            <a:pPr algn="just">
              <a:lnSpc>
                <a:spcPts val="2868"/>
              </a:lnSpc>
            </a:pPr>
            <a:r>
              <a:rPr lang="en-US" sz="2351" b="true">
                <a:solidFill>
                  <a:srgbClr val="063050"/>
                </a:solidFill>
                <a:latin typeface="Poppins Medium"/>
                <a:ea typeface="Poppins Medium"/>
                <a:cs typeface="Poppins Medium"/>
                <a:sym typeface="Poppins Medium"/>
              </a:rPr>
              <a:t>https://homepages.cwi.nl/~storm/teaching/reader/Dijkstra68.pdf </a:t>
            </a:r>
          </a:p>
          <a:p>
            <a:pPr algn="just">
              <a:lnSpc>
                <a:spcPts val="2868"/>
              </a:lnSpc>
            </a:pPr>
          </a:p>
          <a:p>
            <a:pPr algn="just">
              <a:lnSpc>
                <a:spcPts val="2868"/>
              </a:lnSpc>
            </a:pPr>
          </a:p>
          <a:p>
            <a:pPr algn="just">
              <a:lnSpc>
                <a:spcPts val="2868"/>
              </a:lnSpc>
            </a:pPr>
          </a:p>
          <a:p>
            <a:pPr algn="just">
              <a:lnSpc>
                <a:spcPts val="2868"/>
              </a:lnSpc>
            </a:pPr>
          </a:p>
        </p:txBody>
      </p:sp>
      <p:sp>
        <p:nvSpPr>
          <p:cNvPr name="Freeform 10" id="10"/>
          <p:cNvSpPr/>
          <p:nvPr/>
        </p:nvSpPr>
        <p:spPr>
          <a:xfrm flipH="true" flipV="true" rot="0">
            <a:off x="14158001" y="6463808"/>
            <a:ext cx="6775868" cy="4114800"/>
          </a:xfrm>
          <a:custGeom>
            <a:avLst/>
            <a:gdLst/>
            <a:ahLst/>
            <a:cxnLst/>
            <a:rect r="r" b="b" t="t" l="l"/>
            <a:pathLst>
              <a:path h="4114800" w="6775868">
                <a:moveTo>
                  <a:pt x="6775868" y="4114800"/>
                </a:moveTo>
                <a:lnTo>
                  <a:pt x="0" y="4114800"/>
                </a:lnTo>
                <a:lnTo>
                  <a:pt x="0" y="0"/>
                </a:lnTo>
                <a:lnTo>
                  <a:pt x="6775868" y="0"/>
                </a:lnTo>
                <a:lnTo>
                  <a:pt x="6775868"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7916332" y="1672443"/>
            <a:ext cx="8542286" cy="907471"/>
          </a:xfrm>
          <a:prstGeom prst="rect">
            <a:avLst/>
          </a:prstGeom>
        </p:spPr>
        <p:txBody>
          <a:bodyPr anchor="t" rtlCol="false" tIns="0" lIns="0" bIns="0" rIns="0">
            <a:spAutoFit/>
          </a:bodyPr>
          <a:lstStyle/>
          <a:p>
            <a:pPr algn="l">
              <a:lnSpc>
                <a:spcPts val="6470"/>
              </a:lnSpc>
              <a:spcBef>
                <a:spcPct val="0"/>
              </a:spcBef>
            </a:pPr>
            <a:r>
              <a:rPr lang="en-US" b="true" sz="6221">
                <a:solidFill>
                  <a:srgbClr val="F0F7FE"/>
                </a:solidFill>
                <a:latin typeface="Poppins Bold"/>
                <a:ea typeface="Poppins Bold"/>
                <a:cs typeface="Poppins Bold"/>
                <a:sym typeface="Poppins Bold"/>
              </a:rPr>
              <a:t>Contextualização</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2697500" y="2445749"/>
            <a:ext cx="21311029" cy="1464829"/>
            <a:chOff x="0" y="0"/>
            <a:chExt cx="5612781" cy="385799"/>
          </a:xfrm>
        </p:grpSpPr>
        <p:sp>
          <p:nvSpPr>
            <p:cNvPr name="Freeform 4" id="4"/>
            <p:cNvSpPr/>
            <p:nvPr/>
          </p:nvSpPr>
          <p:spPr>
            <a:xfrm flipH="false" flipV="false" rot="0">
              <a:off x="0" y="0"/>
              <a:ext cx="5612781" cy="385799"/>
            </a:xfrm>
            <a:custGeom>
              <a:avLst/>
              <a:gdLst/>
              <a:ahLst/>
              <a:cxnLst/>
              <a:rect r="r" b="b" t="t" l="l"/>
              <a:pathLst>
                <a:path h="385799" w="5612781">
                  <a:moveTo>
                    <a:pt x="0" y="0"/>
                  </a:moveTo>
                  <a:lnTo>
                    <a:pt x="5612781" y="0"/>
                  </a:lnTo>
                  <a:lnTo>
                    <a:pt x="5612781" y="385799"/>
                  </a:lnTo>
                  <a:lnTo>
                    <a:pt x="0" y="385799"/>
                  </a:lnTo>
                  <a:close/>
                </a:path>
              </a:pathLst>
            </a:custGeom>
            <a:solidFill>
              <a:srgbClr val="2B59C3">
                <a:alpha val="71765"/>
              </a:srgbClr>
            </a:solidFill>
          </p:spPr>
        </p:sp>
        <p:sp>
          <p:nvSpPr>
            <p:cNvPr name="TextBox 5" id="5"/>
            <p:cNvSpPr txBox="true"/>
            <p:nvPr/>
          </p:nvSpPr>
          <p:spPr>
            <a:xfrm>
              <a:off x="0" y="28575"/>
              <a:ext cx="5612781" cy="357224"/>
            </a:xfrm>
            <a:prstGeom prst="rect">
              <a:avLst/>
            </a:prstGeom>
          </p:spPr>
          <p:txBody>
            <a:bodyPr anchor="ctr" rtlCol="false" tIns="50800" lIns="50800" bIns="50800" rIns="50800"/>
            <a:lstStyle/>
            <a:p>
              <a:pPr algn="ctr">
                <a:lnSpc>
                  <a:spcPts val="2661"/>
                </a:lnSpc>
              </a:pPr>
            </a:p>
          </p:txBody>
        </p:sp>
      </p:grpSp>
      <p:sp>
        <p:nvSpPr>
          <p:cNvPr name="Freeform 6" id="6"/>
          <p:cNvSpPr/>
          <p:nvPr/>
        </p:nvSpPr>
        <p:spPr>
          <a:xfrm flipH="false" flipV="false" rot="0">
            <a:off x="665409" y="3003832"/>
            <a:ext cx="7817731" cy="4946492"/>
          </a:xfrm>
          <a:custGeom>
            <a:avLst/>
            <a:gdLst/>
            <a:ahLst/>
            <a:cxnLst/>
            <a:rect r="r" b="b" t="t" l="l"/>
            <a:pathLst>
              <a:path h="4946492" w="7817731">
                <a:moveTo>
                  <a:pt x="0" y="0"/>
                </a:moveTo>
                <a:lnTo>
                  <a:pt x="7817731" y="0"/>
                </a:lnTo>
                <a:lnTo>
                  <a:pt x="7817731" y="4946492"/>
                </a:lnTo>
                <a:lnTo>
                  <a:pt x="0" y="49464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158745" y="2705378"/>
            <a:ext cx="1765702" cy="1981910"/>
          </a:xfrm>
          <a:custGeom>
            <a:avLst/>
            <a:gdLst/>
            <a:ahLst/>
            <a:cxnLst/>
            <a:rect r="r" b="b" t="t" l="l"/>
            <a:pathLst>
              <a:path h="1981910" w="1765702">
                <a:moveTo>
                  <a:pt x="0" y="0"/>
                </a:moveTo>
                <a:lnTo>
                  <a:pt x="1765702" y="0"/>
                </a:lnTo>
                <a:lnTo>
                  <a:pt x="1765702" y="1981910"/>
                </a:lnTo>
                <a:lnTo>
                  <a:pt x="0" y="198191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5641675" y="2743478"/>
            <a:ext cx="12646325" cy="907471"/>
          </a:xfrm>
          <a:prstGeom prst="rect">
            <a:avLst/>
          </a:prstGeom>
        </p:spPr>
        <p:txBody>
          <a:bodyPr anchor="t" rtlCol="false" tIns="0" lIns="0" bIns="0" rIns="0">
            <a:spAutoFit/>
          </a:bodyPr>
          <a:lstStyle/>
          <a:p>
            <a:pPr algn="l">
              <a:lnSpc>
                <a:spcPts val="6470"/>
              </a:lnSpc>
              <a:spcBef>
                <a:spcPct val="0"/>
              </a:spcBef>
            </a:pPr>
            <a:r>
              <a:rPr lang="en-US" b="true" sz="6221">
                <a:solidFill>
                  <a:srgbClr val="F0F7FE"/>
                </a:solidFill>
                <a:latin typeface="Poppins Bold"/>
                <a:ea typeface="Poppins Bold"/>
                <a:cs typeface="Poppins Bold"/>
                <a:sym typeface="Poppins Bold"/>
              </a:rPr>
              <a:t>Paradigmas de programação</a:t>
            </a:r>
          </a:p>
        </p:txBody>
      </p:sp>
      <p:sp>
        <p:nvSpPr>
          <p:cNvPr name="TextBox 9" id="9"/>
          <p:cNvSpPr txBox="true"/>
          <p:nvPr/>
        </p:nvSpPr>
        <p:spPr>
          <a:xfrm rot="0">
            <a:off x="9632383" y="5336147"/>
            <a:ext cx="7445050" cy="2081019"/>
          </a:xfrm>
          <a:prstGeom prst="rect">
            <a:avLst/>
          </a:prstGeom>
        </p:spPr>
        <p:txBody>
          <a:bodyPr anchor="t" rtlCol="false" tIns="0" lIns="0" bIns="0" rIns="0">
            <a:spAutoFit/>
          </a:bodyPr>
          <a:lstStyle/>
          <a:p>
            <a:pPr algn="just">
              <a:lnSpc>
                <a:spcPts val="2380"/>
              </a:lnSpc>
            </a:pPr>
            <a:r>
              <a:rPr lang="en-US" sz="1951" b="true">
                <a:solidFill>
                  <a:srgbClr val="063050"/>
                </a:solidFill>
                <a:latin typeface="Poppins Medium"/>
                <a:ea typeface="Poppins Medium"/>
                <a:cs typeface="Poppins Medium"/>
                <a:sym typeface="Poppins Medium"/>
              </a:rPr>
              <a:t>O conceito de paradigma de programação pode ser definido como formas de abordar e resolver problemas ao escrever código. Eles são como conjuntos de regras que guiam os desenvolvedores. </a:t>
            </a:r>
          </a:p>
          <a:p>
            <a:pPr algn="just">
              <a:lnSpc>
                <a:spcPts val="2380"/>
              </a:lnSpc>
            </a:pPr>
          </a:p>
          <a:p>
            <a:pPr algn="just">
              <a:lnSpc>
                <a:spcPts val="2380"/>
              </a:lnSpc>
            </a:pPr>
            <a:r>
              <a:rPr lang="en-US" b="true" sz="1951">
                <a:solidFill>
                  <a:srgbClr val="063050"/>
                </a:solidFill>
                <a:latin typeface="Poppins Medium"/>
                <a:ea typeface="Poppins Medium"/>
                <a:cs typeface="Poppins Medium"/>
                <a:sym typeface="Poppins Medium"/>
              </a:rPr>
              <a:t>Os paradigmas de programação podem ser assim classificados:</a:t>
            </a:r>
          </a:p>
        </p:txBody>
      </p:sp>
      <p:sp>
        <p:nvSpPr>
          <p:cNvPr name="TextBox 10" id="10"/>
          <p:cNvSpPr txBox="true"/>
          <p:nvPr/>
        </p:nvSpPr>
        <p:spPr>
          <a:xfrm rot="0">
            <a:off x="9632383" y="4471237"/>
            <a:ext cx="4357426" cy="394002"/>
          </a:xfrm>
          <a:prstGeom prst="rect">
            <a:avLst/>
          </a:prstGeom>
        </p:spPr>
        <p:txBody>
          <a:bodyPr anchor="t" rtlCol="false" tIns="0" lIns="0" bIns="0" rIns="0">
            <a:spAutoFit/>
          </a:bodyPr>
          <a:lstStyle/>
          <a:p>
            <a:pPr algn="l">
              <a:lnSpc>
                <a:spcPts val="2904"/>
              </a:lnSpc>
            </a:pPr>
            <a:r>
              <a:rPr lang="en-US" sz="2381" b="true">
                <a:solidFill>
                  <a:srgbClr val="063050"/>
                </a:solidFill>
                <a:latin typeface="Poppins Bold"/>
                <a:ea typeface="Poppins Bold"/>
                <a:cs typeface="Poppins Bold"/>
                <a:sym typeface="Poppins Bold"/>
              </a:rPr>
              <a:t>Conceito</a:t>
            </a:r>
          </a:p>
        </p:txBody>
      </p:sp>
      <p:sp>
        <p:nvSpPr>
          <p:cNvPr name="Freeform 11" id="11"/>
          <p:cNvSpPr/>
          <p:nvPr/>
        </p:nvSpPr>
        <p:spPr>
          <a:xfrm flipH="false" flipV="false" rot="0">
            <a:off x="5979707" y="5791920"/>
            <a:ext cx="1765702" cy="1981910"/>
          </a:xfrm>
          <a:custGeom>
            <a:avLst/>
            <a:gdLst/>
            <a:ahLst/>
            <a:cxnLst/>
            <a:rect r="r" b="b" t="t" l="l"/>
            <a:pathLst>
              <a:path h="1981910" w="1765702">
                <a:moveTo>
                  <a:pt x="0" y="0"/>
                </a:moveTo>
                <a:lnTo>
                  <a:pt x="1765702" y="0"/>
                </a:lnTo>
                <a:lnTo>
                  <a:pt x="1765702" y="1981910"/>
                </a:lnTo>
                <a:lnTo>
                  <a:pt x="0" y="198191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2697500" y="2445749"/>
            <a:ext cx="21311029" cy="1464829"/>
            <a:chOff x="0" y="0"/>
            <a:chExt cx="5612781" cy="385799"/>
          </a:xfrm>
        </p:grpSpPr>
        <p:sp>
          <p:nvSpPr>
            <p:cNvPr name="Freeform 4" id="4"/>
            <p:cNvSpPr/>
            <p:nvPr/>
          </p:nvSpPr>
          <p:spPr>
            <a:xfrm flipH="false" flipV="false" rot="0">
              <a:off x="0" y="0"/>
              <a:ext cx="5612781" cy="385799"/>
            </a:xfrm>
            <a:custGeom>
              <a:avLst/>
              <a:gdLst/>
              <a:ahLst/>
              <a:cxnLst/>
              <a:rect r="r" b="b" t="t" l="l"/>
              <a:pathLst>
                <a:path h="385799" w="5612781">
                  <a:moveTo>
                    <a:pt x="0" y="0"/>
                  </a:moveTo>
                  <a:lnTo>
                    <a:pt x="5612781" y="0"/>
                  </a:lnTo>
                  <a:lnTo>
                    <a:pt x="5612781" y="385799"/>
                  </a:lnTo>
                  <a:lnTo>
                    <a:pt x="0" y="385799"/>
                  </a:lnTo>
                  <a:close/>
                </a:path>
              </a:pathLst>
            </a:custGeom>
            <a:solidFill>
              <a:srgbClr val="2B59C3">
                <a:alpha val="71765"/>
              </a:srgbClr>
            </a:solidFill>
          </p:spPr>
        </p:sp>
        <p:sp>
          <p:nvSpPr>
            <p:cNvPr name="TextBox 5" id="5"/>
            <p:cNvSpPr txBox="true"/>
            <p:nvPr/>
          </p:nvSpPr>
          <p:spPr>
            <a:xfrm>
              <a:off x="0" y="28575"/>
              <a:ext cx="5612781" cy="357224"/>
            </a:xfrm>
            <a:prstGeom prst="rect">
              <a:avLst/>
            </a:prstGeom>
          </p:spPr>
          <p:txBody>
            <a:bodyPr anchor="ctr" rtlCol="false" tIns="50800" lIns="50800" bIns="50800" rIns="50800"/>
            <a:lstStyle/>
            <a:p>
              <a:pPr algn="ctr">
                <a:lnSpc>
                  <a:spcPts val="2661"/>
                </a:lnSpc>
              </a:pPr>
            </a:p>
          </p:txBody>
        </p:sp>
      </p:grpSp>
      <p:sp>
        <p:nvSpPr>
          <p:cNvPr name="Freeform 6" id="6"/>
          <p:cNvSpPr/>
          <p:nvPr/>
        </p:nvSpPr>
        <p:spPr>
          <a:xfrm flipH="false" flipV="false" rot="0">
            <a:off x="665409" y="3003832"/>
            <a:ext cx="7817731" cy="4946492"/>
          </a:xfrm>
          <a:custGeom>
            <a:avLst/>
            <a:gdLst/>
            <a:ahLst/>
            <a:cxnLst/>
            <a:rect r="r" b="b" t="t" l="l"/>
            <a:pathLst>
              <a:path h="4946492" w="7817731">
                <a:moveTo>
                  <a:pt x="0" y="0"/>
                </a:moveTo>
                <a:lnTo>
                  <a:pt x="7817731" y="0"/>
                </a:lnTo>
                <a:lnTo>
                  <a:pt x="7817731" y="4946492"/>
                </a:lnTo>
                <a:lnTo>
                  <a:pt x="0" y="49464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158745" y="2705378"/>
            <a:ext cx="1765702" cy="1981910"/>
          </a:xfrm>
          <a:custGeom>
            <a:avLst/>
            <a:gdLst/>
            <a:ahLst/>
            <a:cxnLst/>
            <a:rect r="r" b="b" t="t" l="l"/>
            <a:pathLst>
              <a:path h="1981910" w="1765702">
                <a:moveTo>
                  <a:pt x="0" y="0"/>
                </a:moveTo>
                <a:lnTo>
                  <a:pt x="1765702" y="0"/>
                </a:lnTo>
                <a:lnTo>
                  <a:pt x="1765702" y="1981910"/>
                </a:lnTo>
                <a:lnTo>
                  <a:pt x="0" y="198191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8786935" y="4544673"/>
            <a:ext cx="357065" cy="357065"/>
            <a:chOff x="0" y="0"/>
            <a:chExt cx="94042" cy="94042"/>
          </a:xfrm>
        </p:grpSpPr>
        <p:sp>
          <p:nvSpPr>
            <p:cNvPr name="Freeform 9" id="9"/>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10" id="10"/>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sp>
        <p:nvSpPr>
          <p:cNvPr name="TextBox 11" id="11"/>
          <p:cNvSpPr txBox="true"/>
          <p:nvPr/>
        </p:nvSpPr>
        <p:spPr>
          <a:xfrm rot="0">
            <a:off x="5641675" y="2743478"/>
            <a:ext cx="12646325" cy="907471"/>
          </a:xfrm>
          <a:prstGeom prst="rect">
            <a:avLst/>
          </a:prstGeom>
        </p:spPr>
        <p:txBody>
          <a:bodyPr anchor="t" rtlCol="false" tIns="0" lIns="0" bIns="0" rIns="0">
            <a:spAutoFit/>
          </a:bodyPr>
          <a:lstStyle/>
          <a:p>
            <a:pPr algn="l">
              <a:lnSpc>
                <a:spcPts val="6470"/>
              </a:lnSpc>
              <a:spcBef>
                <a:spcPct val="0"/>
              </a:spcBef>
            </a:pPr>
            <a:r>
              <a:rPr lang="en-US" b="true" sz="6221">
                <a:solidFill>
                  <a:srgbClr val="F0F7FE"/>
                </a:solidFill>
                <a:latin typeface="Poppins Bold"/>
                <a:ea typeface="Poppins Bold"/>
                <a:cs typeface="Poppins Bold"/>
                <a:sym typeface="Poppins Bold"/>
              </a:rPr>
              <a:t>Paradigmas de programação</a:t>
            </a:r>
          </a:p>
        </p:txBody>
      </p:sp>
      <p:sp>
        <p:nvSpPr>
          <p:cNvPr name="TextBox 12" id="12"/>
          <p:cNvSpPr txBox="true"/>
          <p:nvPr/>
        </p:nvSpPr>
        <p:spPr>
          <a:xfrm rot="0">
            <a:off x="9632383" y="7247349"/>
            <a:ext cx="6415565" cy="755952"/>
          </a:xfrm>
          <a:prstGeom prst="rect">
            <a:avLst/>
          </a:prstGeom>
        </p:spPr>
        <p:txBody>
          <a:bodyPr anchor="t" rtlCol="false" tIns="0" lIns="0" bIns="0" rIns="0">
            <a:spAutoFit/>
          </a:bodyPr>
          <a:lstStyle/>
          <a:p>
            <a:pPr algn="l">
              <a:lnSpc>
                <a:spcPts val="2904"/>
              </a:lnSpc>
            </a:pPr>
            <a:r>
              <a:rPr lang="en-US" sz="2381" b="true">
                <a:solidFill>
                  <a:srgbClr val="063050"/>
                </a:solidFill>
                <a:latin typeface="Poppins Bold"/>
                <a:ea typeface="Poppins Bold"/>
                <a:cs typeface="Poppins Bold"/>
                <a:sym typeface="Poppins Bold"/>
              </a:rPr>
              <a:t>Programação Orientada a Objetos (POO)</a:t>
            </a:r>
          </a:p>
          <a:p>
            <a:pPr algn="l">
              <a:lnSpc>
                <a:spcPts val="2904"/>
              </a:lnSpc>
            </a:pPr>
          </a:p>
        </p:txBody>
      </p:sp>
      <p:sp>
        <p:nvSpPr>
          <p:cNvPr name="TextBox 13" id="13"/>
          <p:cNvSpPr txBox="true"/>
          <p:nvPr/>
        </p:nvSpPr>
        <p:spPr>
          <a:xfrm rot="0">
            <a:off x="9632383" y="5336147"/>
            <a:ext cx="7880324" cy="899919"/>
          </a:xfrm>
          <a:prstGeom prst="rect">
            <a:avLst/>
          </a:prstGeom>
        </p:spPr>
        <p:txBody>
          <a:bodyPr anchor="t" rtlCol="false" tIns="0" lIns="0" bIns="0" rIns="0">
            <a:spAutoFit/>
          </a:bodyPr>
          <a:lstStyle/>
          <a:p>
            <a:pPr algn="just">
              <a:lnSpc>
                <a:spcPts val="2380"/>
              </a:lnSpc>
            </a:pPr>
            <a:r>
              <a:rPr lang="en-US" sz="1951">
                <a:solidFill>
                  <a:srgbClr val="063050"/>
                </a:solidFill>
                <a:latin typeface="Poppins"/>
                <a:ea typeface="Poppins"/>
                <a:cs typeface="Poppins"/>
                <a:sym typeface="Poppins"/>
              </a:rPr>
              <a:t>Dividido em estruturado e não-estruturado. Um programa é uma sequência de comandos que alteram o estado atual do sistema até atingir um estado final.</a:t>
            </a:r>
          </a:p>
        </p:txBody>
      </p:sp>
      <p:grpSp>
        <p:nvGrpSpPr>
          <p:cNvPr name="Group 14" id="14"/>
          <p:cNvGrpSpPr/>
          <p:nvPr/>
        </p:nvGrpSpPr>
        <p:grpSpPr>
          <a:xfrm rot="0">
            <a:off x="8786935" y="7289660"/>
            <a:ext cx="357065" cy="357065"/>
            <a:chOff x="0" y="0"/>
            <a:chExt cx="94042" cy="94042"/>
          </a:xfrm>
        </p:grpSpPr>
        <p:sp>
          <p:nvSpPr>
            <p:cNvPr name="Freeform 15" id="15"/>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16" id="16"/>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sp>
        <p:nvSpPr>
          <p:cNvPr name="TextBox 17" id="17"/>
          <p:cNvSpPr txBox="true"/>
          <p:nvPr/>
        </p:nvSpPr>
        <p:spPr>
          <a:xfrm rot="0">
            <a:off x="9632383" y="4471237"/>
            <a:ext cx="4357426" cy="394002"/>
          </a:xfrm>
          <a:prstGeom prst="rect">
            <a:avLst/>
          </a:prstGeom>
        </p:spPr>
        <p:txBody>
          <a:bodyPr anchor="t" rtlCol="false" tIns="0" lIns="0" bIns="0" rIns="0">
            <a:spAutoFit/>
          </a:bodyPr>
          <a:lstStyle/>
          <a:p>
            <a:pPr algn="l">
              <a:lnSpc>
                <a:spcPts val="2904"/>
              </a:lnSpc>
            </a:pPr>
            <a:r>
              <a:rPr lang="en-US" sz="2381" b="true">
                <a:solidFill>
                  <a:srgbClr val="063050"/>
                </a:solidFill>
                <a:latin typeface="Poppins Bold"/>
                <a:ea typeface="Poppins Bold"/>
                <a:cs typeface="Poppins Bold"/>
                <a:sym typeface="Poppins Bold"/>
              </a:rPr>
              <a:t>Imperativo</a:t>
            </a:r>
          </a:p>
        </p:txBody>
      </p:sp>
      <p:sp>
        <p:nvSpPr>
          <p:cNvPr name="TextBox 18" id="18"/>
          <p:cNvSpPr txBox="true"/>
          <p:nvPr/>
        </p:nvSpPr>
        <p:spPr>
          <a:xfrm rot="0">
            <a:off x="9632383" y="8081134"/>
            <a:ext cx="8076342" cy="2081019"/>
          </a:xfrm>
          <a:prstGeom prst="rect">
            <a:avLst/>
          </a:prstGeom>
        </p:spPr>
        <p:txBody>
          <a:bodyPr anchor="t" rtlCol="false" tIns="0" lIns="0" bIns="0" rIns="0">
            <a:spAutoFit/>
          </a:bodyPr>
          <a:lstStyle/>
          <a:p>
            <a:pPr algn="just">
              <a:lnSpc>
                <a:spcPts val="2380"/>
              </a:lnSpc>
            </a:pPr>
            <a:r>
              <a:rPr lang="en-US" b="true" sz="1951">
                <a:solidFill>
                  <a:srgbClr val="063050"/>
                </a:solidFill>
                <a:latin typeface="Poppins Medium"/>
                <a:ea typeface="Poppins Medium"/>
                <a:cs typeface="Poppins Medium"/>
                <a:sym typeface="Poppins Medium"/>
              </a:rPr>
              <a:t>O paradigma orientado a objetos é um paradigma de programação centrado na ideia de 'objetos'. Cada objeto, uma instância de uma classe, encapsula dados (atributos) e comportamentos (métodos), permitindo interações entre eles para executar tarefas. Essa abordagem facilita a modelagem de sistemas complexos ao representar entidades do mundo real com características e ações específicas.</a:t>
            </a:r>
          </a:p>
        </p:txBody>
      </p:sp>
      <p:sp>
        <p:nvSpPr>
          <p:cNvPr name="Freeform 19" id="19"/>
          <p:cNvSpPr/>
          <p:nvPr/>
        </p:nvSpPr>
        <p:spPr>
          <a:xfrm flipH="false" flipV="false" rot="0">
            <a:off x="5979707" y="5791920"/>
            <a:ext cx="1765702" cy="1981910"/>
          </a:xfrm>
          <a:custGeom>
            <a:avLst/>
            <a:gdLst/>
            <a:ahLst/>
            <a:cxnLst/>
            <a:rect r="r" b="b" t="t" l="l"/>
            <a:pathLst>
              <a:path h="1981910" w="1765702">
                <a:moveTo>
                  <a:pt x="0" y="0"/>
                </a:moveTo>
                <a:lnTo>
                  <a:pt x="1765702" y="0"/>
                </a:lnTo>
                <a:lnTo>
                  <a:pt x="1765702" y="1981910"/>
                </a:lnTo>
                <a:lnTo>
                  <a:pt x="0" y="198191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DAGfTPP6qAg</dc:identifier>
  <dcterms:modified xsi:type="dcterms:W3CDTF">2011-08-01T06:04:30Z</dcterms:modified>
  <cp:revision>1</cp:revision>
  <dc:title>Computer</dc:title>
</cp:coreProperties>
</file>