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74" r:id="rId8"/>
    <p:sldId id="259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BCCF-2C4B-4023-91A2-3AFA511491B4}" type="datetimeFigureOut">
              <a:rPr lang="pt-BR" smtClean="0"/>
              <a:t>23/08/2016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81DB-8D81-4EDE-A46E-87EB83468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68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BCCF-2C4B-4023-91A2-3AFA511491B4}" type="datetimeFigureOut">
              <a:rPr lang="pt-BR" smtClean="0"/>
              <a:t>23/08/2016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81DB-8D81-4EDE-A46E-87EB83468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84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BCCF-2C4B-4023-91A2-3AFA511491B4}" type="datetimeFigureOut">
              <a:rPr lang="pt-BR" smtClean="0"/>
              <a:t>23/08/2016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81DB-8D81-4EDE-A46E-87EB83468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8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BCCF-2C4B-4023-91A2-3AFA511491B4}" type="datetimeFigureOut">
              <a:rPr lang="pt-BR" smtClean="0"/>
              <a:t>23/08/2016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81DB-8D81-4EDE-A46E-87EB83468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519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BCCF-2C4B-4023-91A2-3AFA511491B4}" type="datetimeFigureOut">
              <a:rPr lang="pt-BR" smtClean="0"/>
              <a:t>23/08/2016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81DB-8D81-4EDE-A46E-87EB83468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57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BCCF-2C4B-4023-91A2-3AFA511491B4}" type="datetimeFigureOut">
              <a:rPr lang="pt-BR" smtClean="0"/>
              <a:t>23/08/2016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81DB-8D81-4EDE-A46E-87EB83468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17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BCCF-2C4B-4023-91A2-3AFA511491B4}" type="datetimeFigureOut">
              <a:rPr lang="pt-BR" smtClean="0"/>
              <a:t>23/08/2016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81DB-8D81-4EDE-A46E-87EB83468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95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BCCF-2C4B-4023-91A2-3AFA511491B4}" type="datetimeFigureOut">
              <a:rPr lang="pt-BR" smtClean="0"/>
              <a:t>23/08/2016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81DB-8D81-4EDE-A46E-87EB83468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42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BCCF-2C4B-4023-91A2-3AFA511491B4}" type="datetimeFigureOut">
              <a:rPr lang="pt-BR" smtClean="0"/>
              <a:t>23/08/2016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81DB-8D81-4EDE-A46E-87EB83468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58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BCCF-2C4B-4023-91A2-3AFA511491B4}" type="datetimeFigureOut">
              <a:rPr lang="pt-BR" smtClean="0"/>
              <a:t>23/08/2016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81DB-8D81-4EDE-A46E-87EB83468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56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BCCF-2C4B-4023-91A2-3AFA511491B4}" type="datetimeFigureOut">
              <a:rPr lang="pt-BR" smtClean="0"/>
              <a:t>23/08/2016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81DB-8D81-4EDE-A46E-87EB83468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76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ABCCF-2C4B-4023-91A2-3AFA511491B4}" type="datetimeFigureOut">
              <a:rPr lang="pt-BR" smtClean="0"/>
              <a:t>23/08/2016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581DB-8D81-4EDE-A46E-87EB83468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79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5804" y="3575712"/>
            <a:ext cx="9144000" cy="900752"/>
          </a:xfrm>
        </p:spPr>
        <p:txBody>
          <a:bodyPr>
            <a:normAutofit fontScale="90000"/>
          </a:bodyPr>
          <a:lstStyle/>
          <a:p>
            <a:r>
              <a:rPr lang="pt-BR" dirty="0"/>
              <a:t>Modelagem UML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51296" y="4476464"/>
            <a:ext cx="9144000" cy="545910"/>
          </a:xfrm>
        </p:spPr>
        <p:txBody>
          <a:bodyPr/>
          <a:lstStyle/>
          <a:p>
            <a:r>
              <a:rPr lang="pt-BR" dirty="0"/>
              <a:t>Desenvolvimento de Aplicações</a:t>
            </a:r>
          </a:p>
        </p:txBody>
      </p:sp>
      <p:pic>
        <p:nvPicPr>
          <p:cNvPr id="1028" name="Picture 4" descr="http://www.escoladegestao.pr.gov.br/arquivos/Image/2014/Logo_Parceiros_PR-Formar/UNICESUMAR/tn_600_580_unicesum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84" y="683074"/>
            <a:ext cx="57150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475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de Extensão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642" y="1433015"/>
            <a:ext cx="8845373" cy="52052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2" descr="http://www.escoladegestao.pr.gov.br/arquivos/Image/2014/Logo_Parceiros_PR-Formar/UNICESUMAR/tn_600_580_unicesum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154" y="574497"/>
            <a:ext cx="1850646" cy="90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65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Multiplicidade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multiplicidade em uma associação entre ator e um caso de uso especifica o número de vezes que um ator pode utilizar um determinado caso de uso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22" y="3320885"/>
            <a:ext cx="9049782" cy="28560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2" descr="http://www.escoladegestao.pr.gov.br/arquivos/Image/2014/Logo_Parceiros_PR-Formar/UNICESUMAR/tn_600_580_unicesum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154" y="574497"/>
            <a:ext cx="1850646" cy="90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705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Multiplicidade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3574" y="1690689"/>
            <a:ext cx="5635610" cy="49830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2" descr="http://www.escoladegestao.pr.gov.br/arquivos/Image/2014/Logo_Parceiros_PR-Formar/UNICESUMAR/tn_600_580_unicesum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154" y="574497"/>
            <a:ext cx="1850646" cy="90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62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 de Sistema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172" y="1317576"/>
            <a:ext cx="10008707" cy="54312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2" descr="http://www.escoladegestao.pr.gov.br/arquivos/Image/2014/Logo_Parceiros_PR-Formar/UNICESUMAR/tn_600_580_unicesum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154" y="574497"/>
            <a:ext cx="1850646" cy="90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360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Documentação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5938" y="215188"/>
            <a:ext cx="6321474" cy="6308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2" descr="http://www.escoladegestao.pr.gov.br/arquivos/Image/2014/Logo_Parceiros_PR-Formar/UNICESUMAR/tn_600_580_unicesum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72" y="5287174"/>
            <a:ext cx="1850646" cy="90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499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– Sistema de Controle de Cinema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Desenvolva o diagrama de caso de uso para um sistema de controle de cinema, sabendo que:</a:t>
            </a:r>
          </a:p>
          <a:p>
            <a:r>
              <a:rPr lang="pt-BR" dirty="0"/>
              <a:t>Um cinema pode ter muitas salas, sendo necessário registrar informações a respeito de cada uma, como a sua capacidade.</a:t>
            </a:r>
          </a:p>
          <a:p>
            <a:r>
              <a:rPr lang="pt-BR" dirty="0"/>
              <a:t>O cinema apresenta muitos filmes, Um filme tem informações como título e duração. Sempre que um filme for apresentado, deve-se registrá-lo também.</a:t>
            </a:r>
          </a:p>
          <a:p>
            <a:r>
              <a:rPr lang="pt-BR" dirty="0"/>
              <a:t>Um mesmo filme pode ser apresentado em diferentes salas em diferentes horários. Cada apresentação em uma determinada sala e horário é chamada de Sessão. </a:t>
            </a:r>
          </a:p>
          <a:p>
            <a:r>
              <a:rPr lang="pt-BR" dirty="0"/>
              <a:t>Os clientes do cinema podem comprar ingressos para assistir a um sessão. O funcionário deve intermediar a compra do ingresso. Um cliente só pode comprar ingressos para sessões ainda não encerradas. </a:t>
            </a:r>
          </a:p>
          <a:p>
            <a:r>
              <a:rPr lang="pt-BR" dirty="0"/>
              <a:t>O cinema oferece meia entrada para idosos e crianças.</a:t>
            </a:r>
          </a:p>
        </p:txBody>
      </p:sp>
      <p:pic>
        <p:nvPicPr>
          <p:cNvPr id="4" name="Picture 2" descr="http://www.escoladegestao.pr.gov.br/arquivos/Image/2014/Logo_Parceiros_PR-Formar/UNICESUMAR/tn_600_580_unicesuma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154" y="5596664"/>
            <a:ext cx="1850646" cy="90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975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Classes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://www.escoladegestao.pr.gov.br/arquivos/Image/2014/Logo_Parceiros_PR-Formar/UNICESUMAR/tn_600_580_unicesuma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154" y="574497"/>
            <a:ext cx="1850646" cy="90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939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Atributos e Métodos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://www.escoladegestao.pr.gov.br/arquivos/Image/2014/Logo_Parceiros_PR-Formar/UNICESUMAR/tn_600_580_unicesuma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154" y="574497"/>
            <a:ext cx="1850646" cy="90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582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Visibilidade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://www.escoladegestao.pr.gov.br/arquivos/Image/2014/Logo_Parceiros_PR-Formar/UNICESUMAR/tn_600_580_unicesuma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154" y="574497"/>
            <a:ext cx="1850646" cy="90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600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Correspondente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://www.escoladegestao.pr.gov.br/arquivos/Image/2014/Logo_Parceiros_PR-Formar/UNICESUMAR/tn_600_580_unicesuma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154" y="574497"/>
            <a:ext cx="1850646" cy="90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91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Resolução dos exercícios</a:t>
            </a:r>
          </a:p>
          <a:p>
            <a:r>
              <a:rPr lang="pt-BR" dirty="0"/>
              <a:t>Notas adicionais</a:t>
            </a:r>
          </a:p>
          <a:p>
            <a:pPr lvl="1"/>
            <a:r>
              <a:rPr lang="pt-BR" dirty="0"/>
              <a:t>Inclusão x Extensão</a:t>
            </a:r>
          </a:p>
          <a:p>
            <a:pPr lvl="1"/>
            <a:r>
              <a:rPr lang="pt-BR" dirty="0"/>
              <a:t>Pontos de extensão</a:t>
            </a:r>
          </a:p>
          <a:p>
            <a:pPr lvl="1"/>
            <a:r>
              <a:rPr lang="pt-BR" dirty="0"/>
              <a:t>Multiplicidade</a:t>
            </a:r>
          </a:p>
          <a:p>
            <a:pPr lvl="1"/>
            <a:r>
              <a:rPr lang="pt-BR" dirty="0"/>
              <a:t>Fronteira do Sistema</a:t>
            </a:r>
          </a:p>
          <a:p>
            <a:pPr lvl="1"/>
            <a:r>
              <a:rPr lang="pt-BR" dirty="0"/>
              <a:t>Documentação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Diagrama de Classes </a:t>
            </a:r>
          </a:p>
          <a:p>
            <a:pPr lvl="1"/>
            <a:r>
              <a:rPr lang="pt-BR" dirty="0"/>
              <a:t>Atributos e métodos</a:t>
            </a:r>
          </a:p>
          <a:p>
            <a:pPr lvl="1"/>
            <a:r>
              <a:rPr lang="pt-BR" dirty="0"/>
              <a:t>Visibilidade</a:t>
            </a:r>
          </a:p>
          <a:p>
            <a:pPr lvl="1"/>
            <a:r>
              <a:rPr lang="pt-BR" dirty="0"/>
              <a:t>Código correspondente</a:t>
            </a:r>
          </a:p>
        </p:txBody>
      </p:sp>
      <p:pic>
        <p:nvPicPr>
          <p:cNvPr id="2050" name="Picture 2" descr="http://www.escoladegestao.pr.gov.br/arquivos/Image/2014/Logo_Parceiros_PR-Formar/UNICESUMAR/tn_600_580_unicesuma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154" y="574497"/>
            <a:ext cx="1850646" cy="90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43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2655627" cy="5053036"/>
          </a:xfrm>
        </p:spPr>
        <p:txBody>
          <a:bodyPr>
            <a:normAutofit/>
          </a:bodyPr>
          <a:lstStyle/>
          <a:p>
            <a:pPr algn="r"/>
            <a:r>
              <a:rPr lang="pt-BR" sz="4000" dirty="0"/>
              <a:t>Exercícios: Locadora de Veículos</a:t>
            </a:r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261" y="132817"/>
            <a:ext cx="8288740" cy="67251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2" descr="http://www.escoladegestao.pr.gov.br/arquivos/Image/2014/Logo_Parceiros_PR-Formar/UNICESUMAR/tn_600_580_unicesum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67" y="365125"/>
            <a:ext cx="1850646" cy="90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47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2655627" cy="5053036"/>
          </a:xfrm>
        </p:spPr>
        <p:txBody>
          <a:bodyPr>
            <a:normAutofit/>
          </a:bodyPr>
          <a:lstStyle/>
          <a:p>
            <a:r>
              <a:rPr lang="pt-BR" sz="4000" dirty="0"/>
              <a:t>Exercícios: Gestão hospitalar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027" y="0"/>
            <a:ext cx="7648973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2" descr="http://www.escoladegestao.pr.gov.br/arquivos/Image/2014/Logo_Parceiros_PR-Formar/UNICESUMAR/tn_600_580_unicesum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10" y="365125"/>
            <a:ext cx="1850646" cy="90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14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2655627" cy="5053036"/>
          </a:xfrm>
        </p:spPr>
        <p:txBody>
          <a:bodyPr>
            <a:normAutofit/>
          </a:bodyPr>
          <a:lstStyle/>
          <a:p>
            <a:r>
              <a:rPr lang="pt-BR" sz="4000" dirty="0"/>
              <a:t>Exercícios: Gestão hospitalar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59" y="0"/>
            <a:ext cx="7888941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2" descr="http://www.escoladegestao.pr.gov.br/arquivos/Image/2014/Logo_Parceiros_PR-Formar/UNICESUMAR/tn_600_580_unicesum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67" y="365125"/>
            <a:ext cx="1850646" cy="90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81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2655627" cy="5053036"/>
          </a:xfrm>
        </p:spPr>
        <p:txBody>
          <a:bodyPr>
            <a:normAutofit/>
          </a:bodyPr>
          <a:lstStyle/>
          <a:p>
            <a:r>
              <a:rPr lang="pt-BR" sz="4000" dirty="0"/>
              <a:t>Exercícios: Sistema de Hotelaria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817" y="0"/>
            <a:ext cx="8304183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2" descr="http://www.escoladegestao.pr.gov.br/arquivos/Image/2014/Logo_Parceiros_PR-Formar/UNICESUMAR/tn_600_580_unicesum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67" y="365125"/>
            <a:ext cx="1850646" cy="90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33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Nomes de Casos de Uso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Os nomes de casos de uso são breves expressões verbais ativas, nomeando algum comportamento ou funcionalidade do sistema.</a:t>
            </a:r>
          </a:p>
        </p:txBody>
      </p:sp>
      <p:sp>
        <p:nvSpPr>
          <p:cNvPr id="4" name="Elipse 3"/>
          <p:cNvSpPr/>
          <p:nvPr/>
        </p:nvSpPr>
        <p:spPr>
          <a:xfrm>
            <a:off x="1828800" y="3573194"/>
            <a:ext cx="2082018" cy="10972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Fazer Pedido</a:t>
            </a:r>
          </a:p>
        </p:txBody>
      </p:sp>
      <p:sp>
        <p:nvSpPr>
          <p:cNvPr id="5" name="Elipse 4"/>
          <p:cNvSpPr/>
          <p:nvPr/>
        </p:nvSpPr>
        <p:spPr>
          <a:xfrm>
            <a:off x="5174566" y="3024554"/>
            <a:ext cx="2082018" cy="10972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Validar Usuário</a:t>
            </a:r>
          </a:p>
        </p:txBody>
      </p:sp>
      <p:sp>
        <p:nvSpPr>
          <p:cNvPr id="6" name="Elipse 5"/>
          <p:cNvSpPr/>
          <p:nvPr/>
        </p:nvSpPr>
        <p:spPr>
          <a:xfrm>
            <a:off x="4625926" y="4977619"/>
            <a:ext cx="2082018" cy="10972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Calibrar Sensor</a:t>
            </a:r>
          </a:p>
        </p:txBody>
      </p:sp>
      <p:pic>
        <p:nvPicPr>
          <p:cNvPr id="7" name="Picture 2" descr="http://www.escoladegestao.pr.gov.br/arquivos/Image/2014/Logo_Parceiros_PR-Formar/UNICESUMAR/tn_600_580_unicesuma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154" y="574497"/>
            <a:ext cx="1850646" cy="90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266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Inclusão x Extensão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74002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Inclusão</a:t>
            </a:r>
          </a:p>
          <a:p>
            <a:r>
              <a:rPr lang="pt-BR" dirty="0"/>
              <a:t>O caso de uso X &lt;&lt;INCLUI&gt;&gt; as funcionalidades do caso de uso Y</a:t>
            </a:r>
          </a:p>
          <a:p>
            <a:r>
              <a:rPr lang="pt-BR" dirty="0"/>
              <a:t>O resultado de Y altera o comportamento de X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Extensão</a:t>
            </a:r>
          </a:p>
          <a:p>
            <a:r>
              <a:rPr lang="pt-BR" dirty="0"/>
              <a:t>O caso de uso Y &lt;&lt;EXTENDE&gt;&gt; as funcionalidade do caso de uso X</a:t>
            </a:r>
          </a:p>
          <a:p>
            <a:r>
              <a:rPr lang="pt-BR" dirty="0"/>
              <a:t>O resultado de Y não altera o comportamento de X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296" y="4001294"/>
            <a:ext cx="1866900" cy="2324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296" y="1516323"/>
            <a:ext cx="1866900" cy="2324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2" descr="http://www.escoladegestao.pr.gov.br/arquivos/Image/2014/Logo_Parceiros_PR-Formar/UNICESUMAR/tn_600_580_unicesuma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154" y="574497"/>
            <a:ext cx="1850646" cy="90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936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de Extensão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Um ponto de extensão identifica um ponto no comportamento de um caso de uso do qual esse comportamento poderá ser estendido pelo comportamento de outro caso de uso, se a condição para que isso ocorra for satisfeita.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626" y="3085460"/>
            <a:ext cx="6307871" cy="3226440"/>
          </a:xfrm>
          <a:prstGeom prst="rect">
            <a:avLst/>
          </a:prstGeom>
        </p:spPr>
      </p:pic>
      <p:pic>
        <p:nvPicPr>
          <p:cNvPr id="7" name="Picture 2" descr="http://www.escoladegestao.pr.gov.br/arquivos/Image/2014/Logo_Parceiros_PR-Formar/UNICESUMAR/tn_600_580_unicesum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154" y="574497"/>
            <a:ext cx="1850646" cy="90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9368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364</Words>
  <Application>Microsoft Office PowerPoint</Application>
  <PresentationFormat>Widescreen</PresentationFormat>
  <Paragraphs>51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Modelagem UML</vt:lpstr>
      <vt:lpstr>Resumo</vt:lpstr>
      <vt:lpstr>Exercícios: Locadora de Veículos</vt:lpstr>
      <vt:lpstr>Exercícios: Gestão hospitalar</vt:lpstr>
      <vt:lpstr>Exercícios: Gestão hospitalar</vt:lpstr>
      <vt:lpstr>Exercícios: Sistema de Hotelaria</vt:lpstr>
      <vt:lpstr>Nomes de Casos de Uso</vt:lpstr>
      <vt:lpstr>Inclusão x Extensão</vt:lpstr>
      <vt:lpstr>Pontos de Extensão</vt:lpstr>
      <vt:lpstr>Pontos de Extensão</vt:lpstr>
      <vt:lpstr>Multiplicidade</vt:lpstr>
      <vt:lpstr>Multiplicidade</vt:lpstr>
      <vt:lpstr>Fronteira de Sistema</vt:lpstr>
      <vt:lpstr>Documentação</vt:lpstr>
      <vt:lpstr>Exercício – Sistema de Controle de Cinema</vt:lpstr>
      <vt:lpstr>Diagrama de Classes</vt:lpstr>
      <vt:lpstr>Atributos e Métodos</vt:lpstr>
      <vt:lpstr>Visibilidade</vt:lpstr>
      <vt:lpstr>Código Correspondente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UML</dc:title>
  <dc:creator>unicesumar</dc:creator>
  <cp:lastModifiedBy>Gustavo Souza</cp:lastModifiedBy>
  <cp:revision>11</cp:revision>
  <dcterms:created xsi:type="dcterms:W3CDTF">2016-08-23T15:41:56Z</dcterms:created>
  <dcterms:modified xsi:type="dcterms:W3CDTF">2016-08-23T20:39:00Z</dcterms:modified>
</cp:coreProperties>
</file>