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80" r:id="rId24"/>
    <p:sldId id="279" r:id="rId25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1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ffff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E220C-2AE7-4C5A-AF72-886536AC4545}" type="datetimeFigureOut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671893-F61A-4612-8EC1-5BD9A41714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ffff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B30F6-C2E2-44DE-8488-CF263A53BD11}" type="datetimeFigureOut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ED0ED1-7C80-414E-AA3F-C833649433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363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pic>
        <p:nvPicPr>
          <p:cNvPr id="43010" name="Picture 2" descr="http://cursosead.org/wp-content/uploads/2014/12/cesuma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4500"/>
            <a:ext cx="54102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3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215505-DA56-4CDC-B617-F3A03A67EAEC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3DE4E99-42E4-4B42-A39D-77AC710B98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961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19E024-C29C-498E-9F1B-303E427DE4BE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076D181-AAB4-415D-B27F-3E652354C1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971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 userDrawn="1"/>
        </p:nvSpPr>
        <p:spPr>
          <a:xfrm>
            <a:off x="527051" y="1844675"/>
            <a:ext cx="10972800" cy="7889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pt-BR" sz="400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295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4"/>
          <p:cNvSpPr/>
          <p:nvPr userDrawn="1"/>
        </p:nvSpPr>
        <p:spPr>
          <a:xfrm>
            <a:off x="1" y="1"/>
            <a:ext cx="9359900" cy="817563"/>
          </a:xfrm>
          <a:custGeom>
            <a:avLst/>
            <a:gdLst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7020272 w 7020272"/>
              <a:gd name="connsiteY2" fmla="*/ 818282 h 818282"/>
              <a:gd name="connsiteX3" fmla="*/ 0 w 7020272"/>
              <a:gd name="connsiteY3" fmla="*/ 818282 h 818282"/>
              <a:gd name="connsiteX4" fmla="*/ 0 w 7020272"/>
              <a:gd name="connsiteY4" fmla="*/ 0 h 818282"/>
              <a:gd name="connsiteX0" fmla="*/ 0 w 7020272"/>
              <a:gd name="connsiteY0" fmla="*/ 0 h 831345"/>
              <a:gd name="connsiteX1" fmla="*/ 7020272 w 7020272"/>
              <a:gd name="connsiteY1" fmla="*/ 0 h 831345"/>
              <a:gd name="connsiteX2" fmla="*/ 6811266 w 7020272"/>
              <a:gd name="connsiteY2" fmla="*/ 831345 h 831345"/>
              <a:gd name="connsiteX3" fmla="*/ 0 w 7020272"/>
              <a:gd name="connsiteY3" fmla="*/ 818282 h 831345"/>
              <a:gd name="connsiteX4" fmla="*/ 0 w 7020272"/>
              <a:gd name="connsiteY4" fmla="*/ 0 h 831345"/>
              <a:gd name="connsiteX0" fmla="*/ 0 w 7020272"/>
              <a:gd name="connsiteY0" fmla="*/ 0 h 831345"/>
              <a:gd name="connsiteX1" fmla="*/ 7020272 w 7020272"/>
              <a:gd name="connsiteY1" fmla="*/ 0 h 831345"/>
              <a:gd name="connsiteX2" fmla="*/ 6811266 w 7020272"/>
              <a:gd name="connsiteY2" fmla="*/ 831345 h 831345"/>
              <a:gd name="connsiteX3" fmla="*/ 0 w 7020272"/>
              <a:gd name="connsiteY3" fmla="*/ 818282 h 831345"/>
              <a:gd name="connsiteX4" fmla="*/ 0 w 7020272"/>
              <a:gd name="connsiteY4" fmla="*/ 0 h 831345"/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6798203 w 7020272"/>
              <a:gd name="connsiteY2" fmla="*/ 792157 h 818282"/>
              <a:gd name="connsiteX3" fmla="*/ 0 w 7020272"/>
              <a:gd name="connsiteY3" fmla="*/ 818282 h 818282"/>
              <a:gd name="connsiteX4" fmla="*/ 0 w 7020272"/>
              <a:gd name="connsiteY4" fmla="*/ 0 h 818282"/>
              <a:gd name="connsiteX0" fmla="*/ 0 w 7042073"/>
              <a:gd name="connsiteY0" fmla="*/ 0 h 818282"/>
              <a:gd name="connsiteX1" fmla="*/ 7020272 w 7042073"/>
              <a:gd name="connsiteY1" fmla="*/ 0 h 818282"/>
              <a:gd name="connsiteX2" fmla="*/ 6798203 w 7042073"/>
              <a:gd name="connsiteY2" fmla="*/ 792157 h 818282"/>
              <a:gd name="connsiteX3" fmla="*/ 0 w 7042073"/>
              <a:gd name="connsiteY3" fmla="*/ 818282 h 818282"/>
              <a:gd name="connsiteX4" fmla="*/ 0 w 7042073"/>
              <a:gd name="connsiteY4" fmla="*/ 0 h 818282"/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6745952 w 7020272"/>
              <a:gd name="connsiteY2" fmla="*/ 792157 h 818282"/>
              <a:gd name="connsiteX3" fmla="*/ 0 w 7020272"/>
              <a:gd name="connsiteY3" fmla="*/ 818282 h 818282"/>
              <a:gd name="connsiteX4" fmla="*/ 0 w 7020272"/>
              <a:gd name="connsiteY4" fmla="*/ 0 h 81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0272" h="818282">
                <a:moveTo>
                  <a:pt x="0" y="0"/>
                </a:moveTo>
                <a:lnTo>
                  <a:pt x="7020272" y="0"/>
                </a:lnTo>
                <a:cubicBezTo>
                  <a:pt x="6950603" y="277115"/>
                  <a:pt x="7168318" y="737110"/>
                  <a:pt x="6745952" y="792157"/>
                </a:cubicBezTo>
                <a:lnTo>
                  <a:pt x="0" y="818282"/>
                </a:lnTo>
                <a:lnTo>
                  <a:pt x="0" y="0"/>
                </a:lnTo>
                <a:close/>
              </a:path>
            </a:pathLst>
          </a:cu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937320"/>
            <a:ext cx="10972800" cy="78846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44824"/>
            <a:ext cx="10972800" cy="43924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FF23708-357A-40E0-9399-3CF851932218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5509CEC-07C6-44C0-B6FE-4AEDF1E6D03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41986" name="Picture 2" descr="http://cursosead.org/wp-content/uploads/2014/12/cesuma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0146"/>
            <a:ext cx="2639616" cy="82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5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76536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B3AD69C-ECB9-48E3-9820-34A014DB110F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09C40C0-449B-4103-9E1E-D90088D6C0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40962" name="Picture 2" descr="http://cursosead.org/wp-content/uploads/2014/12/cesuma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27190"/>
            <a:ext cx="54102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4"/>
          <p:cNvSpPr/>
          <p:nvPr userDrawn="1"/>
        </p:nvSpPr>
        <p:spPr>
          <a:xfrm>
            <a:off x="1" y="1"/>
            <a:ext cx="9359900" cy="817563"/>
          </a:xfrm>
          <a:custGeom>
            <a:avLst/>
            <a:gdLst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7020272 w 7020272"/>
              <a:gd name="connsiteY2" fmla="*/ 818282 h 818282"/>
              <a:gd name="connsiteX3" fmla="*/ 0 w 7020272"/>
              <a:gd name="connsiteY3" fmla="*/ 818282 h 818282"/>
              <a:gd name="connsiteX4" fmla="*/ 0 w 7020272"/>
              <a:gd name="connsiteY4" fmla="*/ 0 h 818282"/>
              <a:gd name="connsiteX0" fmla="*/ 0 w 7020272"/>
              <a:gd name="connsiteY0" fmla="*/ 0 h 831345"/>
              <a:gd name="connsiteX1" fmla="*/ 7020272 w 7020272"/>
              <a:gd name="connsiteY1" fmla="*/ 0 h 831345"/>
              <a:gd name="connsiteX2" fmla="*/ 6811266 w 7020272"/>
              <a:gd name="connsiteY2" fmla="*/ 831345 h 831345"/>
              <a:gd name="connsiteX3" fmla="*/ 0 w 7020272"/>
              <a:gd name="connsiteY3" fmla="*/ 818282 h 831345"/>
              <a:gd name="connsiteX4" fmla="*/ 0 w 7020272"/>
              <a:gd name="connsiteY4" fmla="*/ 0 h 831345"/>
              <a:gd name="connsiteX0" fmla="*/ 0 w 7020272"/>
              <a:gd name="connsiteY0" fmla="*/ 0 h 831345"/>
              <a:gd name="connsiteX1" fmla="*/ 7020272 w 7020272"/>
              <a:gd name="connsiteY1" fmla="*/ 0 h 831345"/>
              <a:gd name="connsiteX2" fmla="*/ 6811266 w 7020272"/>
              <a:gd name="connsiteY2" fmla="*/ 831345 h 831345"/>
              <a:gd name="connsiteX3" fmla="*/ 0 w 7020272"/>
              <a:gd name="connsiteY3" fmla="*/ 818282 h 831345"/>
              <a:gd name="connsiteX4" fmla="*/ 0 w 7020272"/>
              <a:gd name="connsiteY4" fmla="*/ 0 h 831345"/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6798203 w 7020272"/>
              <a:gd name="connsiteY2" fmla="*/ 792157 h 818282"/>
              <a:gd name="connsiteX3" fmla="*/ 0 w 7020272"/>
              <a:gd name="connsiteY3" fmla="*/ 818282 h 818282"/>
              <a:gd name="connsiteX4" fmla="*/ 0 w 7020272"/>
              <a:gd name="connsiteY4" fmla="*/ 0 h 818282"/>
              <a:gd name="connsiteX0" fmla="*/ 0 w 7042073"/>
              <a:gd name="connsiteY0" fmla="*/ 0 h 818282"/>
              <a:gd name="connsiteX1" fmla="*/ 7020272 w 7042073"/>
              <a:gd name="connsiteY1" fmla="*/ 0 h 818282"/>
              <a:gd name="connsiteX2" fmla="*/ 6798203 w 7042073"/>
              <a:gd name="connsiteY2" fmla="*/ 792157 h 818282"/>
              <a:gd name="connsiteX3" fmla="*/ 0 w 7042073"/>
              <a:gd name="connsiteY3" fmla="*/ 818282 h 818282"/>
              <a:gd name="connsiteX4" fmla="*/ 0 w 7042073"/>
              <a:gd name="connsiteY4" fmla="*/ 0 h 818282"/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6745952 w 7020272"/>
              <a:gd name="connsiteY2" fmla="*/ 792157 h 818282"/>
              <a:gd name="connsiteX3" fmla="*/ 0 w 7020272"/>
              <a:gd name="connsiteY3" fmla="*/ 818282 h 818282"/>
              <a:gd name="connsiteX4" fmla="*/ 0 w 7020272"/>
              <a:gd name="connsiteY4" fmla="*/ 0 h 81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0272" h="818282">
                <a:moveTo>
                  <a:pt x="0" y="0"/>
                </a:moveTo>
                <a:lnTo>
                  <a:pt x="7020272" y="0"/>
                </a:lnTo>
                <a:cubicBezTo>
                  <a:pt x="6950603" y="277115"/>
                  <a:pt x="7168318" y="737110"/>
                  <a:pt x="6745952" y="792157"/>
                </a:cubicBezTo>
                <a:lnTo>
                  <a:pt x="0" y="818282"/>
                </a:lnTo>
                <a:lnTo>
                  <a:pt x="0" y="0"/>
                </a:lnTo>
                <a:close/>
              </a:path>
            </a:pathLst>
          </a:cu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6" name="Picture 2" descr="http://cursosead.org/wp-content/uploads/2014/12/cesuma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1" y="122238"/>
            <a:ext cx="2440516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844824"/>
            <a:ext cx="5384800" cy="4392488"/>
          </a:xfrm>
        </p:spPr>
        <p:txBody>
          <a:bodyPr/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844824"/>
            <a:ext cx="5384800" cy="4392488"/>
          </a:xfrm>
        </p:spPr>
        <p:txBody>
          <a:bodyPr/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09600" y="937320"/>
            <a:ext cx="10972800" cy="78846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FD6458-28B0-46C3-BEAB-4912214BAC55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D5A0C8A-1151-4A5D-B67C-87F0BCFBA1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112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4"/>
          <p:cNvSpPr/>
          <p:nvPr userDrawn="1"/>
        </p:nvSpPr>
        <p:spPr>
          <a:xfrm>
            <a:off x="1" y="1"/>
            <a:ext cx="9359900" cy="817563"/>
          </a:xfrm>
          <a:custGeom>
            <a:avLst/>
            <a:gdLst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7020272 w 7020272"/>
              <a:gd name="connsiteY2" fmla="*/ 818282 h 818282"/>
              <a:gd name="connsiteX3" fmla="*/ 0 w 7020272"/>
              <a:gd name="connsiteY3" fmla="*/ 818282 h 818282"/>
              <a:gd name="connsiteX4" fmla="*/ 0 w 7020272"/>
              <a:gd name="connsiteY4" fmla="*/ 0 h 818282"/>
              <a:gd name="connsiteX0" fmla="*/ 0 w 7020272"/>
              <a:gd name="connsiteY0" fmla="*/ 0 h 831345"/>
              <a:gd name="connsiteX1" fmla="*/ 7020272 w 7020272"/>
              <a:gd name="connsiteY1" fmla="*/ 0 h 831345"/>
              <a:gd name="connsiteX2" fmla="*/ 6811266 w 7020272"/>
              <a:gd name="connsiteY2" fmla="*/ 831345 h 831345"/>
              <a:gd name="connsiteX3" fmla="*/ 0 w 7020272"/>
              <a:gd name="connsiteY3" fmla="*/ 818282 h 831345"/>
              <a:gd name="connsiteX4" fmla="*/ 0 w 7020272"/>
              <a:gd name="connsiteY4" fmla="*/ 0 h 831345"/>
              <a:gd name="connsiteX0" fmla="*/ 0 w 7020272"/>
              <a:gd name="connsiteY0" fmla="*/ 0 h 831345"/>
              <a:gd name="connsiteX1" fmla="*/ 7020272 w 7020272"/>
              <a:gd name="connsiteY1" fmla="*/ 0 h 831345"/>
              <a:gd name="connsiteX2" fmla="*/ 6811266 w 7020272"/>
              <a:gd name="connsiteY2" fmla="*/ 831345 h 831345"/>
              <a:gd name="connsiteX3" fmla="*/ 0 w 7020272"/>
              <a:gd name="connsiteY3" fmla="*/ 818282 h 831345"/>
              <a:gd name="connsiteX4" fmla="*/ 0 w 7020272"/>
              <a:gd name="connsiteY4" fmla="*/ 0 h 831345"/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6798203 w 7020272"/>
              <a:gd name="connsiteY2" fmla="*/ 792157 h 818282"/>
              <a:gd name="connsiteX3" fmla="*/ 0 w 7020272"/>
              <a:gd name="connsiteY3" fmla="*/ 818282 h 818282"/>
              <a:gd name="connsiteX4" fmla="*/ 0 w 7020272"/>
              <a:gd name="connsiteY4" fmla="*/ 0 h 818282"/>
              <a:gd name="connsiteX0" fmla="*/ 0 w 7042073"/>
              <a:gd name="connsiteY0" fmla="*/ 0 h 818282"/>
              <a:gd name="connsiteX1" fmla="*/ 7020272 w 7042073"/>
              <a:gd name="connsiteY1" fmla="*/ 0 h 818282"/>
              <a:gd name="connsiteX2" fmla="*/ 6798203 w 7042073"/>
              <a:gd name="connsiteY2" fmla="*/ 792157 h 818282"/>
              <a:gd name="connsiteX3" fmla="*/ 0 w 7042073"/>
              <a:gd name="connsiteY3" fmla="*/ 818282 h 818282"/>
              <a:gd name="connsiteX4" fmla="*/ 0 w 7042073"/>
              <a:gd name="connsiteY4" fmla="*/ 0 h 818282"/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6745952 w 7020272"/>
              <a:gd name="connsiteY2" fmla="*/ 792157 h 818282"/>
              <a:gd name="connsiteX3" fmla="*/ 0 w 7020272"/>
              <a:gd name="connsiteY3" fmla="*/ 818282 h 818282"/>
              <a:gd name="connsiteX4" fmla="*/ 0 w 7020272"/>
              <a:gd name="connsiteY4" fmla="*/ 0 h 81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0272" h="818282">
                <a:moveTo>
                  <a:pt x="0" y="0"/>
                </a:moveTo>
                <a:lnTo>
                  <a:pt x="7020272" y="0"/>
                </a:lnTo>
                <a:cubicBezTo>
                  <a:pt x="6950603" y="277115"/>
                  <a:pt x="7168318" y="737110"/>
                  <a:pt x="6745952" y="792157"/>
                </a:cubicBezTo>
                <a:lnTo>
                  <a:pt x="0" y="818282"/>
                </a:lnTo>
                <a:lnTo>
                  <a:pt x="0" y="0"/>
                </a:lnTo>
                <a:close/>
              </a:path>
            </a:pathLst>
          </a:cu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8" name="Picture 2" descr="http://cursosead.org/wp-content/uploads/2014/12/cesuma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1" y="122238"/>
            <a:ext cx="2440516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44824"/>
            <a:ext cx="5386917" cy="639762"/>
          </a:xfrm>
        </p:spPr>
        <p:txBody>
          <a:bodyPr anchor="b"/>
          <a:lstStyle>
            <a:lvl1pPr marL="0" indent="0"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603625"/>
            <a:ext cx="5386917" cy="3633687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6" y="1844824"/>
            <a:ext cx="5389033" cy="639762"/>
          </a:xfrm>
        </p:spPr>
        <p:txBody>
          <a:bodyPr anchor="b"/>
          <a:lstStyle>
            <a:lvl1pPr marL="0" indent="0"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603625"/>
            <a:ext cx="5389033" cy="3633687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09600" y="937320"/>
            <a:ext cx="10972800" cy="78846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3BD360-0779-43D6-B6F0-0FDA9007ADF1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11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578CA47-E2BA-49D0-9C9F-67AC9C2C8B8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142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14"/>
          <p:cNvSpPr/>
          <p:nvPr userDrawn="1"/>
        </p:nvSpPr>
        <p:spPr>
          <a:xfrm>
            <a:off x="1" y="1"/>
            <a:ext cx="9359900" cy="817563"/>
          </a:xfrm>
          <a:custGeom>
            <a:avLst/>
            <a:gdLst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7020272 w 7020272"/>
              <a:gd name="connsiteY2" fmla="*/ 818282 h 818282"/>
              <a:gd name="connsiteX3" fmla="*/ 0 w 7020272"/>
              <a:gd name="connsiteY3" fmla="*/ 818282 h 818282"/>
              <a:gd name="connsiteX4" fmla="*/ 0 w 7020272"/>
              <a:gd name="connsiteY4" fmla="*/ 0 h 818282"/>
              <a:gd name="connsiteX0" fmla="*/ 0 w 7020272"/>
              <a:gd name="connsiteY0" fmla="*/ 0 h 831345"/>
              <a:gd name="connsiteX1" fmla="*/ 7020272 w 7020272"/>
              <a:gd name="connsiteY1" fmla="*/ 0 h 831345"/>
              <a:gd name="connsiteX2" fmla="*/ 6811266 w 7020272"/>
              <a:gd name="connsiteY2" fmla="*/ 831345 h 831345"/>
              <a:gd name="connsiteX3" fmla="*/ 0 w 7020272"/>
              <a:gd name="connsiteY3" fmla="*/ 818282 h 831345"/>
              <a:gd name="connsiteX4" fmla="*/ 0 w 7020272"/>
              <a:gd name="connsiteY4" fmla="*/ 0 h 831345"/>
              <a:gd name="connsiteX0" fmla="*/ 0 w 7020272"/>
              <a:gd name="connsiteY0" fmla="*/ 0 h 831345"/>
              <a:gd name="connsiteX1" fmla="*/ 7020272 w 7020272"/>
              <a:gd name="connsiteY1" fmla="*/ 0 h 831345"/>
              <a:gd name="connsiteX2" fmla="*/ 6811266 w 7020272"/>
              <a:gd name="connsiteY2" fmla="*/ 831345 h 831345"/>
              <a:gd name="connsiteX3" fmla="*/ 0 w 7020272"/>
              <a:gd name="connsiteY3" fmla="*/ 818282 h 831345"/>
              <a:gd name="connsiteX4" fmla="*/ 0 w 7020272"/>
              <a:gd name="connsiteY4" fmla="*/ 0 h 831345"/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6798203 w 7020272"/>
              <a:gd name="connsiteY2" fmla="*/ 792157 h 818282"/>
              <a:gd name="connsiteX3" fmla="*/ 0 w 7020272"/>
              <a:gd name="connsiteY3" fmla="*/ 818282 h 818282"/>
              <a:gd name="connsiteX4" fmla="*/ 0 w 7020272"/>
              <a:gd name="connsiteY4" fmla="*/ 0 h 818282"/>
              <a:gd name="connsiteX0" fmla="*/ 0 w 7042073"/>
              <a:gd name="connsiteY0" fmla="*/ 0 h 818282"/>
              <a:gd name="connsiteX1" fmla="*/ 7020272 w 7042073"/>
              <a:gd name="connsiteY1" fmla="*/ 0 h 818282"/>
              <a:gd name="connsiteX2" fmla="*/ 6798203 w 7042073"/>
              <a:gd name="connsiteY2" fmla="*/ 792157 h 818282"/>
              <a:gd name="connsiteX3" fmla="*/ 0 w 7042073"/>
              <a:gd name="connsiteY3" fmla="*/ 818282 h 818282"/>
              <a:gd name="connsiteX4" fmla="*/ 0 w 7042073"/>
              <a:gd name="connsiteY4" fmla="*/ 0 h 818282"/>
              <a:gd name="connsiteX0" fmla="*/ 0 w 7020272"/>
              <a:gd name="connsiteY0" fmla="*/ 0 h 818282"/>
              <a:gd name="connsiteX1" fmla="*/ 7020272 w 7020272"/>
              <a:gd name="connsiteY1" fmla="*/ 0 h 818282"/>
              <a:gd name="connsiteX2" fmla="*/ 6745952 w 7020272"/>
              <a:gd name="connsiteY2" fmla="*/ 792157 h 818282"/>
              <a:gd name="connsiteX3" fmla="*/ 0 w 7020272"/>
              <a:gd name="connsiteY3" fmla="*/ 818282 h 818282"/>
              <a:gd name="connsiteX4" fmla="*/ 0 w 7020272"/>
              <a:gd name="connsiteY4" fmla="*/ 0 h 81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0272" h="818282">
                <a:moveTo>
                  <a:pt x="0" y="0"/>
                </a:moveTo>
                <a:lnTo>
                  <a:pt x="7020272" y="0"/>
                </a:lnTo>
                <a:cubicBezTo>
                  <a:pt x="6950603" y="277115"/>
                  <a:pt x="7168318" y="737110"/>
                  <a:pt x="6745952" y="792157"/>
                </a:cubicBezTo>
                <a:lnTo>
                  <a:pt x="0" y="818282"/>
                </a:lnTo>
                <a:lnTo>
                  <a:pt x="0" y="0"/>
                </a:lnTo>
                <a:close/>
              </a:path>
            </a:pathLst>
          </a:custGeom>
          <a:solidFill>
            <a:srgbClr val="00A2E8"/>
          </a:solidFill>
          <a:ln>
            <a:solidFill>
              <a:srgbClr val="00A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" name="Picture 2" descr="http://cursosead.org/wp-content/uploads/2014/12/cesuma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1" y="122238"/>
            <a:ext cx="2440516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937320"/>
            <a:ext cx="10972800" cy="78846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0699BC-98AD-4E12-AD8C-9B8C1F3496D6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C5336F9-3194-4AC0-8EDB-1640DCDD0DB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772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352953-AA04-4B1C-A6F3-A6BEB657C06A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1249C9F-FEB6-448D-B722-48F08AAD9ED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53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A35EF1-1688-466B-B2AB-7A83A7183D1A}" type="datetime1">
              <a:rPr lang="pt-BR"/>
              <a:pPr>
                <a:defRPr/>
              </a:pPr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1E46379-90C3-4C44-95DE-5CD71B1C88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729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27DBF15-8AF5-4828-9B6A-07FED2344603}" type="datetime1">
              <a:rPr lang="pt-BR"/>
              <a:pPr>
                <a:defRPr/>
              </a:pPr>
              <a:t>23/08/2016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9A84F54-3290-411B-B448-529DEB57B6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55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UML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 de Aplicações</a:t>
            </a:r>
          </a:p>
          <a:p>
            <a:r>
              <a:rPr lang="pt-BR" dirty="0"/>
              <a:t>Prof. Gustavo</a:t>
            </a:r>
          </a:p>
        </p:txBody>
      </p:sp>
    </p:spTree>
    <p:extLst>
      <p:ext uri="{BB962C8B-B14F-4D97-AF65-F5344CB8AC3E}">
        <p14:creationId xmlns:p14="http://schemas.microsoft.com/office/powerpoint/2010/main" val="25653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Extensão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634" y="2284215"/>
            <a:ext cx="6210690" cy="3654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999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multiplicidade em uma associação entre ator e um caso de uso especifica o número de vezes que um ator pode utilizar um determinado caso de uso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333" y="3591019"/>
            <a:ext cx="6787337" cy="2142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75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Multiplicidade</a:t>
            </a:r>
          </a:p>
        </p:txBody>
      </p:sp>
      <p:pic>
        <p:nvPicPr>
          <p:cNvPr id="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220" y="2151589"/>
            <a:ext cx="3962003" cy="3503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3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Sistema</a:t>
            </a:r>
          </a:p>
        </p:txBody>
      </p:sp>
      <p:pic>
        <p:nvPicPr>
          <p:cNvPr id="4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318" y="2186863"/>
            <a:ext cx="6819042" cy="3700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272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Documentação de casos de uso</a:t>
            </a:r>
          </a:p>
        </p:txBody>
      </p:sp>
      <p:pic>
        <p:nvPicPr>
          <p:cNvPr id="7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827" y="878555"/>
            <a:ext cx="4936666" cy="4926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46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Sistema de Controle de Cinema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Desenvolva o diagrama de caso de uso para um sistema de controle de cinema, sabendo que:</a:t>
            </a:r>
          </a:p>
          <a:p>
            <a:r>
              <a:rPr lang="pt-BR" dirty="0"/>
              <a:t>Um cinema pode ter muitas salas, sendo necessário registrar informações a respeito de cada uma, como a sua capacidade.</a:t>
            </a:r>
          </a:p>
          <a:p>
            <a:r>
              <a:rPr lang="pt-BR" dirty="0"/>
              <a:t>O cinema apresenta muitos filmes, Um filme tem informações como título e duração. Sempre que um filme for apresentado, deve-se registrá-lo também.</a:t>
            </a:r>
          </a:p>
          <a:p>
            <a:r>
              <a:rPr lang="pt-BR" dirty="0"/>
              <a:t>Um mesmo filme pode ser apresentado em diferentes salas em diferentes horários. Cada apresentação em uma determinada sala e horário é chamada de Sessão. </a:t>
            </a:r>
          </a:p>
          <a:p>
            <a:r>
              <a:rPr lang="pt-BR" dirty="0"/>
              <a:t>Os clientes do cinema podem comprar ingressos para assistir a um sessão. O funcionário deve intermediar a compra do ingresso. Um cliente só pode comprar ingressos para sessões ainda não encerradas. </a:t>
            </a:r>
          </a:p>
          <a:p>
            <a:r>
              <a:rPr lang="pt-BR" dirty="0"/>
              <a:t>O cinema oferece meia entrada para idosos e crianças.</a:t>
            </a:r>
          </a:p>
        </p:txBody>
      </p:sp>
    </p:spTree>
    <p:extLst>
      <p:ext uri="{BB962C8B-B14F-4D97-AF65-F5344CB8AC3E}">
        <p14:creationId xmlns:p14="http://schemas.microsoft.com/office/powerpoint/2010/main" val="105299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classes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1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 dos mais importantes e mais utilizados diagramas da UML.</a:t>
            </a:r>
          </a:p>
          <a:p>
            <a:r>
              <a:rPr lang="pt-BR" dirty="0"/>
              <a:t>Permite a visualização das classes que comporão o sistema com seus respectivos atributos e métodos</a:t>
            </a:r>
          </a:p>
          <a:p>
            <a:r>
              <a:rPr lang="pt-BR" dirty="0"/>
              <a:t>Demonstra como as classes se relacionam, complementam e transmitem informações entre si</a:t>
            </a:r>
          </a:p>
          <a:p>
            <a:r>
              <a:rPr lang="pt-BR" dirty="0"/>
              <a:t>Visão estática</a:t>
            </a:r>
          </a:p>
          <a:p>
            <a:r>
              <a:rPr lang="pt-BR" dirty="0"/>
              <a:t>Os métodos são determinados durante a modelagem do diagrama de sequência.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54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52" y="2492896"/>
            <a:ext cx="1173250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4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Atributos</a:t>
            </a:r>
            <a:r>
              <a:rPr lang="pt-BR" dirty="0"/>
              <a:t>: Armazenam os dados dos objetos da classe. Definem as características das instâncias da classe.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Métodos</a:t>
            </a:r>
            <a:r>
              <a:rPr lang="pt-BR" dirty="0"/>
              <a:t>: Funções que uma instância da classe pode executar. Representam as mesmas operações para as instâncias.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Resolução dos exercícios</a:t>
            </a:r>
          </a:p>
          <a:p>
            <a:r>
              <a:rPr lang="pt-BR" dirty="0"/>
              <a:t>Notas adicionais</a:t>
            </a:r>
          </a:p>
          <a:p>
            <a:pPr lvl="1"/>
            <a:r>
              <a:rPr lang="pt-BR" dirty="0"/>
              <a:t>Inclusão x Extensão</a:t>
            </a:r>
          </a:p>
          <a:p>
            <a:pPr lvl="1"/>
            <a:r>
              <a:rPr lang="pt-BR" dirty="0"/>
              <a:t>Pontos de extensão</a:t>
            </a:r>
          </a:p>
          <a:p>
            <a:pPr lvl="1"/>
            <a:r>
              <a:rPr lang="pt-BR" dirty="0"/>
              <a:t>Multiplicidade</a:t>
            </a:r>
          </a:p>
          <a:p>
            <a:pPr lvl="1"/>
            <a:r>
              <a:rPr lang="pt-BR" dirty="0"/>
              <a:t>Fronteira do Sistema</a:t>
            </a:r>
          </a:p>
          <a:p>
            <a:pPr lvl="1"/>
            <a:r>
              <a:rPr lang="pt-BR" dirty="0"/>
              <a:t>Documentação</a:t>
            </a: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Diagrama de Classes </a:t>
            </a:r>
          </a:p>
          <a:p>
            <a:pPr lvl="1"/>
            <a:r>
              <a:rPr lang="pt-BR" dirty="0"/>
              <a:t>Atributos e métodos</a:t>
            </a:r>
          </a:p>
          <a:p>
            <a:pPr lvl="1"/>
            <a:r>
              <a:rPr lang="pt-BR" dirty="0"/>
              <a:t>Visibilidade</a:t>
            </a:r>
          </a:p>
          <a:p>
            <a:pPr lvl="1"/>
            <a:r>
              <a:rPr lang="pt-BR" dirty="0"/>
              <a:t>Código correspondente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360698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ContaComum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072" y="0"/>
            <a:ext cx="4464496" cy="66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Modo privado (-) </a:t>
            </a:r>
            <a:r>
              <a:rPr lang="pt-BR" dirty="0"/>
              <a:t>– somente os objetos da classe detentora do atributo ou método poderão enxergá-lo ou utilizá-lo.</a:t>
            </a:r>
          </a:p>
          <a:p>
            <a:pPr marL="0" indent="0">
              <a:buNone/>
            </a:pPr>
            <a:r>
              <a:rPr lang="pt-BR" b="1" dirty="0"/>
              <a:t>Modo protegido (#) </a:t>
            </a:r>
            <a:r>
              <a:rPr lang="pt-BR" dirty="0"/>
              <a:t>– os objetos de subclasses também podem ter acesso.</a:t>
            </a:r>
          </a:p>
          <a:p>
            <a:pPr marL="0" indent="0">
              <a:buNone/>
            </a:pPr>
            <a:r>
              <a:rPr lang="pt-BR" b="1" dirty="0"/>
              <a:t>Modo público (+) </a:t>
            </a:r>
            <a:r>
              <a:rPr lang="pt-BR" dirty="0"/>
              <a:t>– Pode ser acessado por qualquer objeto.</a:t>
            </a:r>
          </a:p>
          <a:p>
            <a:pPr marL="0" indent="0">
              <a:buNone/>
            </a:pPr>
            <a:r>
              <a:rPr lang="pt-BR" b="1" dirty="0"/>
              <a:t>Modo pacote (~) </a:t>
            </a:r>
            <a:r>
              <a:rPr lang="pt-BR" dirty="0"/>
              <a:t>– Pode ser acessado por todos objetos pertencentes ao mesmo pacote podem acessar.</a:t>
            </a:r>
          </a:p>
        </p:txBody>
      </p:sp>
    </p:spTree>
    <p:extLst>
      <p:ext uri="{BB962C8B-B14F-4D97-AF65-F5344CB8AC3E}">
        <p14:creationId xmlns:p14="http://schemas.microsoft.com/office/powerpoint/2010/main" val="136951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Correspondente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766733" y="273051"/>
            <a:ext cx="7089907" cy="6324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err="1">
                <a:latin typeface="Consolas" panose="020B0609020204030204" pitchFamily="49" charset="0"/>
              </a:rPr>
              <a:t>public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class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ContaComum</a:t>
            </a:r>
            <a:r>
              <a:rPr lang="pt-B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latin typeface="Consolas" panose="020B0609020204030204" pitchFamily="49" charset="0"/>
              </a:rPr>
              <a:t>protected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Integer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nr_conta</a:t>
            </a:r>
            <a:r>
              <a:rPr lang="pt-B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latin typeface="Consolas" panose="020B0609020204030204" pitchFamily="49" charset="0"/>
              </a:rPr>
              <a:t>protected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Integer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data_abertura</a:t>
            </a:r>
            <a:r>
              <a:rPr lang="pt-B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latin typeface="Consolas" panose="020B0609020204030204" pitchFamily="49" charset="0"/>
              </a:rPr>
              <a:t>protected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Integer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data_encerramento</a:t>
            </a:r>
            <a:r>
              <a:rPr lang="pt-B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latin typeface="Consolas" panose="020B0609020204030204" pitchFamily="49" charset="0"/>
              </a:rPr>
              <a:t>protected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Integer</a:t>
            </a:r>
            <a:r>
              <a:rPr lang="pt-BR" sz="2400" dirty="0">
                <a:latin typeface="Consolas" panose="020B0609020204030204" pitchFamily="49" charset="0"/>
              </a:rPr>
              <a:t> situação;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pt-B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latin typeface="Consolas" panose="020B0609020204030204" pitchFamily="49" charset="0"/>
              </a:rPr>
              <a:t>public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ContaComum</a:t>
            </a:r>
            <a:r>
              <a:rPr lang="pt-BR" sz="2400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pt-B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latin typeface="Consolas" panose="020B0609020204030204" pitchFamily="49" charset="0"/>
              </a:rPr>
              <a:t>public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Integer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abrirConta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 err="1">
                <a:latin typeface="Consolas" panose="020B0609020204030204" pitchFamily="49" charset="0"/>
              </a:rPr>
              <a:t>int</a:t>
            </a:r>
            <a:r>
              <a:rPr lang="pt-BR" sz="2400" dirty="0">
                <a:latin typeface="Consolas" panose="020B0609020204030204" pitchFamily="49" charset="0"/>
              </a:rPr>
              <a:t> senha){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    </a:t>
            </a:r>
            <a:r>
              <a:rPr lang="pt-BR" sz="2400" dirty="0" err="1">
                <a:latin typeface="Consolas" panose="020B0609020204030204" pitchFamily="49" charset="0"/>
              </a:rPr>
              <a:t>return</a:t>
            </a:r>
            <a:r>
              <a:rPr lang="pt-B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Definição de uma classe</a:t>
            </a:r>
          </a:p>
        </p:txBody>
      </p:sp>
    </p:spTree>
    <p:extLst>
      <p:ext uri="{BB962C8B-B14F-4D97-AF65-F5344CB8AC3E}">
        <p14:creationId xmlns:p14="http://schemas.microsoft.com/office/powerpoint/2010/main" val="96781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SISTEMA PARA LOCAÇÃO DE VEÍCULOS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5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b="1" dirty="0"/>
              <a:t>SISTEMA ERP</a:t>
            </a:r>
          </a:p>
          <a:p>
            <a:pPr marL="0" indent="0">
              <a:buNone/>
            </a:pPr>
            <a:r>
              <a:rPr lang="pt-BR" sz="2800" dirty="0"/>
              <a:t>Um sistema ERP é um programa gerencial para planejamento das atividades de uma empresa. Faça a modelagem da estrutura da empresa baseado nas premissas abaixo:</a:t>
            </a:r>
          </a:p>
          <a:p>
            <a:r>
              <a:rPr lang="pt-BR" sz="2800" dirty="0"/>
              <a:t>Uma empresa é composta por vários departamentos (estrutura lógica) e estabelecimentos (locais físicos). </a:t>
            </a:r>
          </a:p>
          <a:p>
            <a:r>
              <a:rPr lang="pt-BR" sz="2800" dirty="0"/>
              <a:t>Os departamentos estão localizados nos estabelecimentos. Não há departamentos </a:t>
            </a:r>
            <a:r>
              <a:rPr lang="pt-BR" sz="2800" dirty="0" err="1"/>
              <a:t>intra-estabelecimentos</a:t>
            </a:r>
            <a:r>
              <a:rPr lang="pt-BR" sz="2800" dirty="0"/>
              <a:t>.</a:t>
            </a:r>
          </a:p>
          <a:p>
            <a:r>
              <a:rPr lang="pt-BR" sz="2800" dirty="0"/>
              <a:t>As pessoas que trabalham nesta empresa estão alocadas nos departamentos e são identificadas pelo número de matrícula. </a:t>
            </a:r>
          </a:p>
          <a:p>
            <a:r>
              <a:rPr lang="pt-BR" sz="2800" dirty="0"/>
              <a:t>Cada departamento está associado a uma localização, que está associada a um ou mais riscos.</a:t>
            </a:r>
          </a:p>
        </p:txBody>
      </p:sp>
    </p:spTree>
    <p:extLst>
      <p:ext uri="{BB962C8B-B14F-4D97-AF65-F5344CB8AC3E}">
        <p14:creationId xmlns:p14="http://schemas.microsoft.com/office/powerpoint/2010/main" val="45884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7" y="982404"/>
            <a:ext cx="6073047" cy="4927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ítulo 5"/>
          <p:cNvSpPr txBox="1">
            <a:spLocks/>
          </p:cNvSpPr>
          <p:nvPr/>
        </p:nvSpPr>
        <p:spPr>
          <a:xfrm>
            <a:off x="2152651" y="1131095"/>
            <a:ext cx="1991720" cy="378977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pt-BR" sz="3000" dirty="0"/>
              <a:t>Locadora de Veículos</a:t>
            </a:r>
          </a:p>
        </p:txBody>
      </p:sp>
    </p:spTree>
    <p:extLst>
      <p:ext uri="{BB962C8B-B14F-4D97-AF65-F5344CB8AC3E}">
        <p14:creationId xmlns:p14="http://schemas.microsoft.com/office/powerpoint/2010/main" val="38341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905671"/>
            <a:ext cx="5544108" cy="4970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ítulo 5"/>
          <p:cNvSpPr txBox="1">
            <a:spLocks/>
          </p:cNvSpPr>
          <p:nvPr/>
        </p:nvSpPr>
        <p:spPr>
          <a:xfrm>
            <a:off x="2152651" y="1131095"/>
            <a:ext cx="1991720" cy="378977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pt-BR" sz="3000" dirty="0"/>
              <a:t>Sistema para Gestão Hospitalar</a:t>
            </a:r>
          </a:p>
        </p:txBody>
      </p:sp>
    </p:spTree>
    <p:extLst>
      <p:ext uri="{BB962C8B-B14F-4D97-AF65-F5344CB8AC3E}">
        <p14:creationId xmlns:p14="http://schemas.microsoft.com/office/powerpoint/2010/main" val="47494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72" y="952838"/>
            <a:ext cx="5706126" cy="4960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ítulo 5"/>
          <p:cNvSpPr txBox="1">
            <a:spLocks/>
          </p:cNvSpPr>
          <p:nvPr/>
        </p:nvSpPr>
        <p:spPr>
          <a:xfrm>
            <a:off x="2152651" y="1131095"/>
            <a:ext cx="1991720" cy="378977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pt-BR" sz="3000" dirty="0"/>
              <a:t>Sistema para Gestão Hospitalar</a:t>
            </a:r>
          </a:p>
        </p:txBody>
      </p:sp>
    </p:spTree>
    <p:extLst>
      <p:ext uri="{BB962C8B-B14F-4D97-AF65-F5344CB8AC3E}">
        <p14:creationId xmlns:p14="http://schemas.microsoft.com/office/powerpoint/2010/main" val="219424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76" y="944724"/>
            <a:ext cx="6056822" cy="5002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ítulo 5"/>
          <p:cNvSpPr txBox="1">
            <a:spLocks/>
          </p:cNvSpPr>
          <p:nvPr/>
        </p:nvSpPr>
        <p:spPr>
          <a:xfrm>
            <a:off x="2152651" y="1131095"/>
            <a:ext cx="1991720" cy="378977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pt-BR" sz="3000" dirty="0"/>
              <a:t>Sistema de Hotelaria</a:t>
            </a:r>
          </a:p>
        </p:txBody>
      </p:sp>
    </p:spTree>
    <p:extLst>
      <p:ext uri="{BB962C8B-B14F-4D97-AF65-F5344CB8AC3E}">
        <p14:creationId xmlns:p14="http://schemas.microsoft.com/office/powerpoint/2010/main" val="131961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nomes de casos de uso são breves expressões verbais ativas, nomeando algum comportamento ou funcionalidade do sistema.</a:t>
            </a:r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558783" y="3655784"/>
            <a:ext cx="1561514" cy="8229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Fazer Pedido</a:t>
            </a:r>
          </a:p>
        </p:txBody>
      </p:sp>
      <p:sp>
        <p:nvSpPr>
          <p:cNvPr id="5" name="Elipse 4"/>
          <p:cNvSpPr/>
          <p:nvPr/>
        </p:nvSpPr>
        <p:spPr>
          <a:xfrm>
            <a:off x="7068108" y="3244304"/>
            <a:ext cx="1561514" cy="8229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Validar Usuário</a:t>
            </a:r>
          </a:p>
        </p:txBody>
      </p:sp>
      <p:sp>
        <p:nvSpPr>
          <p:cNvPr id="6" name="Elipse 5"/>
          <p:cNvSpPr/>
          <p:nvPr/>
        </p:nvSpPr>
        <p:spPr>
          <a:xfrm>
            <a:off x="6656628" y="4709103"/>
            <a:ext cx="1561514" cy="8229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Calibrar Sensor</a:t>
            </a:r>
          </a:p>
        </p:txBody>
      </p:sp>
    </p:spTree>
    <p:extLst>
      <p:ext uri="{BB962C8B-B14F-4D97-AF65-F5344CB8AC3E}">
        <p14:creationId xmlns:p14="http://schemas.microsoft.com/office/powerpoint/2010/main" val="42790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Inclusão</a:t>
            </a:r>
          </a:p>
          <a:p>
            <a:r>
              <a:rPr lang="pt-BR" dirty="0"/>
              <a:t>O caso de uso X &lt;&lt;INCLUI&gt;&gt; as funcionalidades do caso de uso Y</a:t>
            </a:r>
          </a:p>
          <a:p>
            <a:r>
              <a:rPr lang="pt-BR" dirty="0"/>
              <a:t>O resultado de Y altera o comportamento de X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Extensão</a:t>
            </a:r>
          </a:p>
          <a:p>
            <a:r>
              <a:rPr lang="pt-BR" dirty="0"/>
              <a:t>O caso de uso Y &lt;&lt;EXTENDE&gt;&gt; as funcionalidade do caso de uso X</a:t>
            </a:r>
          </a:p>
          <a:p>
            <a:r>
              <a:rPr lang="pt-BR" dirty="0"/>
              <a:t>O resultado de Y não altera o comportamento de X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Inclusão x Extensão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295" y="3792160"/>
            <a:ext cx="14001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43" y="2348881"/>
            <a:ext cx="14001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840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Extensão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100" dirty="0"/>
              <a:t>Um ponto de extensão identifica um ponto no comportamento de um caso de uso do qual esse comportamento poderá ser estendido pelo comportamento de outro caso de uso, se a condição para que isso ocorra for satisfeita.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483008"/>
            <a:ext cx="4414148" cy="22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76752"/>
      </p:ext>
    </p:extLst>
  </p:cSld>
  <p:clrMapOvr>
    <a:masterClrMapping/>
  </p:clrMapOvr>
</p:sld>
</file>

<file path=ppt/theme/theme1.xml><?xml version="1.0" encoding="utf-8"?>
<a:theme xmlns:a="http://schemas.openxmlformats.org/drawingml/2006/main" name="PÓS-GRADUAÇÃO UNICESUMAR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</Template>
  <TotalTime>80</TotalTime>
  <Words>679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Arial</vt:lpstr>
      <vt:lpstr>Segoe UI Semibold</vt:lpstr>
      <vt:lpstr>Segoe UI</vt:lpstr>
      <vt:lpstr>PÓS-GRADUAÇÃO UNICESUMAR</vt:lpstr>
      <vt:lpstr>MODELAGEM UML</vt:lpstr>
      <vt:lpstr>Resumo</vt:lpstr>
      <vt:lpstr>Apresentação do PowerPoint</vt:lpstr>
      <vt:lpstr>Apresentação do PowerPoint</vt:lpstr>
      <vt:lpstr>Apresentação do PowerPoint</vt:lpstr>
      <vt:lpstr>Apresentação do PowerPoint</vt:lpstr>
      <vt:lpstr>Nomes de Casos de Uso</vt:lpstr>
      <vt:lpstr>Inclusão x Extensão</vt:lpstr>
      <vt:lpstr>Pontos de Extensão</vt:lpstr>
      <vt:lpstr>Pontos de Extensão</vt:lpstr>
      <vt:lpstr>Multiplicidade</vt:lpstr>
      <vt:lpstr>Multiplicidade</vt:lpstr>
      <vt:lpstr>Fronteira de Sistema</vt:lpstr>
      <vt:lpstr>Documentação</vt:lpstr>
      <vt:lpstr>Exercício – Sistema de Controle de Cinema</vt:lpstr>
      <vt:lpstr>Diagramas de classes</vt:lpstr>
      <vt:lpstr>Diagrama de Classes</vt:lpstr>
      <vt:lpstr>Diagrama de Classes</vt:lpstr>
      <vt:lpstr>Atributos e Métodos</vt:lpstr>
      <vt:lpstr>Classe ContaComum</vt:lpstr>
      <vt:lpstr>Visibilidade</vt:lpstr>
      <vt:lpstr>Código Correspondente</vt:lpstr>
      <vt:lpstr>Exercício 1</vt:lpstr>
      <vt:lpstr>Exercício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UML</dc:title>
  <dc:creator>Gustavo Souza</dc:creator>
  <cp:lastModifiedBy>Gustavo Souza</cp:lastModifiedBy>
  <cp:revision>11</cp:revision>
  <dcterms:created xsi:type="dcterms:W3CDTF">2016-08-23T20:39:20Z</dcterms:created>
  <dcterms:modified xsi:type="dcterms:W3CDTF">2016-08-23T21:59:45Z</dcterms:modified>
</cp:coreProperties>
</file>