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8" r:id="rId20"/>
    <p:sldId id="279" r:id="rId21"/>
    <p:sldId id="280" r:id="rId22"/>
    <p:sldId id="281" r:id="rId23"/>
    <p:sldId id="274" r:id="rId24"/>
    <p:sldId id="275" r:id="rId25"/>
    <p:sldId id="276" r:id="rId26"/>
    <p:sldId id="282" r:id="rId27"/>
    <p:sldId id="27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1406" autoAdjust="0"/>
  </p:normalViewPr>
  <p:slideViewPr>
    <p:cSldViewPr snapToGrid="0">
      <p:cViewPr varScale="1">
        <p:scale>
          <a:sx n="67" d="100"/>
          <a:sy n="67" d="100"/>
        </p:scale>
        <p:origin x="1066" y="58"/>
      </p:cViewPr>
      <p:guideLst>
        <p:guide orient="horz" pos="2160"/>
        <p:guide pos="3840"/>
      </p:guideLst>
    </p:cSldViewPr>
  </p:slideViewPr>
  <p:notesTextViewPr>
    <p:cViewPr>
      <p:scale>
        <a:sx n="200" d="100"/>
        <a:sy n="200" d="100"/>
      </p:scale>
      <p:origin x="0" y="0"/>
    </p:cViewPr>
  </p:notesTextViewPr>
  <p:sorterViewPr>
    <p:cViewPr>
      <p:scale>
        <a:sx n="200" d="100"/>
        <a:sy n="200" d="100"/>
      </p:scale>
      <p:origin x="0" y="-1446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B228D9-650B-4DC7-BD18-7EA2929B7D35}" type="datetimeFigureOut">
              <a:rPr lang="en-US" smtClean="0"/>
              <a:t>7/31/2022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07901-5962-4A55-AA73-FC0EA2E8A2B4}" type="slidenum">
              <a:rPr lang="en-US" smtClean="0"/>
              <a:t>‹#›</a:t>
            </a:fld>
            <a:endParaRPr lang="en-US"/>
          </a:p>
        </p:txBody>
      </p:sp>
    </p:spTree>
    <p:extLst>
      <p:ext uri="{BB962C8B-B14F-4D97-AF65-F5344CB8AC3E}">
        <p14:creationId xmlns:p14="http://schemas.microsoft.com/office/powerpoint/2010/main" val="1061260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w3.org/TR/REC-html40/interact/scripts.html"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dev.w3.org/html5/spec/Overview.html#script"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assume</a:t>
            </a:r>
            <a:r>
              <a:rPr lang="en-US" baseline="0" dirty="0"/>
              <a:t> that everyone has at least a loose understanding of </a:t>
            </a:r>
            <a:r>
              <a:rPr lang="en-US" baseline="0" dirty="0" err="1"/>
              <a:t>Javascript</a:t>
            </a:r>
            <a:r>
              <a:rPr lang="en-US" baseline="0" dirty="0"/>
              <a:t> and HTML already.</a:t>
            </a:r>
            <a:endParaRPr lang="en-US" dirty="0"/>
          </a:p>
        </p:txBody>
      </p:sp>
      <p:sp>
        <p:nvSpPr>
          <p:cNvPr id="4" name="Slide Number Placeholder 3"/>
          <p:cNvSpPr>
            <a:spLocks noGrp="1"/>
          </p:cNvSpPr>
          <p:nvPr>
            <p:ph type="sldNum" sz="quarter" idx="10"/>
          </p:nvPr>
        </p:nvSpPr>
        <p:spPr/>
        <p:txBody>
          <a:bodyPr/>
          <a:lstStyle/>
          <a:p>
            <a:fld id="{6C007901-5962-4A55-AA73-FC0EA2E8A2B4}" type="slidenum">
              <a:rPr lang="en-US" smtClean="0"/>
              <a:t>1</a:t>
            </a:fld>
            <a:endParaRPr lang="en-US"/>
          </a:p>
        </p:txBody>
      </p:sp>
    </p:spTree>
    <p:extLst>
      <p:ext uri="{BB962C8B-B14F-4D97-AF65-F5344CB8AC3E}">
        <p14:creationId xmlns:p14="http://schemas.microsoft.com/office/powerpoint/2010/main" val="3162149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Lines 28-32</a:t>
            </a:r>
          </a:p>
        </p:txBody>
      </p:sp>
      <p:sp>
        <p:nvSpPr>
          <p:cNvPr id="4" name="Slide Number Placeholder 3"/>
          <p:cNvSpPr>
            <a:spLocks noGrp="1"/>
          </p:cNvSpPr>
          <p:nvPr>
            <p:ph type="sldNum" sz="quarter" idx="10"/>
          </p:nvPr>
        </p:nvSpPr>
        <p:spPr/>
        <p:txBody>
          <a:bodyPr/>
          <a:lstStyle/>
          <a:p>
            <a:fld id="{6C007901-5962-4A55-AA73-FC0EA2E8A2B4}" type="slidenum">
              <a:rPr lang="en-US" smtClean="0"/>
              <a:t>15</a:t>
            </a:fld>
            <a:endParaRPr lang="en-US"/>
          </a:p>
        </p:txBody>
      </p:sp>
    </p:spTree>
    <p:extLst>
      <p:ext uri="{BB962C8B-B14F-4D97-AF65-F5344CB8AC3E}">
        <p14:creationId xmlns:p14="http://schemas.microsoft.com/office/powerpoint/2010/main" val="702226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Lines 33-37</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Similar to the </a:t>
            </a:r>
            <a:r>
              <a:rPr lang="en-US" dirty="0" err="1"/>
              <a:t>window.load</a:t>
            </a:r>
            <a:r>
              <a:rPr lang="en-US" dirty="0"/>
              <a:t>()</a:t>
            </a:r>
            <a:r>
              <a:rPr lang="en-US" baseline="0" dirty="0"/>
              <a:t> script.</a:t>
            </a:r>
          </a:p>
          <a:p>
            <a:endParaRPr lang="en-US" dirty="0"/>
          </a:p>
        </p:txBody>
      </p:sp>
      <p:sp>
        <p:nvSpPr>
          <p:cNvPr id="4" name="Slide Number Placeholder 3"/>
          <p:cNvSpPr>
            <a:spLocks noGrp="1"/>
          </p:cNvSpPr>
          <p:nvPr>
            <p:ph type="sldNum" sz="quarter" idx="10"/>
          </p:nvPr>
        </p:nvSpPr>
        <p:spPr/>
        <p:txBody>
          <a:bodyPr/>
          <a:lstStyle/>
          <a:p>
            <a:fld id="{6C007901-5962-4A55-AA73-FC0EA2E8A2B4}" type="slidenum">
              <a:rPr lang="en-US" smtClean="0"/>
              <a:t>16</a:t>
            </a:fld>
            <a:endParaRPr lang="en-US"/>
          </a:p>
        </p:txBody>
      </p:sp>
    </p:spTree>
    <p:extLst>
      <p:ext uri="{BB962C8B-B14F-4D97-AF65-F5344CB8AC3E}">
        <p14:creationId xmlns:p14="http://schemas.microsoft.com/office/powerpoint/2010/main" val="723273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Uncomment all of 42-69</a:t>
            </a:r>
          </a:p>
          <a:p>
            <a:pPr lvl="0"/>
            <a:r>
              <a:rPr lang="en-US"/>
              <a:t>Line</a:t>
            </a:r>
            <a:r>
              <a:rPr lang="en-US" baseline="0"/>
              <a:t> 46</a:t>
            </a:r>
            <a:endParaRPr lang="en-US" dirty="0"/>
          </a:p>
          <a:p>
            <a:r>
              <a:rPr lang="en-US" dirty="0"/>
              <a:t>This</a:t>
            </a:r>
            <a:r>
              <a:rPr lang="en-US" baseline="0" dirty="0"/>
              <a:t> simple function should pop an alert window after page load.</a:t>
            </a:r>
            <a:endParaRPr lang="en-US" dirty="0"/>
          </a:p>
        </p:txBody>
      </p:sp>
      <p:sp>
        <p:nvSpPr>
          <p:cNvPr id="4" name="Slide Number Placeholder 3"/>
          <p:cNvSpPr>
            <a:spLocks noGrp="1"/>
          </p:cNvSpPr>
          <p:nvPr>
            <p:ph type="sldNum" sz="quarter" idx="10"/>
          </p:nvPr>
        </p:nvSpPr>
        <p:spPr/>
        <p:txBody>
          <a:bodyPr/>
          <a:lstStyle/>
          <a:p>
            <a:fld id="{6C007901-5962-4A55-AA73-FC0EA2E8A2B4}" type="slidenum">
              <a:rPr lang="en-US" smtClean="0"/>
              <a:t>17</a:t>
            </a:fld>
            <a:endParaRPr lang="en-US"/>
          </a:p>
        </p:txBody>
      </p:sp>
    </p:spTree>
    <p:extLst>
      <p:ext uri="{BB962C8B-B14F-4D97-AF65-F5344CB8AC3E}">
        <p14:creationId xmlns:p14="http://schemas.microsoft.com/office/powerpoint/2010/main" val="3679471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button is the selector for a &lt;button&gt; tag.</a:t>
            </a:r>
          </a:p>
          <a:p>
            <a:r>
              <a:rPr lang="en-US" dirty="0"/>
              <a:t>A for anchor</a:t>
            </a:r>
            <a:r>
              <a:rPr lang="en-US" baseline="0" dirty="0"/>
              <a:t> tags</a:t>
            </a:r>
          </a:p>
          <a:p>
            <a:r>
              <a:rPr lang="en-US" baseline="0" dirty="0"/>
              <a:t>Span for &lt;span&gt;’s</a:t>
            </a:r>
          </a:p>
          <a:p>
            <a:r>
              <a:rPr lang="en-US" baseline="0" dirty="0" err="1"/>
              <a:t>Div</a:t>
            </a:r>
            <a:r>
              <a:rPr lang="en-US" baseline="0" dirty="0"/>
              <a:t> for &lt;div&gt;’s</a:t>
            </a:r>
          </a:p>
          <a:p>
            <a:r>
              <a:rPr lang="en-US" baseline="0" dirty="0"/>
              <a:t>There are ID specific selectors and CLASS specific selectors also – you might recognize them as CSS selectors! These are really the power of jQuery and we will look into them in the next few slides.</a:t>
            </a:r>
          </a:p>
          <a:p>
            <a:r>
              <a:rPr lang="en-US" baseline="0" dirty="0"/>
              <a:t>And so on!</a:t>
            </a:r>
            <a:endParaRPr lang="en-US" dirty="0"/>
          </a:p>
        </p:txBody>
      </p:sp>
      <p:sp>
        <p:nvSpPr>
          <p:cNvPr id="4" name="Slide Number Placeholder 3"/>
          <p:cNvSpPr>
            <a:spLocks noGrp="1"/>
          </p:cNvSpPr>
          <p:nvPr>
            <p:ph type="sldNum" sz="quarter" idx="10"/>
          </p:nvPr>
        </p:nvSpPr>
        <p:spPr/>
        <p:txBody>
          <a:bodyPr/>
          <a:lstStyle/>
          <a:p>
            <a:fld id="{6C007901-5962-4A55-AA73-FC0EA2E8A2B4}" type="slidenum">
              <a:rPr lang="en-US" smtClean="0"/>
              <a:t>18</a:t>
            </a:fld>
            <a:endParaRPr lang="en-US"/>
          </a:p>
        </p:txBody>
      </p:sp>
    </p:spTree>
    <p:extLst>
      <p:ext uri="{BB962C8B-B14F-4D97-AF65-F5344CB8AC3E}">
        <p14:creationId xmlns:p14="http://schemas.microsoft.com/office/powerpoint/2010/main" val="3325433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a:t>
            </a:r>
            <a:r>
              <a:rPr lang="en-US" sz="1200" b="0" i="0" kern="1200" baseline="0" dirty="0">
                <a:solidFill>
                  <a:schemeClr val="tx1"/>
                </a:solidFill>
                <a:effectLst/>
                <a:latin typeface="+mn-lt"/>
                <a:ea typeface="+mn-ea"/>
                <a:cs typeface="+mn-cs"/>
              </a:rPr>
              <a:t> that we have used a DOM element in a script, l</a:t>
            </a:r>
            <a:r>
              <a:rPr lang="en-US" sz="1200" b="0" i="0" kern="1200" dirty="0">
                <a:solidFill>
                  <a:schemeClr val="tx1"/>
                </a:solidFill>
                <a:effectLst/>
                <a:latin typeface="+mn-lt"/>
                <a:ea typeface="+mn-ea"/>
                <a:cs typeface="+mn-cs"/>
              </a:rPr>
              <a:t>et’s talk</a:t>
            </a:r>
            <a:r>
              <a:rPr lang="en-US" sz="1200" b="0" i="0" kern="1200" baseline="0" dirty="0">
                <a:solidFill>
                  <a:schemeClr val="tx1"/>
                </a:solidFill>
                <a:effectLst/>
                <a:latin typeface="+mn-lt"/>
                <a:ea typeface="+mn-ea"/>
                <a:cs typeface="+mn-cs"/>
              </a:rPr>
              <a:t> efficiency in development and readability when it comes to objects and DOM elements…</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In the next couple of slides, try not to worry to much about what the code is doing and let’s just look at the code for it’s usability. We’ll dig into what’s actually happening with the code a little later on.</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Document Object Model (DOM for short) is a representation of an HTML document.</a:t>
            </a:r>
            <a:endParaRPr lang="en-US" dirty="0"/>
          </a:p>
        </p:txBody>
      </p:sp>
      <p:sp>
        <p:nvSpPr>
          <p:cNvPr id="4" name="Slide Number Placeholder 3"/>
          <p:cNvSpPr>
            <a:spLocks noGrp="1"/>
          </p:cNvSpPr>
          <p:nvPr>
            <p:ph type="sldNum" sz="quarter" idx="10"/>
          </p:nvPr>
        </p:nvSpPr>
        <p:spPr/>
        <p:txBody>
          <a:bodyPr/>
          <a:lstStyle/>
          <a:p>
            <a:fld id="{6C007901-5962-4A55-AA73-FC0EA2E8A2B4}" type="slidenum">
              <a:rPr lang="en-US" smtClean="0"/>
              <a:t>19</a:t>
            </a:fld>
            <a:endParaRPr lang="en-US"/>
          </a:p>
        </p:txBody>
      </p:sp>
    </p:spTree>
    <p:extLst>
      <p:ext uri="{BB962C8B-B14F-4D97-AF65-F5344CB8AC3E}">
        <p14:creationId xmlns:p14="http://schemas.microsoft.com/office/powerpoint/2010/main" val="1879244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pound sign is to represent tags by Id.</a:t>
            </a:r>
          </a:p>
          <a:p>
            <a:r>
              <a:rPr lang="en-US" baseline="0" dirty="0"/>
              <a:t>The period is to represent tags by class.</a:t>
            </a:r>
          </a:p>
          <a:p>
            <a:r>
              <a:rPr lang="en-US" baseline="0" dirty="0"/>
              <a:t>Pseudo classes (attributes) can be called with brackets and the value of the attribute.</a:t>
            </a:r>
          </a:p>
          <a:p>
            <a:r>
              <a:rPr lang="en-US" dirty="0"/>
              <a:t>To get</a:t>
            </a:r>
            <a:r>
              <a:rPr lang="en-US" baseline="0" dirty="0"/>
              <a:t> all tags of a certain type just write the tag name.</a:t>
            </a:r>
            <a:endParaRPr lang="en-US" dirty="0"/>
          </a:p>
          <a:p>
            <a:endParaRPr lang="en-US" dirty="0"/>
          </a:p>
        </p:txBody>
      </p:sp>
      <p:sp>
        <p:nvSpPr>
          <p:cNvPr id="4" name="Slide Number Placeholder 3"/>
          <p:cNvSpPr>
            <a:spLocks noGrp="1"/>
          </p:cNvSpPr>
          <p:nvPr>
            <p:ph type="sldNum" sz="quarter" idx="10"/>
          </p:nvPr>
        </p:nvSpPr>
        <p:spPr/>
        <p:txBody>
          <a:bodyPr/>
          <a:lstStyle/>
          <a:p>
            <a:fld id="{6C007901-5962-4A55-AA73-FC0EA2E8A2B4}" type="slidenum">
              <a:rPr lang="en-US" smtClean="0"/>
              <a:t>20</a:t>
            </a:fld>
            <a:endParaRPr lang="en-US"/>
          </a:p>
        </p:txBody>
      </p:sp>
    </p:spTree>
    <p:extLst>
      <p:ext uri="{BB962C8B-B14F-4D97-AF65-F5344CB8AC3E}">
        <p14:creationId xmlns:p14="http://schemas.microsoft.com/office/powerpoint/2010/main" val="312021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a:t>
            </a:r>
            <a:r>
              <a:rPr lang="en-US" sz="1200" b="0" i="0" kern="1200" baseline="0" dirty="0">
                <a:solidFill>
                  <a:schemeClr val="tx1"/>
                </a:solidFill>
                <a:effectLst/>
                <a:latin typeface="+mn-lt"/>
                <a:ea typeface="+mn-ea"/>
                <a:cs typeface="+mn-cs"/>
              </a:rPr>
              <a:t> went out and found this sample online just to give you an idea of the power of jQuery.</a:t>
            </a:r>
          </a:p>
          <a:p>
            <a:r>
              <a:rPr lang="en-US" sz="1200" b="0" i="0" kern="1200" baseline="0" dirty="0">
                <a:solidFill>
                  <a:schemeClr val="tx1"/>
                </a:solidFill>
                <a:effectLst/>
                <a:latin typeface="+mn-lt"/>
                <a:ea typeface="+mn-ea"/>
                <a:cs typeface="+mn-cs"/>
              </a:rPr>
              <a:t>I’ll try not to get into the detail of what this does, but just show the elegancy of the code.</a:t>
            </a:r>
          </a:p>
          <a:p>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Sends a request to retrieve the contents of a text file and displays an alert of the contents.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What took plain JavaScript 19 lines to do, jQuery accomplished in 3 lines of code. Granted most AJAX calls made today are through some sort of library as to greatly reduce the amount of code and the headaches of initializing the </a:t>
            </a:r>
            <a:r>
              <a:rPr lang="en-US" sz="1200" b="0" i="0" kern="1200" dirty="0" err="1">
                <a:solidFill>
                  <a:schemeClr val="tx1"/>
                </a:solidFill>
                <a:effectLst/>
                <a:latin typeface="+mn-lt"/>
                <a:ea typeface="+mn-ea"/>
                <a:cs typeface="+mn-cs"/>
              </a:rPr>
              <a:t>XmlHttpRequest</a:t>
            </a:r>
            <a:r>
              <a:rPr lang="en-US" sz="1200" b="0" i="0" kern="1200" dirty="0">
                <a:solidFill>
                  <a:schemeClr val="tx1"/>
                </a:solidFill>
                <a:effectLst/>
                <a:latin typeface="+mn-lt"/>
                <a:ea typeface="+mn-ea"/>
                <a:cs typeface="+mn-cs"/>
              </a:rPr>
              <a:t> object.</a:t>
            </a:r>
          </a:p>
          <a:p>
            <a:endParaRPr lang="en-US" dirty="0"/>
          </a:p>
        </p:txBody>
      </p:sp>
      <p:sp>
        <p:nvSpPr>
          <p:cNvPr id="4" name="Slide Number Placeholder 3"/>
          <p:cNvSpPr>
            <a:spLocks noGrp="1"/>
          </p:cNvSpPr>
          <p:nvPr>
            <p:ph type="sldNum" sz="quarter" idx="10"/>
          </p:nvPr>
        </p:nvSpPr>
        <p:spPr/>
        <p:txBody>
          <a:bodyPr/>
          <a:lstStyle/>
          <a:p>
            <a:fld id="{6C007901-5962-4A55-AA73-FC0EA2E8A2B4}" type="slidenum">
              <a:rPr lang="en-US" smtClean="0"/>
              <a:t>22</a:t>
            </a:fld>
            <a:endParaRPr lang="en-US"/>
          </a:p>
        </p:txBody>
      </p:sp>
    </p:spTree>
    <p:extLst>
      <p:ext uri="{BB962C8B-B14F-4D97-AF65-F5344CB8AC3E}">
        <p14:creationId xmlns:p14="http://schemas.microsoft.com/office/powerpoint/2010/main" val="3247676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a:t>
            </a:r>
          </a:p>
          <a:p>
            <a:r>
              <a:rPr lang="en-US" dirty="0"/>
              <a:t>Events are what make</a:t>
            </a:r>
            <a:r>
              <a:rPr lang="en-US" baseline="0" dirty="0"/>
              <a:t> DOM elements do anything. Let’s expand our example again.</a:t>
            </a:r>
          </a:p>
          <a:p>
            <a:r>
              <a:rPr lang="en-US" baseline="0" dirty="0"/>
              <a:t>(Document Object Model)</a:t>
            </a:r>
          </a:p>
          <a:p>
            <a:r>
              <a:rPr lang="en-US" baseline="0" dirty="0"/>
              <a:t>[C]</a:t>
            </a:r>
          </a:p>
          <a:p>
            <a:r>
              <a:rPr lang="en-US" baseline="0" dirty="0"/>
              <a:t>This is an interesting example of jQuery events being used in combination. With the change event call commented out the button click doesn’t fire the change event. The change event is only fired with editing the textbox.</a:t>
            </a:r>
          </a:p>
          <a:p>
            <a:r>
              <a:rPr lang="en-US" baseline="0" dirty="0"/>
              <a:t>[C]</a:t>
            </a:r>
          </a:p>
          <a:p>
            <a:r>
              <a:rPr lang="en-US" baseline="0" dirty="0"/>
              <a:t>When we uncomment the change event call it fires on the button click.</a:t>
            </a:r>
          </a:p>
          <a:p>
            <a:r>
              <a:rPr lang="en-US" baseline="0" dirty="0"/>
              <a:t>In this example we use our event to introduce another facet of jQuery – Attributes (</a:t>
            </a:r>
            <a:r>
              <a:rPr lang="en-US" baseline="0" dirty="0" err="1"/>
              <a:t>val</a:t>
            </a:r>
            <a:r>
              <a:rPr lang="en-US" baseline="0" dirty="0"/>
              <a:t>())</a:t>
            </a:r>
            <a:endParaRPr lang="en-US" dirty="0"/>
          </a:p>
        </p:txBody>
      </p:sp>
      <p:sp>
        <p:nvSpPr>
          <p:cNvPr id="4" name="Slide Number Placeholder 3"/>
          <p:cNvSpPr>
            <a:spLocks noGrp="1"/>
          </p:cNvSpPr>
          <p:nvPr>
            <p:ph type="sldNum" sz="quarter" idx="10"/>
          </p:nvPr>
        </p:nvSpPr>
        <p:spPr/>
        <p:txBody>
          <a:bodyPr/>
          <a:lstStyle/>
          <a:p>
            <a:fld id="{6C007901-5962-4A55-AA73-FC0EA2E8A2B4}" type="slidenum">
              <a:rPr lang="en-US" smtClean="0"/>
              <a:t>23</a:t>
            </a:fld>
            <a:endParaRPr lang="en-US"/>
          </a:p>
        </p:txBody>
      </p:sp>
    </p:spTree>
    <p:extLst>
      <p:ext uri="{BB962C8B-B14F-4D97-AF65-F5344CB8AC3E}">
        <p14:creationId xmlns:p14="http://schemas.microsoft.com/office/powerpoint/2010/main" val="9188212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a:t>
            </a:r>
            <a:endParaRPr lang="en-US" dirty="0"/>
          </a:p>
          <a:p>
            <a:r>
              <a:rPr lang="en-US" dirty="0"/>
              <a:t>Let’s</a:t>
            </a:r>
            <a:r>
              <a:rPr lang="en-US" baseline="0" dirty="0"/>
              <a:t> add another DOM element. A div this time…</a:t>
            </a:r>
          </a:p>
          <a:p>
            <a:r>
              <a:rPr lang="en-US" baseline="0" dirty="0"/>
              <a:t>[C]</a:t>
            </a:r>
          </a:p>
          <a:p>
            <a:r>
              <a:rPr lang="en-US" baseline="0" dirty="0"/>
              <a:t>Let’s comment out the .change() event call. In hopes to conserve space I’ll remove the .change event handler – you don’t need to remove it. This script leverages a very powerful attribute - .</a:t>
            </a:r>
            <a:r>
              <a:rPr lang="en-US" baseline="0" dirty="0" err="1"/>
              <a:t>attr</a:t>
            </a:r>
            <a:r>
              <a:rPr lang="en-US" baseline="0" dirty="0"/>
              <a:t>() This is the most basic of jQuery attributes. It acts as a getter and a setter. In our example script we use it as both. The setter happens first during the button click. Then we use it as a getter in the change() event handler.</a:t>
            </a:r>
            <a:endParaRPr lang="en-US" dirty="0"/>
          </a:p>
        </p:txBody>
      </p:sp>
      <p:sp>
        <p:nvSpPr>
          <p:cNvPr id="4" name="Slide Number Placeholder 3"/>
          <p:cNvSpPr>
            <a:spLocks noGrp="1"/>
          </p:cNvSpPr>
          <p:nvPr>
            <p:ph type="sldNum" sz="quarter" idx="10"/>
          </p:nvPr>
        </p:nvSpPr>
        <p:spPr/>
        <p:txBody>
          <a:bodyPr/>
          <a:lstStyle/>
          <a:p>
            <a:fld id="{6C007901-5962-4A55-AA73-FC0EA2E8A2B4}" type="slidenum">
              <a:rPr lang="en-US" smtClean="0"/>
              <a:t>24</a:t>
            </a:fld>
            <a:endParaRPr lang="en-US"/>
          </a:p>
        </p:txBody>
      </p:sp>
    </p:spTree>
    <p:extLst>
      <p:ext uri="{BB962C8B-B14F-4D97-AF65-F5344CB8AC3E}">
        <p14:creationId xmlns:p14="http://schemas.microsoft.com/office/powerpoint/2010/main" val="716765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007901-5962-4A55-AA73-FC0EA2E8A2B4}" type="slidenum">
              <a:rPr lang="en-US" smtClean="0"/>
              <a:t>25</a:t>
            </a:fld>
            <a:endParaRPr lang="en-US"/>
          </a:p>
        </p:txBody>
      </p:sp>
    </p:spTree>
    <p:extLst>
      <p:ext uri="{BB962C8B-B14F-4D97-AF65-F5344CB8AC3E}">
        <p14:creationId xmlns:p14="http://schemas.microsoft.com/office/powerpoint/2010/main" val="3576317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007901-5962-4A55-AA73-FC0EA2E8A2B4}" type="slidenum">
              <a:rPr lang="en-US" smtClean="0"/>
              <a:t>2</a:t>
            </a:fld>
            <a:endParaRPr lang="en-US"/>
          </a:p>
        </p:txBody>
      </p:sp>
    </p:spTree>
    <p:extLst>
      <p:ext uri="{BB962C8B-B14F-4D97-AF65-F5344CB8AC3E}">
        <p14:creationId xmlns:p14="http://schemas.microsoft.com/office/powerpoint/2010/main" val="35497004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like the </a:t>
            </a:r>
            <a:r>
              <a:rPr lang="en-US" dirty="0" err="1"/>
              <a:t>attr</a:t>
            </a:r>
            <a:r>
              <a:rPr lang="en-US" dirty="0"/>
              <a:t>() tag. It’s very handy and a nice catch all. But not semantic</a:t>
            </a:r>
            <a:r>
              <a:rPr lang="en-US" baseline="0" dirty="0"/>
              <a:t> and sort of awkward especially with CSS. Let’s look at better ways to control CSS using jQuery.</a:t>
            </a:r>
            <a:endParaRPr lang="en-US" dirty="0"/>
          </a:p>
          <a:p>
            <a:r>
              <a:rPr lang="en-US" dirty="0"/>
              <a:t>[C]</a:t>
            </a:r>
          </a:p>
          <a:p>
            <a:r>
              <a:rPr lang="en-US" dirty="0"/>
              <a:t>Much cleaner.</a:t>
            </a:r>
            <a:r>
              <a:rPr lang="en-US" baseline="0" dirty="0"/>
              <a:t> Much easier to read. Much easier to modify down the road. But still clunky and still you have CSS that is handled manually.</a:t>
            </a:r>
          </a:p>
          <a:p>
            <a:r>
              <a:rPr lang="en-US" baseline="0" dirty="0"/>
              <a:t>[C]</a:t>
            </a:r>
          </a:p>
          <a:p>
            <a:r>
              <a:rPr lang="en-US" baseline="0" dirty="0"/>
              <a:t>CSS managed correctly! Add a CSS class. Remove a CSS class. Toggle a CSS class on/off with an event – a button click for example.</a:t>
            </a:r>
            <a:endParaRPr lang="en-US" dirty="0"/>
          </a:p>
        </p:txBody>
      </p:sp>
      <p:sp>
        <p:nvSpPr>
          <p:cNvPr id="4" name="Slide Number Placeholder 3"/>
          <p:cNvSpPr>
            <a:spLocks noGrp="1"/>
          </p:cNvSpPr>
          <p:nvPr>
            <p:ph type="sldNum" sz="quarter" idx="10"/>
          </p:nvPr>
        </p:nvSpPr>
        <p:spPr/>
        <p:txBody>
          <a:bodyPr/>
          <a:lstStyle/>
          <a:p>
            <a:fld id="{6C007901-5962-4A55-AA73-FC0EA2E8A2B4}" type="slidenum">
              <a:rPr lang="en-US" smtClean="0"/>
              <a:t>26</a:t>
            </a:fld>
            <a:endParaRPr lang="en-US"/>
          </a:p>
        </p:txBody>
      </p:sp>
    </p:spTree>
    <p:extLst>
      <p:ext uri="{BB962C8B-B14F-4D97-AF65-F5344CB8AC3E}">
        <p14:creationId xmlns:p14="http://schemas.microsoft.com/office/powerpoint/2010/main" val="1626145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not big</a:t>
            </a:r>
            <a:r>
              <a:rPr lang="en-US" baseline="0" dirty="0"/>
              <a:t> on internet stats normally, but this statistic is inline with most numbers I have seen. Also, in case you were wondering, it’s built with jQuery.</a:t>
            </a:r>
            <a:endParaRPr lang="en-US" dirty="0"/>
          </a:p>
        </p:txBody>
      </p:sp>
      <p:sp>
        <p:nvSpPr>
          <p:cNvPr id="4" name="Slide Number Placeholder 3"/>
          <p:cNvSpPr>
            <a:spLocks noGrp="1"/>
          </p:cNvSpPr>
          <p:nvPr>
            <p:ph type="sldNum" sz="quarter" idx="10"/>
          </p:nvPr>
        </p:nvSpPr>
        <p:spPr/>
        <p:txBody>
          <a:bodyPr/>
          <a:lstStyle/>
          <a:p>
            <a:fld id="{6C007901-5962-4A55-AA73-FC0EA2E8A2B4}" type="slidenum">
              <a:rPr lang="en-US" smtClean="0"/>
              <a:t>4</a:t>
            </a:fld>
            <a:endParaRPr lang="en-US"/>
          </a:p>
        </p:txBody>
      </p:sp>
    </p:spTree>
    <p:extLst>
      <p:ext uri="{BB962C8B-B14F-4D97-AF65-F5344CB8AC3E}">
        <p14:creationId xmlns:p14="http://schemas.microsoft.com/office/powerpoint/2010/main" val="203966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the most important question</a:t>
            </a:r>
            <a:r>
              <a:rPr lang="en-US" baseline="0" dirty="0"/>
              <a:t> you can ask.</a:t>
            </a:r>
            <a:endParaRPr lang="en-US" dirty="0"/>
          </a:p>
        </p:txBody>
      </p:sp>
      <p:sp>
        <p:nvSpPr>
          <p:cNvPr id="4" name="Slide Number Placeholder 3"/>
          <p:cNvSpPr>
            <a:spLocks noGrp="1"/>
          </p:cNvSpPr>
          <p:nvPr>
            <p:ph type="sldNum" sz="quarter" idx="10"/>
          </p:nvPr>
        </p:nvSpPr>
        <p:spPr/>
        <p:txBody>
          <a:bodyPr/>
          <a:lstStyle/>
          <a:p>
            <a:fld id="{6C007901-5962-4A55-AA73-FC0EA2E8A2B4}" type="slidenum">
              <a:rPr lang="en-US" smtClean="0"/>
              <a:t>5</a:t>
            </a:fld>
            <a:endParaRPr lang="en-US"/>
          </a:p>
        </p:txBody>
      </p:sp>
    </p:spTree>
    <p:extLst>
      <p:ext uri="{BB962C8B-B14F-4D97-AF65-F5344CB8AC3E}">
        <p14:creationId xmlns:p14="http://schemas.microsoft.com/office/powerpoint/2010/main" val="1931380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Pinterest</a:t>
            </a:r>
            <a:r>
              <a:rPr lang="en-US" dirty="0"/>
              <a:t>?</a:t>
            </a:r>
          </a:p>
        </p:txBody>
      </p:sp>
      <p:sp>
        <p:nvSpPr>
          <p:cNvPr id="4" name="Slide Number Placeholder 3"/>
          <p:cNvSpPr>
            <a:spLocks noGrp="1"/>
          </p:cNvSpPr>
          <p:nvPr>
            <p:ph type="sldNum" sz="quarter" idx="10"/>
          </p:nvPr>
        </p:nvSpPr>
        <p:spPr/>
        <p:txBody>
          <a:bodyPr/>
          <a:lstStyle/>
          <a:p>
            <a:fld id="{6C007901-5962-4A55-AA73-FC0EA2E8A2B4}" type="slidenum">
              <a:rPr lang="en-US" smtClean="0"/>
              <a:t>8</a:t>
            </a:fld>
            <a:endParaRPr lang="en-US"/>
          </a:p>
        </p:txBody>
      </p:sp>
    </p:spTree>
    <p:extLst>
      <p:ext uri="{BB962C8B-B14F-4D97-AF65-F5344CB8AC3E}">
        <p14:creationId xmlns:p14="http://schemas.microsoft.com/office/powerpoint/2010/main" val="946739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OSL’s </a:t>
            </a:r>
            <a:r>
              <a:rPr lang="en-US" dirty="0" err="1"/>
              <a:t>OrgSync</a:t>
            </a:r>
            <a:r>
              <a:rPr lang="en-US" dirty="0"/>
              <a:t> –</a:t>
            </a:r>
            <a:r>
              <a:rPr lang="en-US" baseline="0" dirty="0"/>
              <a:t> not positive this is jQuery – appears to be using JSON via jQuery</a:t>
            </a:r>
            <a:endParaRPr lang="en-US" dirty="0"/>
          </a:p>
        </p:txBody>
      </p:sp>
      <p:sp>
        <p:nvSpPr>
          <p:cNvPr id="4" name="Slide Number Placeholder 3"/>
          <p:cNvSpPr>
            <a:spLocks noGrp="1"/>
          </p:cNvSpPr>
          <p:nvPr>
            <p:ph type="sldNum" sz="quarter" idx="10"/>
          </p:nvPr>
        </p:nvSpPr>
        <p:spPr/>
        <p:txBody>
          <a:bodyPr/>
          <a:lstStyle/>
          <a:p>
            <a:fld id="{6C007901-5962-4A55-AA73-FC0EA2E8A2B4}" type="slidenum">
              <a:rPr lang="en-US" smtClean="0"/>
              <a:t>10</a:t>
            </a:fld>
            <a:endParaRPr lang="en-US"/>
          </a:p>
        </p:txBody>
      </p:sp>
    </p:spTree>
    <p:extLst>
      <p:ext uri="{BB962C8B-B14F-4D97-AF65-F5344CB8AC3E}">
        <p14:creationId xmlns:p14="http://schemas.microsoft.com/office/powerpoint/2010/main" val="1876141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Lines</a:t>
            </a:r>
            <a:r>
              <a:rPr lang="en-US" baseline="0" dirty="0"/>
              <a:t> 8-11</a:t>
            </a:r>
            <a:endParaRPr lang="en-US" dirty="0"/>
          </a:p>
          <a:p>
            <a:r>
              <a:rPr lang="en-US" dirty="0"/>
              <a:t>Go to jquery.com</a:t>
            </a:r>
          </a:p>
          <a:p>
            <a:r>
              <a:rPr lang="en-US" dirty="0"/>
              <a:t>Download </a:t>
            </a:r>
            <a:r>
              <a:rPr lang="en-US" dirty="0" err="1"/>
              <a:t>jquery</a:t>
            </a:r>
            <a:r>
              <a:rPr lang="en-US" dirty="0"/>
              <a:t> 1.9.1</a:t>
            </a:r>
          </a:p>
          <a:p>
            <a:r>
              <a:rPr lang="en-US" dirty="0"/>
              <a:t>Explain</a:t>
            </a:r>
            <a:r>
              <a:rPr lang="en-US" baseline="0" dirty="0"/>
              <a:t> compressed vs. uncompressed (production/development)</a:t>
            </a:r>
            <a:endParaRPr lang="en-US" dirty="0"/>
          </a:p>
          <a:p>
            <a:r>
              <a:rPr lang="en-US" dirty="0"/>
              <a:t>Save</a:t>
            </a:r>
            <a:r>
              <a:rPr lang="en-US" baseline="0" dirty="0"/>
              <a:t> to scripts folder</a:t>
            </a:r>
            <a:endParaRPr lang="en-US" dirty="0"/>
          </a:p>
        </p:txBody>
      </p:sp>
      <p:sp>
        <p:nvSpPr>
          <p:cNvPr id="4" name="Slide Number Placeholder 3"/>
          <p:cNvSpPr>
            <a:spLocks noGrp="1"/>
          </p:cNvSpPr>
          <p:nvPr>
            <p:ph type="sldNum" sz="quarter" idx="10"/>
          </p:nvPr>
        </p:nvSpPr>
        <p:spPr/>
        <p:txBody>
          <a:bodyPr/>
          <a:lstStyle/>
          <a:p>
            <a:fld id="{6C007901-5962-4A55-AA73-FC0EA2E8A2B4}" type="slidenum">
              <a:rPr lang="en-US" smtClean="0"/>
              <a:t>11</a:t>
            </a:fld>
            <a:endParaRPr lang="en-US"/>
          </a:p>
        </p:txBody>
      </p:sp>
    </p:spTree>
    <p:extLst>
      <p:ext uri="{BB962C8B-B14F-4D97-AF65-F5344CB8AC3E}">
        <p14:creationId xmlns:p14="http://schemas.microsoft.com/office/powerpoint/2010/main" val="1237296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Lines 15-18</a:t>
            </a:r>
          </a:p>
          <a:p>
            <a:r>
              <a:rPr lang="en-US" dirty="0"/>
              <a:t>Write</a:t>
            </a:r>
            <a:r>
              <a:rPr lang="en-US" baseline="0" dirty="0"/>
              <a:t> this in the &lt;head&gt; AFTER the </a:t>
            </a:r>
            <a:r>
              <a:rPr lang="en-US" baseline="0" dirty="0" err="1"/>
              <a:t>jquery</a:t>
            </a:r>
            <a:r>
              <a:rPr lang="en-US" baseline="0" dirty="0"/>
              <a:t> reference</a:t>
            </a:r>
          </a:p>
          <a:p>
            <a:r>
              <a:rPr lang="en-US" baseline="0" dirty="0"/>
              <a:t>Type=“text/</a:t>
            </a:r>
            <a:r>
              <a:rPr lang="en-US" baseline="0" dirty="0" err="1"/>
              <a:t>javascript</a:t>
            </a:r>
            <a:r>
              <a:rPr lang="en-US" baseline="0" dirty="0"/>
              <a:t>” information:</a:t>
            </a:r>
          </a:p>
          <a:p>
            <a:pPr fontAlgn="base"/>
            <a:r>
              <a:rPr lang="en-US" sz="1200" b="0" i="0" kern="1200" dirty="0">
                <a:solidFill>
                  <a:schemeClr val="tx1"/>
                </a:solidFill>
                <a:effectLst/>
                <a:latin typeface="+mn-lt"/>
                <a:ea typeface="+mn-ea"/>
                <a:cs typeface="+mn-cs"/>
              </a:rPr>
              <a:t>For HTML 4.X, the type attribute is required. In HTML 5, it is optional. If it is not specified, it defaults to text/</a:t>
            </a:r>
            <a:r>
              <a:rPr lang="en-US" sz="1200" b="0" i="0" kern="1200" dirty="0" err="1">
                <a:solidFill>
                  <a:schemeClr val="tx1"/>
                </a:solidFill>
                <a:effectLst/>
                <a:latin typeface="+mn-lt"/>
                <a:ea typeface="+mn-ea"/>
                <a:cs typeface="+mn-cs"/>
              </a:rPr>
              <a:t>javascript</a:t>
            </a:r>
            <a:r>
              <a:rPr lang="en-US" sz="1200" b="0" i="0" kern="1200" dirty="0">
                <a:solidFill>
                  <a:schemeClr val="tx1"/>
                </a:solidFill>
                <a:effectLst/>
                <a:latin typeface="+mn-lt"/>
                <a:ea typeface="+mn-ea"/>
                <a:cs typeface="+mn-cs"/>
              </a:rPr>
              <a:t>. So, from here on out</a:t>
            </a:r>
            <a:r>
              <a:rPr lang="en-US" sz="1200" b="0" i="0" kern="1200" baseline="0" dirty="0">
                <a:solidFill>
                  <a:schemeClr val="tx1"/>
                </a:solidFill>
                <a:effectLst/>
                <a:latin typeface="+mn-lt"/>
                <a:ea typeface="+mn-ea"/>
                <a:cs typeface="+mn-cs"/>
              </a:rPr>
              <a:t> I’ll exclude it from my examples.</a:t>
            </a:r>
            <a:endParaRPr lang="en-US" sz="1200" b="0" i="0"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hlinkClick r:id="rId3"/>
              </a:rPr>
              <a:t>http://www.w3.org/TR/REC-html40/interact/scripts.html</a:t>
            </a:r>
            <a:endParaRPr lang="en-US" sz="1200" b="0" i="0"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hlinkClick r:id="rId4"/>
              </a:rPr>
              <a:t>http://dev.w3.org/html5/spec/Overview.html#script</a:t>
            </a:r>
            <a:endParaRPr lang="en-US" sz="1200" b="0" i="0" kern="1200" dirty="0">
              <a:solidFill>
                <a:schemeClr val="tx1"/>
              </a:solidFill>
              <a:effectLst/>
              <a:latin typeface="+mn-lt"/>
              <a:ea typeface="+mn-ea"/>
              <a:cs typeface="+mn-cs"/>
            </a:endParaRP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 is an alias for jQuery.</a:t>
            </a:r>
          </a:p>
        </p:txBody>
      </p:sp>
      <p:sp>
        <p:nvSpPr>
          <p:cNvPr id="4" name="Slide Number Placeholder 3"/>
          <p:cNvSpPr>
            <a:spLocks noGrp="1"/>
          </p:cNvSpPr>
          <p:nvPr>
            <p:ph type="sldNum" sz="quarter" idx="10"/>
          </p:nvPr>
        </p:nvSpPr>
        <p:spPr/>
        <p:txBody>
          <a:bodyPr/>
          <a:lstStyle/>
          <a:p>
            <a:fld id="{6C007901-5962-4A55-AA73-FC0EA2E8A2B4}" type="slidenum">
              <a:rPr lang="en-US" smtClean="0"/>
              <a:t>12</a:t>
            </a:fld>
            <a:endParaRPr lang="en-US"/>
          </a:p>
        </p:txBody>
      </p:sp>
    </p:spTree>
    <p:extLst>
      <p:ext uri="{BB962C8B-B14F-4D97-AF65-F5344CB8AC3E}">
        <p14:creationId xmlns:p14="http://schemas.microsoft.com/office/powerpoint/2010/main" val="945861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Lines 23-27</a:t>
            </a:r>
          </a:p>
        </p:txBody>
      </p:sp>
      <p:sp>
        <p:nvSpPr>
          <p:cNvPr id="4" name="Slide Number Placeholder 3"/>
          <p:cNvSpPr>
            <a:spLocks noGrp="1"/>
          </p:cNvSpPr>
          <p:nvPr>
            <p:ph type="sldNum" sz="quarter" idx="10"/>
          </p:nvPr>
        </p:nvSpPr>
        <p:spPr/>
        <p:txBody>
          <a:bodyPr/>
          <a:lstStyle/>
          <a:p>
            <a:fld id="{6C007901-5962-4A55-AA73-FC0EA2E8A2B4}" type="slidenum">
              <a:rPr lang="en-US" smtClean="0"/>
              <a:t>14</a:t>
            </a:fld>
            <a:endParaRPr lang="en-US"/>
          </a:p>
        </p:txBody>
      </p:sp>
    </p:spTree>
    <p:extLst>
      <p:ext uri="{BB962C8B-B14F-4D97-AF65-F5344CB8AC3E}">
        <p14:creationId xmlns:p14="http://schemas.microsoft.com/office/powerpoint/2010/main" val="1510707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4765A6-88D4-4E0D-A055-0ACA17F488BC}" type="datetime1">
              <a:rPr lang="en-US" smtClean="0"/>
              <a:t>7/31/2022</a:t>
            </a:fld>
            <a:endParaRPr lang="en-US" dirty="0"/>
          </a:p>
        </p:txBody>
      </p:sp>
      <p:sp>
        <p:nvSpPr>
          <p:cNvPr id="5" name="Footer Placeholder 4"/>
          <p:cNvSpPr>
            <a:spLocks noGrp="1"/>
          </p:cNvSpPr>
          <p:nvPr>
            <p:ph type="ftr" sz="quarter" idx="11"/>
          </p:nvPr>
        </p:nvSpPr>
        <p:spPr/>
        <p:txBody>
          <a:bodyPr/>
          <a:lstStyle>
            <a:lvl1pPr>
              <a:defRPr sz="1400"/>
            </a:lvl1pPr>
          </a:lstStyle>
          <a:p>
            <a:r>
              <a:rPr lang="en-US"/>
              <a:t>By:- Prof. Jignasha Rajput</a:t>
            </a:r>
            <a:endParaRPr lang="en-US" dirty="0"/>
          </a:p>
        </p:txBody>
      </p:sp>
      <p:sp>
        <p:nvSpPr>
          <p:cNvPr id="6" name="Slide Number Placeholder 5"/>
          <p:cNvSpPr>
            <a:spLocks noGrp="1"/>
          </p:cNvSpPr>
          <p:nvPr>
            <p:ph type="sldNum" sz="quarter" idx="12"/>
          </p:nvPr>
        </p:nvSpPr>
        <p:spPr/>
        <p:txBody>
          <a:bodyPr/>
          <a:lstStyle>
            <a:lvl1pPr>
              <a:defRPr sz="1400"/>
            </a:lvl1p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7221D6-AE94-482F-A30A-BF164B3C101C}" type="datetime1">
              <a:rPr lang="en-US" smtClean="0"/>
              <a:t>7/31/2022</a:t>
            </a:fld>
            <a:endParaRPr lang="en-US" dirty="0"/>
          </a:p>
        </p:txBody>
      </p:sp>
      <p:sp>
        <p:nvSpPr>
          <p:cNvPr id="5" name="Footer Placeholder 4"/>
          <p:cNvSpPr>
            <a:spLocks noGrp="1"/>
          </p:cNvSpPr>
          <p:nvPr>
            <p:ph type="ftr" sz="quarter" idx="11"/>
          </p:nvPr>
        </p:nvSpPr>
        <p:spPr/>
        <p:txBody>
          <a:bodyPr/>
          <a:lstStyle>
            <a:lvl1pPr>
              <a:defRPr sz="1400"/>
            </a:lvl1pPr>
          </a:lstStyle>
          <a:p>
            <a:r>
              <a:rPr lang="en-US"/>
              <a:t>By:- Prof. Jignasha Rajput</a:t>
            </a:r>
            <a:endParaRPr lang="en-US" dirty="0"/>
          </a:p>
        </p:txBody>
      </p:sp>
      <p:sp>
        <p:nvSpPr>
          <p:cNvPr id="6" name="Slide Number Placeholder 5"/>
          <p:cNvSpPr>
            <a:spLocks noGrp="1"/>
          </p:cNvSpPr>
          <p:nvPr>
            <p:ph type="sldNum" sz="quarter" idx="12"/>
          </p:nvPr>
        </p:nvSpPr>
        <p:spPr/>
        <p:txBody>
          <a:bodyPr/>
          <a:lstStyle>
            <a:lvl1pPr>
              <a:defRPr sz="1400"/>
            </a:lvl1pPr>
          </a:lstStyle>
          <a:p>
            <a:fld id="{4FAB73BC-B049-4115-A692-8D63A059BF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1490E-2459-4858-A2D0-CA6959610036}" type="datetime1">
              <a:rPr lang="en-US" smtClean="0"/>
              <a:t>7/31/2022</a:t>
            </a:fld>
            <a:endParaRPr lang="en-US" dirty="0"/>
          </a:p>
        </p:txBody>
      </p:sp>
      <p:sp>
        <p:nvSpPr>
          <p:cNvPr id="5" name="Footer Placeholder 4"/>
          <p:cNvSpPr>
            <a:spLocks noGrp="1"/>
          </p:cNvSpPr>
          <p:nvPr>
            <p:ph type="ftr" sz="quarter" idx="11"/>
          </p:nvPr>
        </p:nvSpPr>
        <p:spPr/>
        <p:txBody>
          <a:bodyPr/>
          <a:lstStyle>
            <a:lvl1pPr>
              <a:defRPr sz="1400"/>
            </a:lvl1pPr>
          </a:lstStyle>
          <a:p>
            <a:r>
              <a:rPr lang="en-US"/>
              <a:t>By:- Prof. Jignasha Rajput</a:t>
            </a:r>
            <a:endParaRPr lang="en-US" dirty="0"/>
          </a:p>
        </p:txBody>
      </p:sp>
      <p:sp>
        <p:nvSpPr>
          <p:cNvPr id="6" name="Slide Number Placeholder 5"/>
          <p:cNvSpPr>
            <a:spLocks noGrp="1"/>
          </p:cNvSpPr>
          <p:nvPr>
            <p:ph type="sldNum" sz="quarter" idx="12"/>
          </p:nvPr>
        </p:nvSpPr>
        <p:spPr/>
        <p:txBody>
          <a:bodyPr/>
          <a:lstStyle>
            <a:lvl1pPr>
              <a:defRPr sz="1400"/>
            </a:lvl1pPr>
          </a:lstStyle>
          <a:p>
            <a:fld id="{4FAB73BC-B049-4115-A692-8D63A059BFB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50F9F-903E-447D-8228-2258C92ED641}" type="datetime1">
              <a:rPr lang="en-US" smtClean="0"/>
              <a:t>7/31/2022</a:t>
            </a:fld>
            <a:endParaRPr lang="en-US" dirty="0"/>
          </a:p>
        </p:txBody>
      </p:sp>
      <p:sp>
        <p:nvSpPr>
          <p:cNvPr id="5" name="Footer Placeholder 4"/>
          <p:cNvSpPr>
            <a:spLocks noGrp="1"/>
          </p:cNvSpPr>
          <p:nvPr>
            <p:ph type="ftr" sz="quarter" idx="11"/>
          </p:nvPr>
        </p:nvSpPr>
        <p:spPr/>
        <p:txBody>
          <a:bodyPr/>
          <a:lstStyle>
            <a:lvl1pPr>
              <a:defRPr sz="1400"/>
            </a:lvl1pPr>
          </a:lstStyle>
          <a:p>
            <a:r>
              <a:rPr lang="en-US"/>
              <a:t>By:- Prof. Jignasha Rajput</a:t>
            </a:r>
            <a:endParaRPr lang="en-US" dirty="0"/>
          </a:p>
        </p:txBody>
      </p:sp>
      <p:sp>
        <p:nvSpPr>
          <p:cNvPr id="6" name="Slide Number Placeholder 5"/>
          <p:cNvSpPr>
            <a:spLocks noGrp="1"/>
          </p:cNvSpPr>
          <p:nvPr>
            <p:ph type="sldNum" sz="quarter" idx="12"/>
          </p:nvPr>
        </p:nvSpPr>
        <p:spPr/>
        <p:txBody>
          <a:bodyPr/>
          <a:lstStyle>
            <a:lvl1pPr>
              <a:defRPr sz="1400"/>
            </a:lvl1pPr>
          </a:lstStyle>
          <a:p>
            <a:fld id="{4CE482DC-2269-4F26-9D2A-7E44B1A4CD8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6E3F5C-FB2D-43A0-AA01-3A9C44F6FD3A}" type="datetime1">
              <a:rPr lang="en-US" smtClean="0"/>
              <a:t>7/31/2022</a:t>
            </a:fld>
            <a:endParaRPr lang="en-US" dirty="0"/>
          </a:p>
        </p:txBody>
      </p:sp>
      <p:sp>
        <p:nvSpPr>
          <p:cNvPr id="5" name="Footer Placeholder 4"/>
          <p:cNvSpPr>
            <a:spLocks noGrp="1"/>
          </p:cNvSpPr>
          <p:nvPr>
            <p:ph type="ftr" sz="quarter" idx="11"/>
          </p:nvPr>
        </p:nvSpPr>
        <p:spPr/>
        <p:txBody>
          <a:bodyPr/>
          <a:lstStyle/>
          <a:p>
            <a:r>
              <a:rPr lang="en-US"/>
              <a:t>By:- Prof. Jignasha Rajput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BD0154-17C1-43A1-9F6E-0188AFC42FB6}" type="datetime1">
              <a:rPr lang="en-US" smtClean="0"/>
              <a:t>7/31/2022</a:t>
            </a:fld>
            <a:endParaRPr lang="en-US" dirty="0"/>
          </a:p>
        </p:txBody>
      </p:sp>
      <p:sp>
        <p:nvSpPr>
          <p:cNvPr id="6" name="Footer Placeholder 5"/>
          <p:cNvSpPr>
            <a:spLocks noGrp="1"/>
          </p:cNvSpPr>
          <p:nvPr>
            <p:ph type="ftr" sz="quarter" idx="11"/>
          </p:nvPr>
        </p:nvSpPr>
        <p:spPr/>
        <p:txBody>
          <a:bodyPr/>
          <a:lstStyle/>
          <a:p>
            <a:r>
              <a:rPr lang="en-US"/>
              <a:t>By:- Prof. Jignasha Rajput</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431A54-AF8D-4E10-AC81-6FF4713DE5E1}" type="datetime1">
              <a:rPr lang="en-US" smtClean="0"/>
              <a:t>7/31/2022</a:t>
            </a:fld>
            <a:endParaRPr lang="en-US" dirty="0"/>
          </a:p>
        </p:txBody>
      </p:sp>
      <p:sp>
        <p:nvSpPr>
          <p:cNvPr id="8" name="Footer Placeholder 7"/>
          <p:cNvSpPr>
            <a:spLocks noGrp="1"/>
          </p:cNvSpPr>
          <p:nvPr>
            <p:ph type="ftr" sz="quarter" idx="11"/>
          </p:nvPr>
        </p:nvSpPr>
        <p:spPr/>
        <p:txBody>
          <a:bodyPr/>
          <a:lstStyle/>
          <a:p>
            <a:r>
              <a:rPr lang="en-US"/>
              <a:t>By:- Prof. Jignasha Rajput</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C370E6-6073-4038-945D-1A6E836736D4}" type="datetime1">
              <a:rPr lang="en-US" smtClean="0"/>
              <a:t>7/31/2022</a:t>
            </a:fld>
            <a:endParaRPr lang="en-US" dirty="0"/>
          </a:p>
        </p:txBody>
      </p:sp>
      <p:sp>
        <p:nvSpPr>
          <p:cNvPr id="4" name="Footer Placeholder 3"/>
          <p:cNvSpPr>
            <a:spLocks noGrp="1"/>
          </p:cNvSpPr>
          <p:nvPr>
            <p:ph type="ftr" sz="quarter" idx="11"/>
          </p:nvPr>
        </p:nvSpPr>
        <p:spPr/>
        <p:txBody>
          <a:bodyPr/>
          <a:lstStyle/>
          <a:p>
            <a:r>
              <a:rPr lang="en-US"/>
              <a:t>By:- Prof. Jignasha Rajput</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3D797B-4C6A-42CD-AF30-BCC5A044460F}" type="datetime1">
              <a:rPr lang="en-US" smtClean="0"/>
              <a:t>7/31/2022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By:- Prof. Jignasha Rajput</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6B1CA2F-3F2E-4008-B79B-2CBDAEF876D0}" type="datetime1">
              <a:rPr lang="en-US" smtClean="0"/>
              <a:t>7/31/2022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sz="1400">
                <a:solidFill>
                  <a:schemeClr val="tx2"/>
                </a:solidFill>
              </a:defRPr>
            </a:lvl1pPr>
          </a:lstStyle>
          <a:p>
            <a:r>
              <a:rPr lang="en-US"/>
              <a:t>By:- Prof. Jignasha Rajput</a:t>
            </a:r>
            <a:endParaRPr lang="en-US" dirty="0"/>
          </a:p>
        </p:txBody>
      </p:sp>
      <p:sp>
        <p:nvSpPr>
          <p:cNvPr id="7" name="Slide Number Placeholder 6"/>
          <p:cNvSpPr>
            <a:spLocks noGrp="1"/>
          </p:cNvSpPr>
          <p:nvPr>
            <p:ph type="sldNum" sz="quarter" idx="12"/>
          </p:nvPr>
        </p:nvSpPr>
        <p:spPr/>
        <p:txBody>
          <a:bodyPr/>
          <a:lstStyle>
            <a:lvl1pPr>
              <a:defRPr sz="1400">
                <a:solidFill>
                  <a:schemeClr val="tx2"/>
                </a:solidFill>
              </a:defRPr>
            </a:lvl1pPr>
          </a:lstStyle>
          <a:p>
            <a:fld id="{4FAB73BC-B049-4115-A692-8D63A059BFB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2E201E-6710-42AD-BB1F-668C14AF65C2}" type="datetime1">
              <a:rPr lang="en-US" smtClean="0"/>
              <a:t>7/31/2022</a:t>
            </a:fld>
            <a:endParaRPr lang="en-US" dirty="0"/>
          </a:p>
        </p:txBody>
      </p:sp>
      <p:sp>
        <p:nvSpPr>
          <p:cNvPr id="6" name="Footer Placeholder 5"/>
          <p:cNvSpPr>
            <a:spLocks noGrp="1"/>
          </p:cNvSpPr>
          <p:nvPr>
            <p:ph type="ftr" sz="quarter" idx="11"/>
          </p:nvPr>
        </p:nvSpPr>
        <p:spPr/>
        <p:txBody>
          <a:bodyPr/>
          <a:lstStyle>
            <a:lvl1pPr>
              <a:defRPr sz="1400"/>
            </a:lvl1pPr>
          </a:lstStyle>
          <a:p>
            <a:r>
              <a:rPr lang="en-US"/>
              <a:t>By:- Prof. Jignasha Rajput</a:t>
            </a:r>
            <a:endParaRPr lang="en-US" dirty="0"/>
          </a:p>
        </p:txBody>
      </p:sp>
      <p:sp>
        <p:nvSpPr>
          <p:cNvPr id="7" name="Slide Number Placeholder 6"/>
          <p:cNvSpPr>
            <a:spLocks noGrp="1"/>
          </p:cNvSpPr>
          <p:nvPr>
            <p:ph type="sldNum" sz="quarter" idx="12"/>
          </p:nvPr>
        </p:nvSpPr>
        <p:spPr/>
        <p:txBody>
          <a:bodyPr/>
          <a:lstStyle>
            <a:lvl1pPr>
              <a:defRPr sz="1400"/>
            </a:lvl1pPr>
          </a:lstStyle>
          <a:p>
            <a:fld id="{4FAB73BC-B049-4115-A692-8D63A059BFB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4CA3392-EBC1-4C2F-965F-3C8D7ABA33B5}" type="datetime1">
              <a:rPr lang="en-US" smtClean="0"/>
              <a:t>7/31/2022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1400" cap="all" baseline="0">
                <a:solidFill>
                  <a:srgbClr val="FFFFFF"/>
                </a:solidFill>
              </a:defRPr>
            </a:lvl1pPr>
          </a:lstStyle>
          <a:p>
            <a:r>
              <a:rPr lang="en-US"/>
              <a:t>By:- Prof. Jignasha Rajput</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40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hyperlink" Target="http://bit.ly/14DLGi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w3schools.com/jquery/jquery_ref_selectors.asp"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trends.builtwith.com/javascript/jQuery"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artsandlectures.sa.ucsb.edu/" TargetMode="External"/><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wellness.sa.ucsb.edu/Labyrinth.aspx" TargetMode="External"/><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hyperlink" Target="http://pinterest.com/"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pPr algn="ctr"/>
            <a:r>
              <a:rPr lang="en-US" dirty="0"/>
              <a:t>jQuery: JavaScript, Made Easy</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0376" y="310513"/>
            <a:ext cx="3791249" cy="932359"/>
          </a:xfrm>
          <a:prstGeom prst="rect">
            <a:avLst/>
          </a:prstGeom>
        </p:spPr>
      </p:pic>
      <p:sp>
        <p:nvSpPr>
          <p:cNvPr id="8" name="Footer Placeholder 9">
            <a:extLst>
              <a:ext uri="{FF2B5EF4-FFF2-40B4-BE49-F238E27FC236}">
                <a16:creationId xmlns:a16="http://schemas.microsoft.com/office/drawing/2014/main" id="{FA8B7FC5-22B8-B272-B6EF-5E615E65D9E7}"/>
              </a:ext>
            </a:extLst>
          </p:cNvPr>
          <p:cNvSpPr>
            <a:spLocks noGrp="1"/>
          </p:cNvSpPr>
          <p:nvPr>
            <p:ph type="subTitle" idx="1"/>
          </p:nvPr>
        </p:nvSpPr>
        <p:spPr>
          <a:xfrm>
            <a:off x="1100138" y="4456113"/>
            <a:ext cx="10058400" cy="914400"/>
          </a:xfrm>
        </p:spPr>
        <p:txBody>
          <a:bodyPr/>
          <a:lstStyle/>
          <a:p>
            <a:pPr algn="r"/>
            <a:r>
              <a:rPr lang="en-US" b="1" dirty="0"/>
              <a:t>By:- Prof. Jignasha Rajput</a:t>
            </a:r>
          </a:p>
        </p:txBody>
      </p:sp>
    </p:spTree>
    <p:extLst>
      <p:ext uri="{BB962C8B-B14F-4D97-AF65-F5344CB8AC3E}">
        <p14:creationId xmlns:p14="http://schemas.microsoft.com/office/powerpoint/2010/main" val="3690410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a:t>
            </a:r>
          </a:p>
        </p:txBody>
      </p:sp>
      <p:pic>
        <p:nvPicPr>
          <p:cNvPr id="7" name="Content Placeholder 6"/>
          <p:cNvPicPr>
            <a:picLocks noGrp="1" noChangeAspect="1"/>
          </p:cNvPicPr>
          <p:nvPr>
            <p:ph idx="1"/>
          </p:nvPr>
        </p:nvPicPr>
        <p:blipFill rotWithShape="1">
          <a:blip r:embed="rId3">
            <a:extLst>
              <a:ext uri="{28A0092B-C50C-407E-A947-70E740481C1C}">
                <a14:useLocalDpi xmlns:a14="http://schemas.microsoft.com/office/drawing/2010/main" val="0"/>
              </a:ext>
            </a:extLst>
          </a:blip>
          <a:srcRect t="6132"/>
          <a:stretch/>
        </p:blipFill>
        <p:spPr>
          <a:xfrm>
            <a:off x="5860745" y="2441358"/>
            <a:ext cx="4372585" cy="1967275"/>
          </a:xfrm>
        </p:spPr>
      </p:pic>
      <p:sp>
        <p:nvSpPr>
          <p:cNvPr id="4" name="Text Placeholder 3"/>
          <p:cNvSpPr>
            <a:spLocks noGrp="1"/>
          </p:cNvSpPr>
          <p:nvPr>
            <p:ph type="body" sz="half" idx="2"/>
          </p:nvPr>
        </p:nvSpPr>
        <p:spPr/>
        <p:txBody>
          <a:bodyPr/>
          <a:lstStyle/>
          <a:p>
            <a:r>
              <a:rPr lang="en-US" dirty="0">
                <a:hlinkClick r:id="rId4"/>
              </a:rPr>
              <a:t>http://bit.ly/14DLGil</a:t>
            </a:r>
            <a:endParaRPr lang="en-US" dirty="0"/>
          </a:p>
        </p:txBody>
      </p:sp>
      <p:sp>
        <p:nvSpPr>
          <p:cNvPr id="5" name="Footer Placeholder 4"/>
          <p:cNvSpPr>
            <a:spLocks noGrp="1"/>
          </p:cNvSpPr>
          <p:nvPr>
            <p:ph type="ftr" sz="quarter" idx="11"/>
          </p:nvPr>
        </p:nvSpPr>
        <p:spPr/>
        <p:txBody>
          <a:bodyPr/>
          <a:lstStyle/>
          <a:p>
            <a:r>
              <a:rPr lang="en-US"/>
              <a:t>By:- Prof. Jignasha Rajput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4236393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How do I use jQuery?</a:t>
            </a:r>
          </a:p>
        </p:txBody>
      </p:sp>
      <p:sp>
        <p:nvSpPr>
          <p:cNvPr id="5" name="Footer Placeholder 4"/>
          <p:cNvSpPr>
            <a:spLocks noGrp="1"/>
          </p:cNvSpPr>
          <p:nvPr>
            <p:ph type="ftr" sz="quarter" idx="11"/>
          </p:nvPr>
        </p:nvSpPr>
        <p:spPr/>
        <p:txBody>
          <a:bodyPr/>
          <a:lstStyle/>
          <a:p>
            <a:r>
              <a:rPr lang="en-US"/>
              <a:t>By:- Prof. Jignasha Rajput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11</a:t>
            </a:fld>
            <a:endParaRPr lang="en-US" dirty="0"/>
          </a:p>
        </p:txBody>
      </p:sp>
      <p:sp>
        <p:nvSpPr>
          <p:cNvPr id="12" name="Rectangle 2"/>
          <p:cNvSpPr>
            <a:spLocks noChangeArrowheads="1"/>
          </p:cNvSpPr>
          <p:nvPr/>
        </p:nvSpPr>
        <p:spPr bwMode="auto">
          <a:xfrm>
            <a:off x="1097280" y="2003226"/>
            <a:ext cx="10321047" cy="20621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a:ln>
                  <a:noFill/>
                </a:ln>
                <a:solidFill>
                  <a:srgbClr val="006400"/>
                </a:solidFill>
                <a:effectLst/>
                <a:latin typeface="Consolas" panose="020B0609020204030204" pitchFamily="49" charset="0"/>
                <a:cs typeface="Consolas" panose="020B0609020204030204" pitchFamily="49" charset="0"/>
              </a:rPr>
              <a:t>&lt;!-- jQuery.com CDN --&gt;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sz="160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script</a:t>
            </a:r>
            <a:r>
              <a:rPr kumimoji="0" lang="en-US" sz="160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sz="1600" i="0" u="none" strike="noStrike" cap="none" normalizeH="0" baseline="0" dirty="0" err="1">
                <a:ln>
                  <a:noFill/>
                </a:ln>
                <a:solidFill>
                  <a:srgbClr val="FF0000"/>
                </a:solidFill>
                <a:effectLst/>
                <a:latin typeface="Consolas" panose="020B0609020204030204" pitchFamily="49" charset="0"/>
                <a:cs typeface="Consolas" panose="020B0609020204030204" pitchFamily="49" charset="0"/>
              </a:rPr>
              <a:t>src</a:t>
            </a:r>
            <a:r>
              <a:rPr kumimoji="0" lang="en-US" sz="160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="http://code.jquery.com/jquery-1.9.1.min.js"&gt;&lt;/</a:t>
            </a:r>
            <a:r>
              <a:rPr kumimoji="0" lang="en-US" sz="160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script</a:t>
            </a:r>
            <a:r>
              <a:rPr kumimoji="0" lang="en-US" sz="160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endParaRPr lang="en-US" sz="16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a:ln>
                  <a:noFill/>
                </a:ln>
                <a:solidFill>
                  <a:srgbClr val="006400"/>
                </a:solidFill>
                <a:effectLst/>
                <a:latin typeface="Consolas" panose="020B0609020204030204" pitchFamily="49" charset="0"/>
                <a:cs typeface="Consolas" panose="020B0609020204030204" pitchFamily="49" charset="0"/>
              </a:rPr>
              <a:t>&lt;!-- Google hosted CDN --&gt;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sz="160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script</a:t>
            </a:r>
            <a:r>
              <a:rPr kumimoji="0" lang="en-US" sz="160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sz="1600" i="0" u="none" strike="noStrike" cap="none" normalizeH="0" baseline="0" dirty="0" err="1">
                <a:ln>
                  <a:noFill/>
                </a:ln>
                <a:solidFill>
                  <a:srgbClr val="FF0000"/>
                </a:solidFill>
                <a:effectLst/>
                <a:latin typeface="Consolas" panose="020B0609020204030204" pitchFamily="49" charset="0"/>
                <a:cs typeface="Consolas" panose="020B0609020204030204" pitchFamily="49" charset="0"/>
              </a:rPr>
              <a:t>src</a:t>
            </a:r>
            <a:r>
              <a:rPr kumimoji="0" lang="en-US" sz="160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="http://ajax.googleapis.com/</a:t>
            </a:r>
            <a:r>
              <a:rPr kumimoji="0" lang="en-US" sz="160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ajax</a:t>
            </a:r>
            <a:r>
              <a:rPr kumimoji="0" lang="en-US" sz="160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/libs/</a:t>
            </a:r>
            <a:r>
              <a:rPr kumimoji="0" lang="en-US" sz="160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jquery</a:t>
            </a:r>
            <a:r>
              <a:rPr kumimoji="0" lang="en-US" sz="160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/1.9.1/jquery.min.js"&gt;&lt;/</a:t>
            </a:r>
            <a:r>
              <a:rPr kumimoji="0" lang="en-US" sz="160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script</a:t>
            </a:r>
            <a:r>
              <a:rPr kumimoji="0" lang="en-US" sz="160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sz="160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sz="1600" i="0" u="none" strike="noStrike" cap="none" normalizeH="0" baseline="0" dirty="0">
                <a:ln>
                  <a:noFill/>
                </a:ln>
                <a:solidFill>
                  <a:srgbClr val="006400"/>
                </a:solidFill>
                <a:effectLst/>
                <a:latin typeface="Consolas" panose="020B0609020204030204" pitchFamily="49" charset="0"/>
                <a:cs typeface="Consolas" panose="020B0609020204030204" pitchFamily="49" charset="0"/>
              </a:rPr>
              <a:t>&lt;!-- Microsoft hosted CDN --&gt;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sz="160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script</a:t>
            </a:r>
            <a:r>
              <a:rPr kumimoji="0" lang="en-US" sz="160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sz="1600" i="0" u="none" strike="noStrike" cap="none" normalizeH="0" baseline="0" dirty="0" err="1">
                <a:ln>
                  <a:noFill/>
                </a:ln>
                <a:solidFill>
                  <a:srgbClr val="FF0000"/>
                </a:solidFill>
                <a:effectLst/>
                <a:latin typeface="Consolas" panose="020B0609020204030204" pitchFamily="49" charset="0"/>
                <a:cs typeface="Consolas" panose="020B0609020204030204" pitchFamily="49" charset="0"/>
              </a:rPr>
              <a:t>src</a:t>
            </a:r>
            <a:r>
              <a:rPr kumimoji="0" lang="en-US" sz="160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="http://ajax.aspnetcdn.com/</a:t>
            </a:r>
            <a:r>
              <a:rPr kumimoji="0" lang="en-US" sz="160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ajax</a:t>
            </a:r>
            <a:r>
              <a:rPr kumimoji="0" lang="en-US" sz="160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a:t>
            </a:r>
            <a:r>
              <a:rPr kumimoji="0" lang="en-US" sz="160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jquery</a:t>
            </a:r>
            <a:r>
              <a:rPr kumimoji="0" lang="en-US" sz="160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/jquery-1.9.1.min.js"&gt;&lt;/</a:t>
            </a:r>
            <a:r>
              <a:rPr kumimoji="0" lang="en-US" sz="160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script</a:t>
            </a:r>
            <a:r>
              <a:rPr kumimoji="0" lang="en-US" sz="160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sz="160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a:ln>
                  <a:noFill/>
                </a:ln>
                <a:solidFill>
                  <a:srgbClr val="006400"/>
                </a:solidFill>
                <a:effectLst/>
                <a:latin typeface="Consolas" panose="020B0609020204030204" pitchFamily="49" charset="0"/>
                <a:cs typeface="Consolas" panose="020B0609020204030204" pitchFamily="49" charset="0"/>
              </a:rPr>
              <a:t>&lt;!-- Self-hosted --&gt;</a:t>
            </a:r>
            <a:r>
              <a:rPr kumimoji="0" lang="en-US" sz="160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sz="160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script</a:t>
            </a:r>
            <a:r>
              <a:rPr kumimoji="0" lang="en-US" sz="160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sz="1600" i="0" u="none" strike="noStrike" cap="none" normalizeH="0" baseline="0" dirty="0" err="1">
                <a:ln>
                  <a:noFill/>
                </a:ln>
                <a:solidFill>
                  <a:srgbClr val="FF0000"/>
                </a:solidFill>
                <a:effectLst/>
                <a:latin typeface="Consolas" panose="020B0609020204030204" pitchFamily="49" charset="0"/>
                <a:cs typeface="Consolas" panose="020B0609020204030204" pitchFamily="49" charset="0"/>
              </a:rPr>
              <a:t>src</a:t>
            </a:r>
            <a:r>
              <a:rPr kumimoji="0" lang="en-US" sz="160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="scripts/jquery.min.js"&gt;&lt;/</a:t>
            </a:r>
            <a:r>
              <a:rPr kumimoji="0" lang="en-US" sz="160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script</a:t>
            </a:r>
            <a:r>
              <a:rPr kumimoji="0" lang="en-US" sz="160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endParaRPr kumimoji="0" lang="en-US" sz="40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3001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I know if it’s working?</a:t>
            </a:r>
          </a:p>
        </p:txBody>
      </p:sp>
      <p:sp>
        <p:nvSpPr>
          <p:cNvPr id="3" name="Content Placeholder 2"/>
          <p:cNvSpPr>
            <a:spLocks noGrp="1"/>
          </p:cNvSpPr>
          <p:nvPr>
            <p:ph idx="1"/>
          </p:nvPr>
        </p:nvSpPr>
        <p:spPr>
          <a:xfrm>
            <a:off x="1097280" y="1845734"/>
            <a:ext cx="10058400" cy="533482"/>
          </a:xfrm>
        </p:spPr>
        <p:txBody>
          <a:bodyPr>
            <a:normAutofit/>
          </a:bodyPr>
          <a:lstStyle/>
          <a:p>
            <a:r>
              <a:rPr lang="en-US" dirty="0"/>
              <a:t>Here is a simple bit a code that you can run to confirm that jQuery is running on your page.</a:t>
            </a:r>
          </a:p>
          <a:p>
            <a:endParaRPr lang="en-US" sz="1400" dirty="0"/>
          </a:p>
        </p:txBody>
      </p:sp>
      <p:sp>
        <p:nvSpPr>
          <p:cNvPr id="4" name="Footer Placeholder 3"/>
          <p:cNvSpPr>
            <a:spLocks noGrp="1"/>
          </p:cNvSpPr>
          <p:nvPr>
            <p:ph type="ftr" sz="quarter" idx="11"/>
          </p:nvPr>
        </p:nvSpPr>
        <p:spPr/>
        <p:txBody>
          <a:bodyPr/>
          <a:lstStyle/>
          <a:p>
            <a:r>
              <a:rPr lang="en-US"/>
              <a:t>By:- Prof. Jignasha Rajput</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pPr/>
              <a:t>12</a:t>
            </a:fld>
            <a:endParaRPr lang="en-US" dirty="0"/>
          </a:p>
        </p:txBody>
      </p:sp>
      <p:sp>
        <p:nvSpPr>
          <p:cNvPr id="9" name="Rectangle 1"/>
          <p:cNvSpPr>
            <a:spLocks noChangeArrowheads="1"/>
          </p:cNvSpPr>
          <p:nvPr/>
        </p:nvSpPr>
        <p:spPr bwMode="auto">
          <a:xfrm>
            <a:off x="1205390" y="2997697"/>
            <a:ext cx="4249881"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sz="16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script</a:t>
            </a:r>
            <a:r>
              <a:rPr kumimoji="0" 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type</a:t>
            </a:r>
            <a:r>
              <a:rPr kumimoji="0" lang="en-US" sz="16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="text/</a:t>
            </a:r>
            <a:r>
              <a:rPr kumimoji="0" lang="en-US" sz="1600"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javascript</a:t>
            </a:r>
            <a:r>
              <a:rPr kumimoji="0" lang="en-US" sz="16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FF"/>
                </a:solidFill>
                <a:latin typeface="Consolas" panose="020B0609020204030204" pitchFamily="49" charset="0"/>
                <a:cs typeface="Consolas" panose="020B0609020204030204" pitchFamily="49" charset="0"/>
              </a:rPr>
              <a:t>     </a:t>
            </a:r>
            <a:r>
              <a:rPr kumimoji="0" lang="en-US" sz="16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if</a:t>
            </a:r>
            <a:r>
              <a:rPr kumimoji="0" 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(jQuery) {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00"/>
                </a:solidFill>
                <a:latin typeface="Consolas" panose="020B0609020204030204" pitchFamily="49" charset="0"/>
                <a:cs typeface="Consolas" panose="020B0609020204030204" pitchFamily="49" charset="0"/>
              </a:rPr>
              <a:t>	</a:t>
            </a:r>
            <a:r>
              <a:rPr kumimoji="0" 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alert(</a:t>
            </a:r>
            <a:r>
              <a:rPr kumimoji="0" lang="en-US" sz="16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"jQuery is loaded"</a:t>
            </a:r>
            <a:r>
              <a:rPr kumimoji="0" 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00"/>
                </a:solidFill>
                <a:latin typeface="Consolas" panose="020B0609020204030204" pitchFamily="49" charset="0"/>
                <a:cs typeface="Consolas" panose="020B0609020204030204" pitchFamily="49" charset="0"/>
              </a:rPr>
              <a:t>     </a:t>
            </a:r>
            <a:r>
              <a:rPr kumimoji="0" 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sz="16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script</a:t>
            </a:r>
            <a:r>
              <a:rPr kumimoji="0" lang="en-US" sz="16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endParaRPr kumimoji="0" lang="en-US" sz="1600" b="0" i="0" u="none" strike="noStrike" cap="none" normalizeH="0" baseline="0" dirty="0">
              <a:ln>
                <a:noFill/>
              </a:ln>
              <a:solidFill>
                <a:schemeClr val="tx1"/>
              </a:solidFill>
              <a:effectLst/>
              <a:latin typeface="Arial" panose="020B0604020202020204" pitchFamily="34" charset="0"/>
            </a:endParaRPr>
          </a:p>
        </p:txBody>
      </p:sp>
      <p:sp>
        <p:nvSpPr>
          <p:cNvPr id="10" name="Rectangle 1"/>
          <p:cNvSpPr>
            <a:spLocks noChangeArrowheads="1"/>
          </p:cNvSpPr>
          <p:nvPr/>
        </p:nvSpPr>
        <p:spPr bwMode="auto">
          <a:xfrm>
            <a:off x="6221620" y="2997697"/>
            <a:ext cx="4249881"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sz="16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script</a:t>
            </a:r>
            <a:r>
              <a:rPr kumimoji="0" 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type</a:t>
            </a:r>
            <a:r>
              <a:rPr kumimoji="0" lang="en-US" sz="16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="text/</a:t>
            </a:r>
            <a:r>
              <a:rPr kumimoji="0" lang="en-US" sz="1600"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javascript</a:t>
            </a:r>
            <a:r>
              <a:rPr kumimoji="0" lang="en-US" sz="16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FF"/>
                </a:solidFill>
                <a:latin typeface="Consolas" panose="020B0609020204030204" pitchFamily="49" charset="0"/>
                <a:cs typeface="Consolas" panose="020B0609020204030204" pitchFamily="49" charset="0"/>
              </a:rPr>
              <a:t>     </a:t>
            </a:r>
            <a:r>
              <a:rPr kumimoji="0" lang="en-US" sz="16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if</a:t>
            </a:r>
            <a:r>
              <a:rPr kumimoji="0" 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00"/>
                </a:solidFill>
                <a:latin typeface="Consolas" panose="020B0609020204030204" pitchFamily="49" charset="0"/>
                <a:cs typeface="Consolas" panose="020B0609020204030204" pitchFamily="49" charset="0"/>
              </a:rPr>
              <a:t>	</a:t>
            </a:r>
            <a:r>
              <a:rPr kumimoji="0" 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alert(</a:t>
            </a:r>
            <a:r>
              <a:rPr kumimoji="0" lang="en-US" sz="16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"jQuery is loaded"</a:t>
            </a:r>
            <a:r>
              <a:rPr kumimoji="0" 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00"/>
                </a:solidFill>
                <a:latin typeface="Consolas" panose="020B0609020204030204" pitchFamily="49" charset="0"/>
                <a:cs typeface="Consolas" panose="020B0609020204030204" pitchFamily="49" charset="0"/>
              </a:rPr>
              <a:t>     </a:t>
            </a:r>
            <a:r>
              <a:rPr kumimoji="0" 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sz="16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script</a:t>
            </a:r>
            <a:r>
              <a:rPr kumimoji="0" lang="en-US" sz="16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endParaRPr kumimoji="0" 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9156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It works! </a:t>
            </a:r>
            <a:br>
              <a:rPr lang="en-US" dirty="0"/>
            </a:br>
            <a:r>
              <a:rPr lang="en-US" dirty="0"/>
              <a:t>What now?</a:t>
            </a:r>
          </a:p>
        </p:txBody>
      </p:sp>
      <p:sp>
        <p:nvSpPr>
          <p:cNvPr id="12" name="Content Placeholder 11"/>
          <p:cNvSpPr>
            <a:spLocks noGrp="1"/>
          </p:cNvSpPr>
          <p:nvPr>
            <p:ph idx="1"/>
          </p:nvPr>
        </p:nvSpPr>
        <p:spPr>
          <a:xfrm>
            <a:off x="4720243" y="2356039"/>
            <a:ext cx="6492240" cy="1466931"/>
          </a:xfrm>
        </p:spPr>
        <p:txBody>
          <a:bodyPr anchor="ctr"/>
          <a:lstStyle/>
          <a:p>
            <a:pPr algn="ctr"/>
            <a:r>
              <a:rPr lang="en-US" dirty="0"/>
              <a:t>Let’s take a look at the three ways in jQuery to launch a script when a page loads.</a:t>
            </a:r>
          </a:p>
        </p:txBody>
      </p:sp>
      <p:sp>
        <p:nvSpPr>
          <p:cNvPr id="4" name="Footer Placeholder 3"/>
          <p:cNvSpPr>
            <a:spLocks noGrp="1"/>
          </p:cNvSpPr>
          <p:nvPr>
            <p:ph type="ftr" sz="quarter" idx="11"/>
          </p:nvPr>
        </p:nvSpPr>
        <p:spPr/>
        <p:txBody>
          <a:bodyPr/>
          <a:lstStyle/>
          <a:p>
            <a:r>
              <a:rPr lang="en-US"/>
              <a:t>By:- Prof. Jignasha Rajput</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pPr/>
              <a:t>13</a:t>
            </a:fld>
            <a:endParaRPr lang="en-US" dirty="0"/>
          </a:p>
        </p:txBody>
      </p:sp>
    </p:spTree>
    <p:extLst>
      <p:ext uri="{BB962C8B-B14F-4D97-AF65-F5344CB8AC3E}">
        <p14:creationId xmlns:p14="http://schemas.microsoft.com/office/powerpoint/2010/main" val="2892176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t>
            </a:r>
          </a:p>
        </p:txBody>
      </p:sp>
      <p:sp>
        <p:nvSpPr>
          <p:cNvPr id="3" name="Content Placeholder 2"/>
          <p:cNvSpPr>
            <a:spLocks noGrp="1"/>
          </p:cNvSpPr>
          <p:nvPr>
            <p:ph idx="1"/>
          </p:nvPr>
        </p:nvSpPr>
        <p:spPr>
          <a:xfrm>
            <a:off x="6098433" y="2132303"/>
            <a:ext cx="5114050" cy="2332692"/>
          </a:xfrm>
        </p:spPr>
        <p:txBody>
          <a:bodyPr anchor="ctr">
            <a:normAutofit/>
          </a:bodyPr>
          <a:lstStyle/>
          <a:p>
            <a:r>
              <a:rPr lang="en-US" sz="1600" dirty="0">
                <a:solidFill>
                  <a:srgbClr val="0000FF"/>
                </a:solidFill>
                <a:highlight>
                  <a:srgbClr val="FFFFFF"/>
                </a:highlight>
                <a:latin typeface="Consolas" panose="020B0609020204030204" pitchFamily="49" charset="0"/>
              </a:rPr>
              <a:t>&lt;</a:t>
            </a:r>
            <a:r>
              <a:rPr lang="en-US" sz="1600" dirty="0">
                <a:solidFill>
                  <a:srgbClr val="800000"/>
                </a:solidFill>
                <a:highlight>
                  <a:srgbClr val="FFFFFF"/>
                </a:highlight>
                <a:latin typeface="Consolas" panose="020B0609020204030204" pitchFamily="49" charset="0"/>
              </a:rPr>
              <a:t>script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$(document).ready(</a:t>
            </a:r>
            <a:r>
              <a:rPr lang="en-US" sz="1600" dirty="0">
                <a:solidFill>
                  <a:srgbClr val="0000F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 () {</a:t>
            </a:r>
          </a:p>
          <a:p>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 Your code goes here</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p>
          <a:p>
            <a:r>
              <a:rPr lang="en-US" sz="1600" dirty="0">
                <a:solidFill>
                  <a:srgbClr val="0000FF"/>
                </a:solidFill>
                <a:highlight>
                  <a:srgbClr val="FFFFFF"/>
                </a:highlight>
                <a:latin typeface="Consolas" panose="020B0609020204030204" pitchFamily="49" charset="0"/>
              </a:rPr>
              <a:t>&lt;/</a:t>
            </a:r>
            <a:r>
              <a:rPr lang="en-US" sz="1600" dirty="0">
                <a:solidFill>
                  <a:srgbClr val="800000"/>
                </a:solidFill>
                <a:highlight>
                  <a:srgbClr val="FFFFFF"/>
                </a:highlight>
                <a:latin typeface="Consolas" panose="020B0609020204030204" pitchFamily="49" charset="0"/>
              </a:rPr>
              <a:t>script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p:txBody>
      </p:sp>
      <p:sp>
        <p:nvSpPr>
          <p:cNvPr id="4" name="Text Placeholder 3"/>
          <p:cNvSpPr>
            <a:spLocks noGrp="1"/>
          </p:cNvSpPr>
          <p:nvPr>
            <p:ph type="body" sz="half" idx="2"/>
          </p:nvPr>
        </p:nvSpPr>
        <p:spPr/>
        <p:txBody>
          <a:bodyPr/>
          <a:lstStyle/>
          <a:p>
            <a:r>
              <a:rPr lang="en-US" dirty="0" err="1"/>
              <a:t>Document.ready</a:t>
            </a:r>
            <a:endParaRPr lang="en-US" dirty="0"/>
          </a:p>
        </p:txBody>
      </p:sp>
      <p:sp>
        <p:nvSpPr>
          <p:cNvPr id="5" name="Footer Placeholder 4"/>
          <p:cNvSpPr>
            <a:spLocks noGrp="1"/>
          </p:cNvSpPr>
          <p:nvPr>
            <p:ph type="ftr" sz="quarter" idx="11"/>
          </p:nvPr>
        </p:nvSpPr>
        <p:spPr/>
        <p:txBody>
          <a:bodyPr/>
          <a:lstStyle/>
          <a:p>
            <a:r>
              <a:rPr lang="en-US"/>
              <a:t>By:- Prof. Jignasha Rajput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14</a:t>
            </a:fld>
            <a:endParaRPr lang="en-US" dirty="0"/>
          </a:p>
        </p:txBody>
      </p:sp>
    </p:spTree>
    <p:extLst>
      <p:ext uri="{BB962C8B-B14F-4D97-AF65-F5344CB8AC3E}">
        <p14:creationId xmlns:p14="http://schemas.microsoft.com/office/powerpoint/2010/main" val="474839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p>
        </p:txBody>
      </p:sp>
      <p:sp>
        <p:nvSpPr>
          <p:cNvPr id="4" name="Text Placeholder 3"/>
          <p:cNvSpPr>
            <a:spLocks noGrp="1"/>
          </p:cNvSpPr>
          <p:nvPr>
            <p:ph type="body" sz="half" idx="2"/>
          </p:nvPr>
        </p:nvSpPr>
        <p:spPr/>
        <p:txBody>
          <a:bodyPr/>
          <a:lstStyle/>
          <a:p>
            <a:r>
              <a:rPr lang="en-US" dirty="0" err="1"/>
              <a:t>Window.Onload</a:t>
            </a:r>
            <a:endParaRPr lang="en-US" dirty="0"/>
          </a:p>
        </p:txBody>
      </p:sp>
      <p:sp>
        <p:nvSpPr>
          <p:cNvPr id="5" name="Footer Placeholder 4"/>
          <p:cNvSpPr>
            <a:spLocks noGrp="1"/>
          </p:cNvSpPr>
          <p:nvPr>
            <p:ph type="ftr" sz="quarter" idx="11"/>
          </p:nvPr>
        </p:nvSpPr>
        <p:spPr/>
        <p:txBody>
          <a:bodyPr/>
          <a:lstStyle/>
          <a:p>
            <a:r>
              <a:rPr lang="en-US"/>
              <a:t>By:- Prof. Jignasha Rajput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15</a:t>
            </a:fld>
            <a:endParaRPr lang="en-US" dirty="0"/>
          </a:p>
        </p:txBody>
      </p:sp>
      <p:sp>
        <p:nvSpPr>
          <p:cNvPr id="8" name="Content Placeholder 2"/>
          <p:cNvSpPr txBox="1">
            <a:spLocks/>
          </p:cNvSpPr>
          <p:nvPr/>
        </p:nvSpPr>
        <p:spPr>
          <a:xfrm>
            <a:off x="6098432" y="2132303"/>
            <a:ext cx="4650631" cy="2332692"/>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600" dirty="0">
                <a:solidFill>
                  <a:srgbClr val="0000FF"/>
                </a:solidFill>
                <a:highlight>
                  <a:srgbClr val="FFFFFF"/>
                </a:highlight>
                <a:latin typeface="Consolas" panose="020B0609020204030204" pitchFamily="49" charset="0"/>
              </a:rPr>
              <a:t>&lt;</a:t>
            </a:r>
            <a:r>
              <a:rPr lang="en-US" sz="1600" dirty="0">
                <a:solidFill>
                  <a:srgbClr val="800000"/>
                </a:solidFill>
                <a:highlight>
                  <a:srgbClr val="FFFFFF"/>
                </a:highlight>
                <a:latin typeface="Consolas" panose="020B0609020204030204" pitchFamily="49" charset="0"/>
              </a:rPr>
              <a:t>script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window.onload</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 Your code goes here</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p>
          <a:p>
            <a:r>
              <a:rPr lang="en-US" sz="1600" dirty="0">
                <a:solidFill>
                  <a:srgbClr val="0000FF"/>
                </a:solidFill>
                <a:highlight>
                  <a:srgbClr val="FFFFFF"/>
                </a:highlight>
                <a:latin typeface="Consolas" panose="020B0609020204030204" pitchFamily="49" charset="0"/>
              </a:rPr>
              <a:t>&lt;/</a:t>
            </a:r>
            <a:r>
              <a:rPr lang="en-US" sz="1600" dirty="0">
                <a:solidFill>
                  <a:srgbClr val="800000"/>
                </a:solidFill>
                <a:highlight>
                  <a:srgbClr val="FFFFFF"/>
                </a:highlight>
                <a:latin typeface="Consolas" panose="020B0609020204030204" pitchFamily="49" charset="0"/>
              </a:rPr>
              <a:t>script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2486602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p>
        </p:txBody>
      </p:sp>
      <p:sp>
        <p:nvSpPr>
          <p:cNvPr id="4" name="Text Placeholder 3"/>
          <p:cNvSpPr>
            <a:spLocks noGrp="1"/>
          </p:cNvSpPr>
          <p:nvPr>
            <p:ph type="body" sz="half" idx="2"/>
          </p:nvPr>
        </p:nvSpPr>
        <p:spPr/>
        <p:txBody>
          <a:bodyPr/>
          <a:lstStyle/>
          <a:p>
            <a:r>
              <a:rPr lang="en-US" dirty="0"/>
              <a:t>Anonymous function()</a:t>
            </a:r>
          </a:p>
          <a:p>
            <a:r>
              <a:rPr lang="en-US" dirty="0"/>
              <a:t>Preferred method.</a:t>
            </a:r>
          </a:p>
        </p:txBody>
      </p:sp>
      <p:sp>
        <p:nvSpPr>
          <p:cNvPr id="5" name="Footer Placeholder 4"/>
          <p:cNvSpPr>
            <a:spLocks noGrp="1"/>
          </p:cNvSpPr>
          <p:nvPr>
            <p:ph type="ftr" sz="quarter" idx="11"/>
          </p:nvPr>
        </p:nvSpPr>
        <p:spPr/>
        <p:txBody>
          <a:bodyPr/>
          <a:lstStyle/>
          <a:p>
            <a:r>
              <a:rPr lang="en-US"/>
              <a:t>By:- Prof. Jignasha Rajput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16</a:t>
            </a:fld>
            <a:endParaRPr lang="en-US" dirty="0"/>
          </a:p>
        </p:txBody>
      </p:sp>
      <p:sp>
        <p:nvSpPr>
          <p:cNvPr id="8" name="Content Placeholder 2"/>
          <p:cNvSpPr txBox="1">
            <a:spLocks/>
          </p:cNvSpPr>
          <p:nvPr/>
        </p:nvSpPr>
        <p:spPr>
          <a:xfrm>
            <a:off x="6098433" y="2132303"/>
            <a:ext cx="5114050" cy="2332692"/>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600" dirty="0">
                <a:solidFill>
                  <a:srgbClr val="0000FF"/>
                </a:solidFill>
                <a:highlight>
                  <a:srgbClr val="FFFFFF"/>
                </a:highlight>
                <a:latin typeface="Consolas" panose="020B0609020204030204" pitchFamily="49" charset="0"/>
              </a:rPr>
              <a:t>&lt;</a:t>
            </a:r>
            <a:r>
              <a:rPr lang="en-US" sz="1600" dirty="0">
                <a:solidFill>
                  <a:srgbClr val="800000"/>
                </a:solidFill>
                <a:highlight>
                  <a:srgbClr val="FFFFFF"/>
                </a:highlight>
                <a:latin typeface="Consolas" panose="020B0609020204030204" pitchFamily="49" charset="0"/>
              </a:rPr>
              <a:t>script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 Your code goes here</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p>
          <a:p>
            <a:r>
              <a:rPr lang="en-US" sz="1600" dirty="0">
                <a:solidFill>
                  <a:srgbClr val="0000FF"/>
                </a:solidFill>
                <a:highlight>
                  <a:srgbClr val="FFFFFF"/>
                </a:highlight>
                <a:latin typeface="Consolas" panose="020B0609020204030204" pitchFamily="49" charset="0"/>
              </a:rPr>
              <a:t>&lt;/</a:t>
            </a:r>
            <a:r>
              <a:rPr lang="en-US" sz="1600" dirty="0">
                <a:solidFill>
                  <a:srgbClr val="800000"/>
                </a:solidFill>
                <a:highlight>
                  <a:srgbClr val="FFFFFF"/>
                </a:highlight>
                <a:latin typeface="Consolas" panose="020B0609020204030204" pitchFamily="49" charset="0"/>
              </a:rPr>
              <a:t>script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875118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Let’s try our first script…</a:t>
            </a:r>
          </a:p>
        </p:txBody>
      </p:sp>
      <p:sp>
        <p:nvSpPr>
          <p:cNvPr id="12" name="Content Placeholder 11"/>
          <p:cNvSpPr>
            <a:spLocks noGrp="1"/>
          </p:cNvSpPr>
          <p:nvPr>
            <p:ph idx="1"/>
          </p:nvPr>
        </p:nvSpPr>
        <p:spPr>
          <a:xfrm>
            <a:off x="1097280" y="1845734"/>
            <a:ext cx="10058400" cy="508360"/>
          </a:xfrm>
        </p:spPr>
        <p:txBody>
          <a:bodyPr>
            <a:normAutofit/>
          </a:bodyPr>
          <a:lstStyle/>
          <a:p>
            <a:r>
              <a:rPr lang="en-US" dirty="0"/>
              <a:t>Hello World:</a:t>
            </a:r>
          </a:p>
          <a:p>
            <a:endParaRPr lang="en-US" dirty="0"/>
          </a:p>
          <a:p>
            <a:endParaRPr lang="en-US" dirty="0"/>
          </a:p>
        </p:txBody>
      </p:sp>
      <p:sp>
        <p:nvSpPr>
          <p:cNvPr id="5" name="Footer Placeholder 4"/>
          <p:cNvSpPr>
            <a:spLocks noGrp="1"/>
          </p:cNvSpPr>
          <p:nvPr>
            <p:ph type="ftr" sz="quarter" idx="11"/>
          </p:nvPr>
        </p:nvSpPr>
        <p:spPr/>
        <p:txBody>
          <a:bodyPr/>
          <a:lstStyle/>
          <a:p>
            <a:r>
              <a:rPr lang="en-US"/>
              <a:t>By:- Prof. Jignasha Rajput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17</a:t>
            </a:fld>
            <a:endParaRPr lang="en-US" dirty="0"/>
          </a:p>
        </p:txBody>
      </p:sp>
      <p:sp>
        <p:nvSpPr>
          <p:cNvPr id="16" name="Rectangle 3"/>
          <p:cNvSpPr>
            <a:spLocks noChangeArrowheads="1"/>
          </p:cNvSpPr>
          <p:nvPr/>
        </p:nvSpPr>
        <p:spPr bwMode="auto">
          <a:xfrm>
            <a:off x="3686185" y="2779422"/>
            <a:ext cx="5223753" cy="13542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sz="160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script</a:t>
            </a:r>
            <a:r>
              <a:rPr kumimoji="0" lang="en-US" sz="160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FF"/>
                </a:solidFill>
                <a:latin typeface="Consolas" panose="020B0609020204030204" pitchFamily="49" charset="0"/>
                <a:cs typeface="Consolas" panose="020B0609020204030204" pitchFamily="49" charset="0"/>
              </a:rPr>
              <a:t>     </a:t>
            </a:r>
            <a:r>
              <a:rPr kumimoji="0" lang="en-US" sz="160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sz="160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function</a:t>
            </a:r>
            <a:r>
              <a:rPr kumimoji="0" lang="en-US" sz="160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00"/>
                </a:solidFill>
                <a:latin typeface="Consolas" panose="020B0609020204030204" pitchFamily="49" charset="0"/>
                <a:cs typeface="Consolas" panose="020B0609020204030204" pitchFamily="49" charset="0"/>
              </a:rPr>
              <a:t>          </a:t>
            </a:r>
            <a:r>
              <a:rPr kumimoji="0" lang="en-US" sz="160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alert(</a:t>
            </a:r>
            <a:r>
              <a:rPr kumimoji="0" lang="en-US" sz="160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"Hello World"</a:t>
            </a:r>
            <a:r>
              <a:rPr kumimoji="0" lang="en-US" sz="160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sz="160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script</a:t>
            </a:r>
            <a:r>
              <a:rPr kumimoji="0" lang="en-US" sz="160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endParaRPr kumimoji="0" lang="en-US" sz="4000" i="0" u="none" strike="noStrike" cap="none" normalizeH="0" baseline="0" dirty="0">
              <a:ln>
                <a:noFill/>
              </a:ln>
              <a:solidFill>
                <a:schemeClr val="tx1"/>
              </a:solidFill>
              <a:effectLst/>
              <a:latin typeface="Arial" panose="020B0604020202020204" pitchFamily="34" charset="0"/>
            </a:endParaRPr>
          </a:p>
        </p:txBody>
      </p:sp>
      <p:sp>
        <p:nvSpPr>
          <p:cNvPr id="17" name="TextBox 16"/>
          <p:cNvSpPr txBox="1"/>
          <p:nvPr/>
        </p:nvSpPr>
        <p:spPr>
          <a:xfrm>
            <a:off x="5679390" y="5196720"/>
            <a:ext cx="5533093" cy="646331"/>
          </a:xfrm>
          <a:prstGeom prst="rect">
            <a:avLst/>
          </a:prstGeom>
          <a:noFill/>
        </p:spPr>
        <p:txBody>
          <a:bodyPr wrap="square" rtlCol="0">
            <a:spAutoFit/>
          </a:bodyPr>
          <a:lstStyle/>
          <a:p>
            <a:r>
              <a:rPr lang="en-US" sz="3600" dirty="0"/>
              <a:t>Now let’s refine our script…</a:t>
            </a:r>
          </a:p>
        </p:txBody>
      </p:sp>
    </p:spTree>
    <p:extLst>
      <p:ext uri="{BB962C8B-B14F-4D97-AF65-F5344CB8AC3E}">
        <p14:creationId xmlns:p14="http://schemas.microsoft.com/office/powerpoint/2010/main" val="68194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Selectors</a:t>
            </a:r>
          </a:p>
        </p:txBody>
      </p:sp>
      <p:sp>
        <p:nvSpPr>
          <p:cNvPr id="12" name="Content Placeholder 11"/>
          <p:cNvSpPr>
            <a:spLocks noGrp="1"/>
          </p:cNvSpPr>
          <p:nvPr>
            <p:ph idx="1"/>
          </p:nvPr>
        </p:nvSpPr>
        <p:spPr>
          <a:xfrm>
            <a:off x="1097280" y="1845733"/>
            <a:ext cx="10058400" cy="933689"/>
          </a:xfrm>
        </p:spPr>
        <p:txBody>
          <a:bodyPr>
            <a:normAutofit/>
          </a:bodyPr>
          <a:lstStyle/>
          <a:p>
            <a:r>
              <a:rPr lang="en-US" dirty="0"/>
              <a:t>Selectors are what make jQuery so clean and efficient.</a:t>
            </a:r>
          </a:p>
          <a:p>
            <a:r>
              <a:rPr lang="en-US" dirty="0"/>
              <a:t>Selectors are what makes jQuery EASY!</a:t>
            </a:r>
          </a:p>
          <a:p>
            <a:endParaRPr lang="en-US" dirty="0"/>
          </a:p>
          <a:p>
            <a:endParaRPr lang="en-US" dirty="0"/>
          </a:p>
        </p:txBody>
      </p:sp>
      <p:sp>
        <p:nvSpPr>
          <p:cNvPr id="5" name="Footer Placeholder 4"/>
          <p:cNvSpPr>
            <a:spLocks noGrp="1"/>
          </p:cNvSpPr>
          <p:nvPr>
            <p:ph type="ftr" sz="quarter" idx="11"/>
          </p:nvPr>
        </p:nvSpPr>
        <p:spPr/>
        <p:txBody>
          <a:bodyPr/>
          <a:lstStyle/>
          <a:p>
            <a:r>
              <a:rPr lang="en-US"/>
              <a:t>By:- Prof. Jignasha Rajput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18</a:t>
            </a:fld>
            <a:endParaRPr lang="en-US" dirty="0"/>
          </a:p>
        </p:txBody>
      </p:sp>
      <p:sp>
        <p:nvSpPr>
          <p:cNvPr id="16" name="Rectangle 3"/>
          <p:cNvSpPr>
            <a:spLocks noChangeArrowheads="1"/>
          </p:cNvSpPr>
          <p:nvPr/>
        </p:nvSpPr>
        <p:spPr bwMode="auto">
          <a:xfrm>
            <a:off x="3686185" y="3854541"/>
            <a:ext cx="5223753"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sz="160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script</a:t>
            </a:r>
            <a:r>
              <a:rPr kumimoji="0" lang="en-US" sz="160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FF"/>
                </a:solidFill>
                <a:latin typeface="Consolas" panose="020B0609020204030204" pitchFamily="49" charset="0"/>
                <a:cs typeface="Consolas" panose="020B0609020204030204" pitchFamily="49" charset="0"/>
              </a:rPr>
              <a:t>     </a:t>
            </a:r>
            <a:r>
              <a:rPr kumimoji="0" lang="en-US" sz="160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sz="160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function</a:t>
            </a:r>
            <a:r>
              <a:rPr kumimoji="0" lang="en-US" sz="160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         </a:t>
            </a:r>
          </a:p>
          <a:p>
            <a:pPr lvl="0" defTabSz="914400" eaLnBrk="0" fontAlgn="base" hangingPunct="0">
              <a:spcBef>
                <a:spcPct val="0"/>
              </a:spcBef>
              <a:spcAft>
                <a:spcPct val="0"/>
              </a:spcAft>
            </a:pP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A31515"/>
                </a:solidFill>
                <a:latin typeface="Consolas" panose="020B0609020204030204" pitchFamily="49" charset="0"/>
                <a:cs typeface="Consolas" panose="020B0609020204030204" pitchFamily="49" charset="0"/>
              </a:rPr>
              <a:t>"button"</a:t>
            </a:r>
            <a:r>
              <a:rPr lang="en-US" sz="1600" dirty="0">
                <a:solidFill>
                  <a:srgbClr val="000000"/>
                </a:solidFill>
                <a:latin typeface="Consolas" panose="020B0609020204030204" pitchFamily="49" charset="0"/>
                <a:cs typeface="Consolas" panose="020B0609020204030204" pitchFamily="49" charset="0"/>
              </a:rPr>
              <a:t>).click(</a:t>
            </a:r>
            <a:r>
              <a:rPr lang="en-US" sz="1600" dirty="0">
                <a:solidFill>
                  <a:srgbClr val="0000FF"/>
                </a:solidFill>
                <a:latin typeface="Consolas" panose="020B0609020204030204" pitchFamily="49" charset="0"/>
                <a:cs typeface="Consolas" panose="020B0609020204030204" pitchFamily="49" charset="0"/>
              </a:rPr>
              <a:t>function</a:t>
            </a:r>
            <a:r>
              <a:rPr lang="en-US" sz="1600" dirty="0">
                <a:solidFill>
                  <a:srgbClr val="000000"/>
                </a:solidFill>
                <a:latin typeface="Consolas" panose="020B0609020204030204" pitchFamily="49" charset="0"/>
                <a:cs typeface="Consolas" panose="020B0609020204030204" pitchFamily="49" charset="0"/>
              </a:rPr>
              <a:t> () {</a:t>
            </a:r>
          </a:p>
          <a:p>
            <a:pPr lvl="1" defTabSz="914400" eaLnBrk="0" fontAlgn="base" hangingPunct="0">
              <a:spcBef>
                <a:spcPct val="0"/>
              </a:spcBef>
              <a:spcAft>
                <a:spcPct val="0"/>
              </a:spcAft>
            </a:pPr>
            <a:r>
              <a:rPr lang="en-US" sz="1600" dirty="0">
                <a:solidFill>
                  <a:srgbClr val="000000"/>
                </a:solidFill>
                <a:latin typeface="Consolas" panose="020B0609020204030204" pitchFamily="49" charset="0"/>
                <a:cs typeface="Consolas" panose="020B0609020204030204" pitchFamily="49" charset="0"/>
              </a:rPr>
              <a:t>          alert(</a:t>
            </a:r>
            <a:r>
              <a:rPr lang="en-US" sz="1600" dirty="0">
                <a:solidFill>
                  <a:srgbClr val="A31515"/>
                </a:solidFill>
                <a:latin typeface="Consolas" panose="020B0609020204030204" pitchFamily="49" charset="0"/>
                <a:cs typeface="Consolas" panose="020B0609020204030204" pitchFamily="49" charset="0"/>
              </a:rPr>
              <a:t>"Hello World"</a:t>
            </a:r>
            <a:r>
              <a:rPr lang="en-US" sz="1600" dirty="0">
                <a:solidFill>
                  <a:srgbClr val="000000"/>
                </a:solidFill>
                <a:latin typeface="Consolas" panose="020B0609020204030204" pitchFamily="49" charset="0"/>
                <a:cs typeface="Consolas" panose="020B0609020204030204" pitchFamily="49" charset="0"/>
              </a:rPr>
              <a:t>);</a:t>
            </a:r>
          </a:p>
          <a:p>
            <a:pPr lvl="1" defTabSz="914400" eaLnBrk="0" fontAlgn="base" hangingPunct="0">
              <a:spcBef>
                <a:spcPct val="0"/>
              </a:spcBef>
              <a:spcAft>
                <a:spcPct val="0"/>
              </a:spcAft>
            </a:pPr>
            <a:r>
              <a:rPr lang="en-US" sz="1600" dirty="0">
                <a:solidFill>
                  <a:srgbClr val="000000"/>
                </a:solidFill>
                <a:latin typeface="Consolas" panose="020B0609020204030204" pitchFamily="49" charset="0"/>
                <a:cs typeface="Consolas" panose="020B0609020204030204" pitchFamily="49" charset="0"/>
              </a:rPr>
              <a:t>      });</a:t>
            </a:r>
            <a:endParaRPr lang="en-US" sz="4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sz="160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script</a:t>
            </a:r>
            <a:r>
              <a:rPr kumimoji="0" lang="en-US" sz="160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endParaRPr kumimoji="0" lang="en-US" sz="4000" i="0" u="none" strike="noStrike" cap="none" normalizeH="0" baseline="0" dirty="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3686185" y="3096109"/>
            <a:ext cx="2765501"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sz="1600" dirty="0">
                <a:solidFill>
                  <a:srgbClr val="0000FF"/>
                </a:solidFill>
                <a:latin typeface="Consolas" panose="020B0609020204030204" pitchFamily="49" charset="0"/>
                <a:cs typeface="Consolas" panose="020B0609020204030204" pitchFamily="49" charset="0"/>
              </a:rPr>
              <a:t>&lt;</a:t>
            </a:r>
            <a:r>
              <a:rPr lang="en-US" sz="1600" dirty="0">
                <a:solidFill>
                  <a:srgbClr val="800000"/>
                </a:solidFill>
                <a:latin typeface="Consolas" panose="020B0609020204030204" pitchFamily="49" charset="0"/>
                <a:cs typeface="Consolas" panose="020B0609020204030204" pitchFamily="49" charset="0"/>
              </a:rPr>
              <a:t>button</a:t>
            </a:r>
            <a:r>
              <a:rPr lang="en-US" sz="1600" dirty="0">
                <a:solidFill>
                  <a:srgbClr val="0000FF"/>
                </a:solidFill>
                <a:latin typeface="Consolas" panose="020B0609020204030204" pitchFamily="49" charset="0"/>
                <a:cs typeface="Consolas" panose="020B0609020204030204" pitchFamily="49" charset="0"/>
              </a:rPr>
              <a:t>&gt;</a:t>
            </a:r>
            <a:r>
              <a:rPr lang="en-US" sz="1600" dirty="0">
                <a:solidFill>
                  <a:srgbClr val="000000"/>
                </a:solidFill>
                <a:latin typeface="Consolas" panose="020B0609020204030204" pitchFamily="49" charset="0"/>
                <a:cs typeface="Consolas" panose="020B0609020204030204" pitchFamily="49" charset="0"/>
              </a:rPr>
              <a:t>Sample</a:t>
            </a:r>
            <a:r>
              <a:rPr lang="en-US" sz="1600" dirty="0">
                <a:solidFill>
                  <a:srgbClr val="0000FF"/>
                </a:solidFill>
                <a:latin typeface="Consolas" panose="020B0609020204030204" pitchFamily="49" charset="0"/>
                <a:cs typeface="Consolas" panose="020B0609020204030204" pitchFamily="49" charset="0"/>
              </a:rPr>
              <a:t>&lt;/</a:t>
            </a:r>
            <a:r>
              <a:rPr lang="en-US" sz="1600" dirty="0">
                <a:solidFill>
                  <a:srgbClr val="800000"/>
                </a:solidFill>
                <a:latin typeface="Consolas" panose="020B0609020204030204" pitchFamily="49" charset="0"/>
                <a:cs typeface="Consolas" panose="020B0609020204030204" pitchFamily="49" charset="0"/>
              </a:rPr>
              <a:t>button</a:t>
            </a:r>
            <a:r>
              <a:rPr lang="en-US" sz="1600" dirty="0">
                <a:solidFill>
                  <a:srgbClr val="0000FF"/>
                </a:solidFill>
                <a:latin typeface="Consolas" panose="020B0609020204030204" pitchFamily="49" charset="0"/>
                <a:cs typeface="Consolas" panose="020B0609020204030204" pitchFamily="49" charset="0"/>
              </a:rPr>
              <a:t>&gt;</a:t>
            </a:r>
            <a:endParaRPr lang="en-US" sz="4000" dirty="0">
              <a:latin typeface="Arial" panose="020B0604020202020204" pitchFamily="34" charset="0"/>
            </a:endParaRPr>
          </a:p>
        </p:txBody>
      </p:sp>
    </p:spTree>
    <p:extLst>
      <p:ext uri="{BB962C8B-B14F-4D97-AF65-F5344CB8AC3E}">
        <p14:creationId xmlns:p14="http://schemas.microsoft.com/office/powerpoint/2010/main" val="198931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and DOM elements</a:t>
            </a:r>
          </a:p>
        </p:txBody>
      </p:sp>
      <p:sp>
        <p:nvSpPr>
          <p:cNvPr id="3" name="Content Placeholder 2"/>
          <p:cNvSpPr>
            <a:spLocks noGrp="1"/>
          </p:cNvSpPr>
          <p:nvPr>
            <p:ph idx="1"/>
          </p:nvPr>
        </p:nvSpPr>
        <p:spPr>
          <a:xfrm>
            <a:off x="1097280" y="3328826"/>
            <a:ext cx="10058400" cy="2540267"/>
          </a:xfrm>
        </p:spPr>
        <p:txBody>
          <a:bodyPr/>
          <a:lstStyle/>
          <a:p>
            <a:pPr algn="ctr"/>
            <a:r>
              <a:rPr lang="en-US" dirty="0"/>
              <a:t>In the following slides we will compare code samples written in pure JavaScript versus their equivalent code in jQuery…</a:t>
            </a:r>
          </a:p>
        </p:txBody>
      </p:sp>
      <p:sp>
        <p:nvSpPr>
          <p:cNvPr id="4" name="Footer Placeholder 3"/>
          <p:cNvSpPr>
            <a:spLocks noGrp="1"/>
          </p:cNvSpPr>
          <p:nvPr>
            <p:ph type="ftr" sz="quarter" idx="11"/>
          </p:nvPr>
        </p:nvSpPr>
        <p:spPr/>
        <p:txBody>
          <a:bodyPr/>
          <a:lstStyle/>
          <a:p>
            <a:r>
              <a:rPr lang="en-US"/>
              <a:t>By:- Prof. Jignasha Rajput</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pPr/>
              <a:t>19</a:t>
            </a:fld>
            <a:endParaRPr lang="en-US" dirty="0"/>
          </a:p>
        </p:txBody>
      </p:sp>
    </p:spTree>
    <p:extLst>
      <p:ext uri="{BB962C8B-B14F-4D97-AF65-F5344CB8AC3E}">
        <p14:creationId xmlns:p14="http://schemas.microsoft.com/office/powerpoint/2010/main" val="586169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jQuery?</a:t>
            </a:r>
          </a:p>
        </p:txBody>
      </p:sp>
      <p:sp>
        <p:nvSpPr>
          <p:cNvPr id="7" name="Content Placeholder 6"/>
          <p:cNvSpPr>
            <a:spLocks noGrp="1"/>
          </p:cNvSpPr>
          <p:nvPr>
            <p:ph idx="1"/>
          </p:nvPr>
        </p:nvSpPr>
        <p:spPr>
          <a:xfrm>
            <a:off x="2724704" y="1899000"/>
            <a:ext cx="6803551" cy="4023360"/>
          </a:xfrm>
        </p:spPr>
        <p:txBody>
          <a:bodyPr>
            <a:normAutofit/>
          </a:bodyPr>
          <a:lstStyle/>
          <a:p>
            <a:pPr lvl="1">
              <a:lnSpc>
                <a:spcPct val="200000"/>
              </a:lnSpc>
              <a:buFont typeface="Wingdings" panose="05000000000000000000" pitchFamily="2" charset="2"/>
              <a:buChar char="§"/>
            </a:pPr>
            <a:r>
              <a:rPr lang="en-US" sz="2400" dirty="0"/>
              <a:t>jQuery is JavaScript.</a:t>
            </a:r>
          </a:p>
          <a:p>
            <a:pPr lvl="1">
              <a:lnSpc>
                <a:spcPct val="200000"/>
              </a:lnSpc>
              <a:buFont typeface="Wingdings" panose="05000000000000000000" pitchFamily="2" charset="2"/>
              <a:buChar char="§"/>
            </a:pPr>
            <a:r>
              <a:rPr lang="en-US" sz="2400" dirty="0"/>
              <a:t>jQuery is a Framework, a collection of “shortcuts”</a:t>
            </a:r>
          </a:p>
          <a:p>
            <a:pPr lvl="1">
              <a:lnSpc>
                <a:spcPct val="200000"/>
              </a:lnSpc>
              <a:buFont typeface="Wingdings" panose="05000000000000000000" pitchFamily="2" charset="2"/>
              <a:buChar char="§"/>
            </a:pPr>
            <a:r>
              <a:rPr lang="en-US" sz="2400" dirty="0"/>
              <a:t>jQuery is a platform for modernization.</a:t>
            </a:r>
          </a:p>
          <a:p>
            <a:pPr lvl="1">
              <a:lnSpc>
                <a:spcPct val="200000"/>
              </a:lnSpc>
              <a:buFont typeface="Wingdings" panose="05000000000000000000" pitchFamily="2" charset="2"/>
              <a:buChar char="§"/>
            </a:pPr>
            <a:r>
              <a:rPr lang="en-US" sz="2400" dirty="0"/>
              <a:t>jQuery is open-source.</a:t>
            </a:r>
            <a:endParaRPr lang="en-US" sz="2000" dirty="0"/>
          </a:p>
        </p:txBody>
      </p:sp>
      <p:sp>
        <p:nvSpPr>
          <p:cNvPr id="9" name="Slide Number Placeholder 8"/>
          <p:cNvSpPr>
            <a:spLocks noGrp="1"/>
          </p:cNvSpPr>
          <p:nvPr>
            <p:ph type="sldNum" sz="quarter" idx="12"/>
          </p:nvPr>
        </p:nvSpPr>
        <p:spPr/>
        <p:txBody>
          <a:bodyPr/>
          <a:lstStyle/>
          <a:p>
            <a:fld id="{4CE482DC-2269-4F26-9D2A-7E44B1A4CD85}" type="slidenum">
              <a:rPr lang="en-US" smtClean="0"/>
              <a:t>2</a:t>
            </a:fld>
            <a:endParaRPr lang="en-US" dirty="0"/>
          </a:p>
        </p:txBody>
      </p:sp>
      <p:sp>
        <p:nvSpPr>
          <p:cNvPr id="10" name="Footer Placeholder 9"/>
          <p:cNvSpPr>
            <a:spLocks noGrp="1"/>
          </p:cNvSpPr>
          <p:nvPr>
            <p:ph type="ftr" sz="quarter" idx="11"/>
          </p:nvPr>
        </p:nvSpPr>
        <p:spPr>
          <a:xfrm>
            <a:off x="3686185" y="6482645"/>
            <a:ext cx="4822804" cy="365125"/>
          </a:xfrm>
        </p:spPr>
        <p:txBody>
          <a:bodyPr/>
          <a:lstStyle/>
          <a:p>
            <a:r>
              <a:rPr lang="en-US" dirty="0"/>
              <a:t>By:- Prof. Jignasha Rajput</a:t>
            </a:r>
          </a:p>
        </p:txBody>
      </p:sp>
    </p:spTree>
    <p:extLst>
      <p:ext uri="{BB962C8B-B14F-4D97-AF65-F5344CB8AC3E}">
        <p14:creationId xmlns:p14="http://schemas.microsoft.com/office/powerpoint/2010/main" val="629895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and DOM elements</a:t>
            </a:r>
          </a:p>
        </p:txBody>
      </p:sp>
      <p:sp>
        <p:nvSpPr>
          <p:cNvPr id="3" name="Text Placeholder 2"/>
          <p:cNvSpPr>
            <a:spLocks noGrp="1"/>
          </p:cNvSpPr>
          <p:nvPr>
            <p:ph type="body" idx="1"/>
          </p:nvPr>
        </p:nvSpPr>
        <p:spPr/>
        <p:txBody>
          <a:bodyPr/>
          <a:lstStyle/>
          <a:p>
            <a:pPr algn="ctr"/>
            <a:r>
              <a:rPr lang="en-US" dirty="0" err="1"/>
              <a:t>Javascript</a:t>
            </a:r>
            <a:endParaRPr lang="en-US" dirty="0"/>
          </a:p>
        </p:txBody>
      </p:sp>
      <p:sp>
        <p:nvSpPr>
          <p:cNvPr id="4" name="Content Placeholder 3"/>
          <p:cNvSpPr>
            <a:spLocks noGrp="1"/>
          </p:cNvSpPr>
          <p:nvPr>
            <p:ph sz="half" idx="2"/>
          </p:nvPr>
        </p:nvSpPr>
        <p:spPr>
          <a:xfrm>
            <a:off x="205483" y="2328051"/>
            <a:ext cx="6721354" cy="3541044"/>
          </a:xfrm>
        </p:spPr>
        <p:txBody>
          <a:bodyPr/>
          <a:lstStyle/>
          <a:p>
            <a:pPr algn="ctr"/>
            <a:r>
              <a:rPr lang="en-US" dirty="0" err="1">
                <a:solidFill>
                  <a:srgbClr val="000000"/>
                </a:solidFill>
                <a:highlight>
                  <a:srgbClr val="FFFFFF"/>
                </a:highlight>
                <a:latin typeface="Consolas" panose="020B0609020204030204" pitchFamily="49" charset="0"/>
              </a:rPr>
              <a:t>document.getElementById</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targetId</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pPr algn="ctr"/>
            <a:endParaRPr lang="en-US" dirty="0">
              <a:solidFill>
                <a:srgbClr val="000000"/>
              </a:solidFill>
              <a:highlight>
                <a:srgbClr val="FFFFFF"/>
              </a:highlight>
              <a:latin typeface="Consolas" panose="020B0609020204030204" pitchFamily="49" charset="0"/>
            </a:endParaRPr>
          </a:p>
          <a:p>
            <a:pPr algn="ctr"/>
            <a:r>
              <a:rPr lang="en-US" dirty="0" err="1">
                <a:solidFill>
                  <a:srgbClr val="000000"/>
                </a:solidFill>
                <a:highlight>
                  <a:srgbClr val="FFFFFF"/>
                </a:highlight>
                <a:latin typeface="Consolas" panose="020B0609020204030204" pitchFamily="49" charset="0"/>
              </a:rPr>
              <a:t>document.getElementsByClassName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targetClass</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pPr algn="ctr"/>
            <a:endParaRPr lang="en-US" dirty="0">
              <a:solidFill>
                <a:srgbClr val="000000"/>
              </a:solidFill>
              <a:highlight>
                <a:srgbClr val="FFFFFF"/>
              </a:highlight>
              <a:latin typeface="Consolas" panose="020B0609020204030204" pitchFamily="49" charset="0"/>
            </a:endParaRPr>
          </a:p>
          <a:p>
            <a:pPr algn="ctr"/>
            <a:r>
              <a:rPr lang="en-US" dirty="0" err="1">
                <a:solidFill>
                  <a:srgbClr val="000000"/>
                </a:solidFill>
                <a:highlight>
                  <a:srgbClr val="FFFFFF"/>
                </a:highlight>
                <a:latin typeface="Consolas" panose="020B0609020204030204" pitchFamily="49" charset="0"/>
              </a:rPr>
              <a:t>document.getElementsByName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targetName</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pPr algn="ctr"/>
            <a:endParaRPr lang="en-US" dirty="0">
              <a:solidFill>
                <a:srgbClr val="000000"/>
              </a:solidFill>
              <a:highlight>
                <a:srgbClr val="FFFFFF"/>
              </a:highlight>
              <a:latin typeface="Consolas" panose="020B0609020204030204" pitchFamily="49" charset="0"/>
            </a:endParaRPr>
          </a:p>
          <a:p>
            <a:pPr algn="ctr"/>
            <a:r>
              <a:rPr lang="en-US" dirty="0" err="1">
                <a:solidFill>
                  <a:srgbClr val="000000"/>
                </a:solidFill>
                <a:highlight>
                  <a:srgbClr val="FFFFFF"/>
                </a:highlight>
                <a:latin typeface="Consolas" panose="020B0609020204030204" pitchFamily="49" charset="0"/>
              </a:rPr>
              <a:t>document.getElementsByTagName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targetTag</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endParaRPr lang="en-US" dirty="0"/>
          </a:p>
        </p:txBody>
      </p:sp>
      <p:sp>
        <p:nvSpPr>
          <p:cNvPr id="5" name="Text Placeholder 4"/>
          <p:cNvSpPr>
            <a:spLocks noGrp="1"/>
          </p:cNvSpPr>
          <p:nvPr>
            <p:ph type="body" sz="quarter" idx="3"/>
          </p:nvPr>
        </p:nvSpPr>
        <p:spPr/>
        <p:txBody>
          <a:bodyPr/>
          <a:lstStyle/>
          <a:p>
            <a:pPr algn="ctr"/>
            <a:r>
              <a:rPr lang="en-US" dirty="0" err="1"/>
              <a:t>Jquery</a:t>
            </a:r>
            <a:endParaRPr lang="en-US" dirty="0"/>
          </a:p>
        </p:txBody>
      </p:sp>
      <p:sp>
        <p:nvSpPr>
          <p:cNvPr id="6" name="Content Placeholder 5"/>
          <p:cNvSpPr>
            <a:spLocks noGrp="1"/>
          </p:cNvSpPr>
          <p:nvPr>
            <p:ph sz="quarter" idx="4"/>
          </p:nvPr>
        </p:nvSpPr>
        <p:spPr>
          <a:xfrm>
            <a:off x="6217920" y="2328050"/>
            <a:ext cx="4937760" cy="3541044"/>
          </a:xfrm>
        </p:spPr>
        <p:txBody>
          <a:bodyPr/>
          <a:lstStyle/>
          <a:p>
            <a:pPr algn="ct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targetId</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pPr algn="ctr"/>
            <a:endParaRPr lang="en-US" dirty="0">
              <a:solidFill>
                <a:srgbClr val="000000"/>
              </a:solidFill>
              <a:highlight>
                <a:srgbClr val="FFFFFF"/>
              </a:highlight>
              <a:latin typeface="Consolas" panose="020B0609020204030204" pitchFamily="49" charset="0"/>
            </a:endParaRPr>
          </a:p>
          <a:p>
            <a:pPr algn="ct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targetClass</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pPr algn="ctr"/>
            <a:endParaRPr lang="en-US" dirty="0">
              <a:solidFill>
                <a:srgbClr val="000000"/>
              </a:solidFill>
              <a:highlight>
                <a:srgbClr val="FFFFFF"/>
              </a:highlight>
              <a:latin typeface="Consolas" panose="020B0609020204030204" pitchFamily="49" charset="0"/>
            </a:endParaRPr>
          </a:p>
          <a:p>
            <a:pPr algn="ct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'[name="</a:t>
            </a:r>
            <a:r>
              <a:rPr lang="en-US" dirty="0" err="1">
                <a:solidFill>
                  <a:srgbClr val="A31515"/>
                </a:solidFill>
                <a:highlight>
                  <a:srgbClr val="FFFFFF"/>
                </a:highlight>
                <a:latin typeface="Consolas" panose="020B0609020204030204" pitchFamily="49" charset="0"/>
              </a:rPr>
              <a:t>targetName</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pPr algn="ctr"/>
            <a:endParaRPr lang="en-US" dirty="0">
              <a:solidFill>
                <a:srgbClr val="000000"/>
              </a:solidFill>
              <a:highlight>
                <a:srgbClr val="FFFFFF"/>
              </a:highlight>
              <a:latin typeface="Consolas" panose="020B0609020204030204" pitchFamily="49" charset="0"/>
            </a:endParaRPr>
          </a:p>
          <a:p>
            <a:pPr algn="ct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targetTag</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endParaRPr lang="en-US" dirty="0"/>
          </a:p>
        </p:txBody>
      </p:sp>
      <p:sp>
        <p:nvSpPr>
          <p:cNvPr id="7" name="Footer Placeholder 6"/>
          <p:cNvSpPr>
            <a:spLocks noGrp="1"/>
          </p:cNvSpPr>
          <p:nvPr>
            <p:ph type="ftr" sz="quarter" idx="11"/>
          </p:nvPr>
        </p:nvSpPr>
        <p:spPr/>
        <p:txBody>
          <a:bodyPr/>
          <a:lstStyle/>
          <a:p>
            <a:r>
              <a:rPr lang="en-US"/>
              <a:t>By:- Prof. Jignasha Rajput</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4129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and DOM elements - Semantics</a:t>
            </a:r>
          </a:p>
        </p:txBody>
      </p:sp>
      <p:sp>
        <p:nvSpPr>
          <p:cNvPr id="3" name="Text Placeholder 2"/>
          <p:cNvSpPr>
            <a:spLocks noGrp="1"/>
          </p:cNvSpPr>
          <p:nvPr>
            <p:ph type="body" idx="1"/>
          </p:nvPr>
        </p:nvSpPr>
        <p:spPr/>
        <p:txBody>
          <a:bodyPr/>
          <a:lstStyle/>
          <a:p>
            <a:pPr algn="ctr"/>
            <a:r>
              <a:rPr lang="en-US" dirty="0" err="1"/>
              <a:t>Javascript</a:t>
            </a:r>
            <a:endParaRPr lang="en-US" dirty="0"/>
          </a:p>
        </p:txBody>
      </p:sp>
      <p:sp>
        <p:nvSpPr>
          <p:cNvPr id="4" name="Content Placeholder 3"/>
          <p:cNvSpPr>
            <a:spLocks noGrp="1"/>
          </p:cNvSpPr>
          <p:nvPr>
            <p:ph sz="half" idx="2"/>
          </p:nvPr>
        </p:nvSpPr>
        <p:spPr>
          <a:xfrm>
            <a:off x="616449" y="2328051"/>
            <a:ext cx="5988808" cy="362975"/>
          </a:xfrm>
        </p:spPr>
        <p:txBody>
          <a:bodyPr>
            <a:normAutofit lnSpcReduction="10000"/>
          </a:bodyPr>
          <a:lstStyle/>
          <a:p>
            <a:r>
              <a:rPr lang="en-US" sz="1800" dirty="0">
                <a:solidFill>
                  <a:srgbClr val="000000"/>
                </a:solidFill>
                <a:highlight>
                  <a:srgbClr val="FFFFFF"/>
                </a:highlight>
                <a:latin typeface="Consolas" panose="020B0609020204030204" pitchFamily="49" charset="0"/>
              </a:rPr>
              <a:t>&lt;a </a:t>
            </a:r>
            <a:r>
              <a:rPr lang="en-US" sz="1800" dirty="0" err="1">
                <a:solidFill>
                  <a:srgbClr val="000000"/>
                </a:solidFill>
                <a:highlight>
                  <a:srgbClr val="FFFFFF"/>
                </a:highlight>
                <a:latin typeface="Consolas" panose="020B0609020204030204" pitchFamily="49" charset="0"/>
              </a:rPr>
              <a:t>onclick</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a:t>
            </a:r>
            <a:r>
              <a:rPr lang="en-US" sz="1800" dirty="0" err="1">
                <a:solidFill>
                  <a:srgbClr val="A31515"/>
                </a:solidFill>
                <a:highlight>
                  <a:srgbClr val="FFFFFF"/>
                </a:highlight>
                <a:latin typeface="Consolas" panose="020B0609020204030204" pitchFamily="49" charset="0"/>
              </a:rPr>
              <a:t>doSomething</a:t>
            </a:r>
            <a:r>
              <a:rPr lang="en-US" sz="1800" dirty="0">
                <a:solidFill>
                  <a:srgbClr val="A31515"/>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href</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&gt;Click!&lt;</a:t>
            </a:r>
            <a:r>
              <a:rPr lang="en-US" sz="1800" dirty="0">
                <a:solidFill>
                  <a:srgbClr val="800000"/>
                </a:solidFill>
                <a:highlight>
                  <a:srgbClr val="FFFFFF"/>
                </a:highlight>
                <a:latin typeface="Consolas" panose="020B0609020204030204" pitchFamily="49" charset="0"/>
              </a:rPr>
              <a:t>/a&gt;</a:t>
            </a:r>
          </a:p>
          <a:p>
            <a:pPr marL="0" indent="0">
              <a:buNone/>
            </a:pPr>
            <a:endParaRPr lang="en-US" sz="1800" dirty="0">
              <a:solidFill>
                <a:srgbClr val="800000"/>
              </a:solidFill>
              <a:highlight>
                <a:srgbClr val="FFFFFF"/>
              </a:highlight>
              <a:latin typeface="Consolas" panose="020B0609020204030204" pitchFamily="49" charset="0"/>
            </a:endParaRPr>
          </a:p>
        </p:txBody>
      </p:sp>
      <p:sp>
        <p:nvSpPr>
          <p:cNvPr id="5" name="Text Placeholder 4"/>
          <p:cNvSpPr>
            <a:spLocks noGrp="1"/>
          </p:cNvSpPr>
          <p:nvPr>
            <p:ph type="body" sz="quarter" idx="3"/>
          </p:nvPr>
        </p:nvSpPr>
        <p:spPr>
          <a:xfrm>
            <a:off x="6605256" y="1853030"/>
            <a:ext cx="4937760" cy="736282"/>
          </a:xfrm>
        </p:spPr>
        <p:txBody>
          <a:bodyPr/>
          <a:lstStyle/>
          <a:p>
            <a:pPr algn="ctr"/>
            <a:r>
              <a:rPr lang="en-US" dirty="0" err="1"/>
              <a:t>jquery</a:t>
            </a:r>
            <a:endParaRPr lang="en-US" dirty="0"/>
          </a:p>
        </p:txBody>
      </p:sp>
      <p:sp>
        <p:nvSpPr>
          <p:cNvPr id="6" name="Content Placeholder 5"/>
          <p:cNvSpPr>
            <a:spLocks noGrp="1"/>
          </p:cNvSpPr>
          <p:nvPr>
            <p:ph sz="quarter" idx="4"/>
          </p:nvPr>
        </p:nvSpPr>
        <p:spPr>
          <a:xfrm>
            <a:off x="6605256" y="2328050"/>
            <a:ext cx="4937760" cy="953667"/>
          </a:xfrm>
        </p:spPr>
        <p:txBody>
          <a:bodyPr>
            <a:normAutofit/>
          </a:bodyPr>
          <a:lstStyle/>
          <a:p>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a:t>
            </a:r>
            <a:r>
              <a:rPr lang="en-US" sz="1800" dirty="0" err="1">
                <a:solidFill>
                  <a:srgbClr val="A31515"/>
                </a:solidFill>
                <a:highlight>
                  <a:srgbClr val="FFFFFF"/>
                </a:highlight>
                <a:latin typeface="Consolas" panose="020B0609020204030204" pitchFamily="49" charset="0"/>
              </a:rPr>
              <a:t>a.doSomething</a:t>
            </a:r>
            <a:r>
              <a:rPr lang="en-US" sz="1800" dirty="0">
                <a:solidFill>
                  <a:srgbClr val="A31515"/>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).click(</a:t>
            </a:r>
            <a:r>
              <a:rPr lang="en-US" sz="1800" dirty="0">
                <a:solidFill>
                  <a:srgbClr val="0000FF"/>
                </a:solidFill>
                <a:highlight>
                  <a:srgbClr val="FFFFFF"/>
                </a:highlight>
                <a:latin typeface="Consolas" panose="020B0609020204030204" pitchFamily="49" charset="0"/>
              </a:rPr>
              <a:t>function</a:t>
            </a:r>
            <a:r>
              <a:rPr lang="en-US" sz="1800" dirty="0">
                <a:solidFill>
                  <a:srgbClr val="000000"/>
                </a:solidFill>
                <a:highlight>
                  <a:srgbClr val="FFFFFF"/>
                </a:highlight>
                <a:latin typeface="Consolas" panose="020B0609020204030204" pitchFamily="49" charset="0"/>
              </a:rPr>
              <a:t> () {</a:t>
            </a:r>
            <a:br>
              <a:rPr lang="en-US" sz="1800" dirty="0">
                <a:solidFill>
                  <a:srgbClr val="000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alert(</a:t>
            </a:r>
            <a:r>
              <a:rPr lang="en-US" sz="1800" dirty="0">
                <a:solidFill>
                  <a:srgbClr val="A31515"/>
                </a:solidFill>
                <a:highlight>
                  <a:srgbClr val="FFFFFF"/>
                </a:highlight>
                <a:latin typeface="Consolas" panose="020B0609020204030204" pitchFamily="49" charset="0"/>
              </a:rPr>
              <a:t>‘Do Something'</a:t>
            </a:r>
            <a:r>
              <a:rPr lang="en-US" sz="1800" dirty="0">
                <a:solidFill>
                  <a:srgbClr val="000000"/>
                </a:solidFill>
                <a:highlight>
                  <a:srgbClr val="FFFFFF"/>
                </a:highlight>
                <a:latin typeface="Consolas" panose="020B0609020204030204" pitchFamily="49" charset="0"/>
              </a:rPr>
              <a:t>);</a:t>
            </a:r>
            <a:br>
              <a:rPr lang="en-US" sz="1800" dirty="0">
                <a:solidFill>
                  <a:srgbClr val="000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a:t>
            </a:r>
          </a:p>
        </p:txBody>
      </p:sp>
      <p:sp>
        <p:nvSpPr>
          <p:cNvPr id="7" name="Footer Placeholder 6"/>
          <p:cNvSpPr>
            <a:spLocks noGrp="1"/>
          </p:cNvSpPr>
          <p:nvPr>
            <p:ph type="ftr" sz="quarter" idx="11"/>
          </p:nvPr>
        </p:nvSpPr>
        <p:spPr/>
        <p:txBody>
          <a:bodyPr/>
          <a:lstStyle/>
          <a:p>
            <a:r>
              <a:rPr lang="en-US"/>
              <a:t>By:- Prof. Jignasha Rajput</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21</a:t>
            </a:fld>
            <a:endParaRPr lang="en-US" dirty="0"/>
          </a:p>
        </p:txBody>
      </p:sp>
      <p:sp>
        <p:nvSpPr>
          <p:cNvPr id="11" name="TextBox 10"/>
          <p:cNvSpPr txBox="1"/>
          <p:nvPr/>
        </p:nvSpPr>
        <p:spPr>
          <a:xfrm>
            <a:off x="616449" y="3728335"/>
            <a:ext cx="6136616" cy="2308324"/>
          </a:xfrm>
          <a:prstGeom prst="rect">
            <a:avLst/>
          </a:prstGeom>
          <a:noFill/>
        </p:spPr>
        <p:txBody>
          <a:bodyPr wrap="none" rtlCol="0">
            <a:spAutoFit/>
          </a:bodyPr>
          <a:lstStyle/>
          <a:p>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 = </a:t>
            </a:r>
            <a:r>
              <a:rPr lang="en-US" dirty="0" err="1">
                <a:solidFill>
                  <a:srgbClr val="000000"/>
                </a:solidFill>
                <a:highlight>
                  <a:srgbClr val="FFFFFF"/>
                </a:highlight>
                <a:latin typeface="Consolas" panose="020B0609020204030204" pitchFamily="49" charset="0"/>
              </a:rPr>
              <a:t>document.createElement</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a:t>
            </a:r>
            <a:br>
              <a:rPr lang="en-US" dirty="0">
                <a:solidFill>
                  <a:srgbClr val="000000"/>
                </a:solidFill>
                <a:highlight>
                  <a:srgbClr val="FFFFFF"/>
                </a:highlight>
                <a:latin typeface="Consolas" panose="020B0609020204030204" pitchFamily="49" charset="0"/>
              </a:rPr>
            </a:br>
            <a:r>
              <a:rPr lang="en-US" dirty="0" err="1">
                <a:solidFill>
                  <a:srgbClr val="000000"/>
                </a:solidFill>
                <a:highlight>
                  <a:srgbClr val="FFFFFF"/>
                </a:highlight>
                <a:latin typeface="Consolas" panose="020B0609020204030204" pitchFamily="49" charset="0"/>
              </a:rPr>
              <a:t>a.href</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'http://www.ucsb.ed'</a:t>
            </a:r>
            <a:r>
              <a:rPr lang="en-US" dirty="0">
                <a:solidFill>
                  <a:srgbClr val="000000"/>
                </a:solidFill>
                <a:highlight>
                  <a:srgbClr val="FFFFFF"/>
                </a:highlight>
                <a:latin typeface="Consolas" panose="020B0609020204030204" pitchFamily="49" charset="0"/>
              </a:rPr>
              <a:t>;</a:t>
            </a:r>
            <a:br>
              <a:rPr lang="en-US" dirty="0">
                <a:solidFill>
                  <a:srgbClr val="000000"/>
                </a:solidFill>
                <a:highlight>
                  <a:srgbClr val="FFFFFF"/>
                </a:highlight>
                <a:latin typeface="Consolas" panose="020B0609020204030204" pitchFamily="49" charset="0"/>
              </a:rPr>
            </a:br>
            <a:r>
              <a:rPr lang="en-US" dirty="0" err="1">
                <a:solidFill>
                  <a:srgbClr val="000000"/>
                </a:solidFill>
                <a:highlight>
                  <a:srgbClr val="FFFFFF"/>
                </a:highlight>
                <a:latin typeface="Consolas" panose="020B0609020204030204" pitchFamily="49" charset="0"/>
              </a:rPr>
              <a:t>a.title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'UCSB'</a:t>
            </a:r>
            <a:r>
              <a:rPr lang="en-US" dirty="0">
                <a:solidFill>
                  <a:srgbClr val="000000"/>
                </a:solidFill>
                <a:highlight>
                  <a:srgbClr val="FFFFFF"/>
                </a:highlight>
                <a:latin typeface="Consolas" panose="020B0609020204030204" pitchFamily="49" charset="0"/>
              </a:rPr>
              <a:t>;</a:t>
            </a:r>
            <a:br>
              <a:rPr lang="en-US" dirty="0">
                <a:solidFill>
                  <a:srgbClr val="000000"/>
                </a:solidFill>
                <a:highlight>
                  <a:srgbClr val="FFFFFF"/>
                </a:highlight>
                <a:latin typeface="Consolas" panose="020B0609020204030204" pitchFamily="49" charset="0"/>
              </a:rPr>
            </a:br>
            <a:r>
              <a:rPr lang="en-US" dirty="0" err="1">
                <a:solidFill>
                  <a:srgbClr val="000000"/>
                </a:solidFill>
                <a:highlight>
                  <a:srgbClr val="FFFFFF"/>
                </a:highlight>
                <a:latin typeface="Consolas" panose="020B0609020204030204" pitchFamily="49" charset="0"/>
              </a:rPr>
              <a:t>a.innerHTML</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'UCSB Homepage'</a:t>
            </a:r>
            <a:r>
              <a:rPr lang="en-US" dirty="0">
                <a:solidFill>
                  <a:srgbClr val="000000"/>
                </a:solidFill>
                <a:highlight>
                  <a:srgbClr val="FFFFFF"/>
                </a:highlight>
                <a:latin typeface="Consolas" panose="020B0609020204030204" pitchFamily="49" charset="0"/>
              </a:rPr>
              <a:t>;</a:t>
            </a:r>
            <a:br>
              <a:rPr lang="en-US" dirty="0">
                <a:solidFill>
                  <a:srgbClr val="000000"/>
                </a:solidFill>
                <a:highlight>
                  <a:srgbClr val="FFFFFF"/>
                </a:highlight>
                <a:latin typeface="Consolas" panose="020B0609020204030204" pitchFamily="49" charset="0"/>
              </a:rPr>
            </a:br>
            <a:r>
              <a:rPr lang="en-US" dirty="0" err="1">
                <a:solidFill>
                  <a:srgbClr val="000000"/>
                </a:solidFill>
                <a:highlight>
                  <a:srgbClr val="FFFFFF"/>
                </a:highlight>
                <a:latin typeface="Consolas" panose="020B0609020204030204" pitchFamily="49" charset="0"/>
              </a:rPr>
              <a:t>a.target</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'_blank'</a:t>
            </a:r>
            <a:r>
              <a:rPr lang="en-US" dirty="0">
                <a:solidFill>
                  <a:srgbClr val="000000"/>
                </a:solidFill>
                <a:highlight>
                  <a:srgbClr val="FFFFFF"/>
                </a:highlight>
                <a:latin typeface="Consolas" panose="020B0609020204030204" pitchFamily="49" charset="0"/>
              </a:rPr>
              <a:t>;</a:t>
            </a:r>
            <a:br>
              <a:rPr lang="en-US" dirty="0">
                <a:solidFill>
                  <a:srgbClr val="000000"/>
                </a:solidFill>
                <a:highlight>
                  <a:srgbClr val="FFFFFF"/>
                </a:highlight>
                <a:latin typeface="Consolas" panose="020B0609020204030204" pitchFamily="49" charset="0"/>
              </a:rPr>
            </a:br>
            <a:r>
              <a:rPr lang="en-US" dirty="0" err="1">
                <a:solidFill>
                  <a:srgbClr val="000000"/>
                </a:solidFill>
                <a:highlight>
                  <a:srgbClr val="FFFFFF"/>
                </a:highlight>
                <a:latin typeface="Consolas" panose="020B0609020204030204" pitchFamily="49" charset="0"/>
              </a:rPr>
              <a:t>document.getElementById</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'body'</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appendChild</a:t>
            </a:r>
            <a:r>
              <a:rPr lang="en-US" dirty="0">
                <a:solidFill>
                  <a:srgbClr val="000000"/>
                </a:solidFill>
                <a:highlight>
                  <a:srgbClr val="FFFFFF"/>
                </a:highlight>
                <a:latin typeface="Consolas" panose="020B0609020204030204" pitchFamily="49" charset="0"/>
              </a:rPr>
              <a:t>(a);</a:t>
            </a:r>
          </a:p>
          <a:p>
            <a:endParaRPr lang="en-US" dirty="0"/>
          </a:p>
          <a:p>
            <a:endParaRPr lang="en-US" dirty="0"/>
          </a:p>
        </p:txBody>
      </p:sp>
      <p:sp>
        <p:nvSpPr>
          <p:cNvPr id="12" name="TextBox 11"/>
          <p:cNvSpPr txBox="1"/>
          <p:nvPr/>
        </p:nvSpPr>
        <p:spPr>
          <a:xfrm>
            <a:off x="6648339" y="3736055"/>
            <a:ext cx="4237057" cy="2031325"/>
          </a:xfrm>
          <a:prstGeom prst="rect">
            <a:avLst/>
          </a:prstGeom>
          <a:noFill/>
        </p:spPr>
        <p:txBody>
          <a:bodyPr wrap="none" rtlCol="0">
            <a:spAutoFit/>
          </a:bodyPr>
          <a:lstStyle/>
          <a:p>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'&lt;a/&gt;'</a:t>
            </a:r>
            <a:r>
              <a:rPr lang="en-US" dirty="0">
                <a:solidFill>
                  <a:srgbClr val="000000"/>
                </a:solidFill>
                <a:highlight>
                  <a:srgbClr val="FFFFFF"/>
                </a:highlight>
                <a:latin typeface="Consolas" panose="020B0609020204030204" pitchFamily="49" charset="0"/>
              </a:rPr>
              <a:t>, {</a:t>
            </a:r>
            <a:br>
              <a:rPr lang="en-US" dirty="0">
                <a:solidFill>
                  <a:srgbClr val="000000"/>
                </a:solidFill>
                <a:highlight>
                  <a:srgbClr val="FFFFFF"/>
                </a:highlight>
                <a:latin typeface="Consolas" panose="020B0609020204030204" pitchFamily="49" charset="0"/>
              </a:rPr>
            </a:b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href</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'http://www.ucsb.edu'</a:t>
            </a:r>
            <a:r>
              <a:rPr lang="en-US" dirty="0">
                <a:solidFill>
                  <a:srgbClr val="000000"/>
                </a:solidFill>
                <a:highlight>
                  <a:srgbClr val="FFFFFF"/>
                </a:highlight>
                <a:latin typeface="Consolas" panose="020B0609020204030204" pitchFamily="49" charset="0"/>
              </a:rPr>
              <a:t>,</a:t>
            </a:r>
            <a:br>
              <a:rPr lang="en-US" dirty="0">
                <a:solidFill>
                  <a:srgbClr val="000000"/>
                </a:solidFill>
                <a:highlight>
                  <a:srgbClr val="FFFFFF"/>
                </a:highlight>
                <a:latin typeface="Consolas" panose="020B0609020204030204" pitchFamily="49" charset="0"/>
              </a:rPr>
            </a:br>
            <a:r>
              <a:rPr lang="en-US" dirty="0">
                <a:solidFill>
                  <a:srgbClr val="000000"/>
                </a:solidFill>
                <a:highlight>
                  <a:srgbClr val="FFFFFF"/>
                </a:highlight>
                <a:latin typeface="Consolas" panose="020B0609020204030204" pitchFamily="49" charset="0"/>
              </a:rPr>
              <a:t>    title: </a:t>
            </a:r>
            <a:r>
              <a:rPr lang="en-US" dirty="0">
                <a:solidFill>
                  <a:srgbClr val="A31515"/>
                </a:solidFill>
                <a:highlight>
                  <a:srgbClr val="FFFFFF"/>
                </a:highlight>
                <a:latin typeface="Consolas" panose="020B0609020204030204" pitchFamily="49" charset="0"/>
              </a:rPr>
              <a:t>'UCSB'</a:t>
            </a:r>
            <a:r>
              <a:rPr lang="en-US" dirty="0">
                <a:solidFill>
                  <a:srgbClr val="000000"/>
                </a:solidFill>
                <a:highlight>
                  <a:srgbClr val="FFFFFF"/>
                </a:highlight>
                <a:latin typeface="Consolas" panose="020B0609020204030204" pitchFamily="49" charset="0"/>
              </a:rPr>
              <a:t>,</a:t>
            </a:r>
            <a:br>
              <a:rPr lang="en-US" dirty="0">
                <a:solidFill>
                  <a:srgbClr val="000000"/>
                </a:solidFill>
                <a:highlight>
                  <a:srgbClr val="FFFFFF"/>
                </a:highlight>
                <a:latin typeface="Consolas" panose="020B0609020204030204" pitchFamily="49" charset="0"/>
              </a:rPr>
            </a:br>
            <a:r>
              <a:rPr lang="en-US" dirty="0">
                <a:solidFill>
                  <a:srgbClr val="000000"/>
                </a:solidFill>
                <a:highlight>
                  <a:srgbClr val="FFFFFF"/>
                </a:highlight>
                <a:latin typeface="Consolas" panose="020B0609020204030204" pitchFamily="49" charset="0"/>
              </a:rPr>
              <a:t>    html: </a:t>
            </a:r>
            <a:r>
              <a:rPr lang="en-US" dirty="0">
                <a:solidFill>
                  <a:srgbClr val="A31515"/>
                </a:solidFill>
                <a:highlight>
                  <a:srgbClr val="FFFFFF"/>
                </a:highlight>
                <a:latin typeface="Consolas" panose="020B0609020204030204" pitchFamily="49" charset="0"/>
              </a:rPr>
              <a:t>'UCSB Homepage'</a:t>
            </a:r>
            <a:r>
              <a:rPr lang="en-US" dirty="0">
                <a:solidFill>
                  <a:srgbClr val="000000"/>
                </a:solidFill>
                <a:highlight>
                  <a:srgbClr val="FFFFFF"/>
                </a:highlight>
                <a:latin typeface="Consolas" panose="020B0609020204030204" pitchFamily="49" charset="0"/>
              </a:rPr>
              <a:t>,</a:t>
            </a:r>
            <a:br>
              <a:rPr lang="en-US" dirty="0">
                <a:solidFill>
                  <a:srgbClr val="000000"/>
                </a:solidFill>
                <a:highlight>
                  <a:srgbClr val="FFFFFF"/>
                </a:highlight>
                <a:latin typeface="Consolas" panose="020B0609020204030204" pitchFamily="49" charset="0"/>
              </a:rPr>
            </a:br>
            <a:r>
              <a:rPr lang="en-US" dirty="0">
                <a:solidFill>
                  <a:srgbClr val="000000"/>
                </a:solidFill>
                <a:highlight>
                  <a:srgbClr val="FFFFFF"/>
                </a:highlight>
                <a:latin typeface="Consolas" panose="020B0609020204030204" pitchFamily="49" charset="0"/>
              </a:rPr>
              <a:t>    target: </a:t>
            </a:r>
            <a:r>
              <a:rPr lang="en-US" dirty="0">
                <a:solidFill>
                  <a:srgbClr val="A31515"/>
                </a:solidFill>
                <a:highlight>
                  <a:srgbClr val="FFFFFF"/>
                </a:highlight>
                <a:latin typeface="Consolas" panose="020B0609020204030204" pitchFamily="49" charset="0"/>
              </a:rPr>
              <a:t>'_blank'</a:t>
            </a:r>
            <a:br>
              <a:rPr lang="en-US" dirty="0">
                <a:solidFill>
                  <a:srgbClr val="A31515"/>
                </a:solidFill>
                <a:highlight>
                  <a:srgbClr val="FFFFFF"/>
                </a:highlight>
                <a:latin typeface="Consolas" panose="020B0609020204030204" pitchFamily="49" charset="0"/>
              </a:rPr>
            </a:b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appendTo</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'body'</a:t>
            </a:r>
            <a:r>
              <a:rPr lang="en-US" dirty="0">
                <a:solidFill>
                  <a:srgbClr val="000000"/>
                </a:solidFill>
                <a:highlight>
                  <a:srgbClr val="FFFFFF"/>
                </a:highlight>
                <a:latin typeface="Consolas" panose="020B0609020204030204" pitchFamily="49" charset="0"/>
              </a:rPr>
              <a:t>);</a:t>
            </a:r>
            <a:endParaRPr lang="en-US" dirty="0"/>
          </a:p>
          <a:p>
            <a:endParaRPr lang="en-US" dirty="0"/>
          </a:p>
        </p:txBody>
      </p:sp>
    </p:spTree>
    <p:extLst>
      <p:ext uri="{BB962C8B-B14F-4D97-AF65-F5344CB8AC3E}">
        <p14:creationId xmlns:p14="http://schemas.microsoft.com/office/powerpoint/2010/main" val="1684628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last comparison...</a:t>
            </a:r>
          </a:p>
        </p:txBody>
      </p:sp>
      <p:sp>
        <p:nvSpPr>
          <p:cNvPr id="7" name="Text Placeholder 6"/>
          <p:cNvSpPr>
            <a:spLocks noGrp="1"/>
          </p:cNvSpPr>
          <p:nvPr>
            <p:ph type="body" idx="1"/>
          </p:nvPr>
        </p:nvSpPr>
        <p:spPr/>
        <p:txBody>
          <a:bodyPr/>
          <a:lstStyle/>
          <a:p>
            <a:pPr algn="ctr"/>
            <a:r>
              <a:rPr lang="en-US" dirty="0" err="1"/>
              <a:t>JAvascript</a:t>
            </a:r>
            <a:endParaRPr lang="en-US" dirty="0"/>
          </a:p>
        </p:txBody>
      </p:sp>
      <p:sp>
        <p:nvSpPr>
          <p:cNvPr id="8" name="Content Placeholder 7"/>
          <p:cNvSpPr>
            <a:spLocks noGrp="1"/>
          </p:cNvSpPr>
          <p:nvPr>
            <p:ph sz="half" idx="2"/>
          </p:nvPr>
        </p:nvSpPr>
        <p:spPr>
          <a:xfrm>
            <a:off x="359595" y="2328051"/>
            <a:ext cx="6063808" cy="4021378"/>
          </a:xfrm>
        </p:spPr>
        <p:txBody>
          <a:bodyPr>
            <a:noAutofit/>
          </a:bodyPr>
          <a:lstStyle/>
          <a:p>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xhr</a:t>
            </a:r>
            <a:r>
              <a:rPr lang="en-US" sz="1400" dirty="0">
                <a:solidFill>
                  <a:srgbClr val="000000"/>
                </a:solidFill>
                <a:highlight>
                  <a:srgbClr val="FFFFFF"/>
                </a:highlight>
                <a:latin typeface="Consolas" panose="020B0609020204030204" pitchFamily="49" charset="0"/>
              </a:rPr>
              <a:t>;</a:t>
            </a:r>
            <a:br>
              <a:rPr lang="en-US" sz="1400" dirty="0">
                <a:solidFill>
                  <a:srgbClr val="000000"/>
                </a:solidFill>
                <a:highlight>
                  <a:srgbClr val="FFFFFF"/>
                </a:highlight>
                <a:latin typeface="Consolas" panose="020B0609020204030204" pitchFamily="49" charset="0"/>
              </a:rPr>
            </a:b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try</a:t>
            </a:r>
            <a:r>
              <a:rPr lang="en-US" sz="1400" dirty="0">
                <a:solidFill>
                  <a:srgbClr val="000000"/>
                </a:solidFill>
                <a:highlight>
                  <a:srgbClr val="FFFFFF"/>
                </a:highlight>
                <a:latin typeface="Consolas" panose="020B0609020204030204" pitchFamily="49" charset="0"/>
              </a:rPr>
              <a:t> {</a:t>
            </a:r>
            <a:br>
              <a:rPr lang="en-US" sz="1400" dirty="0">
                <a:solidFill>
                  <a:srgbClr val="000000"/>
                </a:solidFill>
                <a:highlight>
                  <a:srgbClr val="FFFFFF"/>
                </a:highlight>
                <a:latin typeface="Consolas" panose="020B0609020204030204" pitchFamily="49" charset="0"/>
              </a:rPr>
            </a:b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xhr</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XMLHttpRequest</a:t>
            </a:r>
            <a:r>
              <a:rPr lang="en-US" sz="1400" dirty="0">
                <a:solidFill>
                  <a:srgbClr val="000000"/>
                </a:solidFill>
                <a:highlight>
                  <a:srgbClr val="FFFFFF"/>
                </a:highlight>
                <a:latin typeface="Consolas" panose="020B0609020204030204" pitchFamily="49" charset="0"/>
              </a:rPr>
              <a:t>();</a:t>
            </a:r>
            <a:br>
              <a:rPr lang="en-US" sz="1400" dirty="0">
                <a:solidFill>
                  <a:srgbClr val="000000"/>
                </a:solidFill>
                <a:highlight>
                  <a:srgbClr val="FFFFFF"/>
                </a:highlight>
                <a:latin typeface="Consolas" panose="020B0609020204030204" pitchFamily="49" charset="0"/>
              </a:rPr>
            </a:br>
            <a:r>
              <a:rPr lang="en-US" sz="1400" dirty="0">
                <a:solidFill>
                  <a:srgbClr val="000000"/>
                </a:solidFill>
                <a:highlight>
                  <a:srgbClr val="FFFFFF"/>
                </a:highlight>
                <a:latin typeface="Consolas" panose="020B0609020204030204" pitchFamily="49" charset="0"/>
              </a:rPr>
              <a:t>        }</a:t>
            </a:r>
            <a:br>
              <a:rPr lang="en-US" sz="1400" dirty="0">
                <a:solidFill>
                  <a:srgbClr val="000000"/>
                </a:solidFill>
                <a:highlight>
                  <a:srgbClr val="FFFFFF"/>
                </a:highlight>
                <a:latin typeface="Consolas" panose="020B0609020204030204" pitchFamily="49" charset="0"/>
              </a:rPr>
            </a:b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catch</a:t>
            </a:r>
            <a:r>
              <a:rPr lang="en-US" sz="1400" dirty="0">
                <a:solidFill>
                  <a:srgbClr val="000000"/>
                </a:solidFill>
                <a:highlight>
                  <a:srgbClr val="FFFFFF"/>
                </a:highlight>
                <a:latin typeface="Consolas" panose="020B0609020204030204" pitchFamily="49" charset="0"/>
              </a:rPr>
              <a:t> (e) {</a:t>
            </a:r>
            <a:br>
              <a:rPr lang="en-US" sz="1400" dirty="0">
                <a:solidFill>
                  <a:srgbClr val="000000"/>
                </a:solidFill>
                <a:highlight>
                  <a:srgbClr val="FFFFFF"/>
                </a:highlight>
                <a:latin typeface="Consolas" panose="020B0609020204030204" pitchFamily="49" charset="0"/>
              </a:rPr>
            </a:b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try</a:t>
            </a:r>
            <a:r>
              <a:rPr lang="en-US" sz="1400" dirty="0">
                <a:solidFill>
                  <a:srgbClr val="000000"/>
                </a:solidFill>
                <a:highlight>
                  <a:srgbClr val="FFFFFF"/>
                </a:highlight>
                <a:latin typeface="Consolas" panose="020B0609020204030204" pitchFamily="49" charset="0"/>
              </a:rPr>
              <a:t> {</a:t>
            </a:r>
            <a:br>
              <a:rPr lang="en-US" sz="1400" dirty="0">
                <a:solidFill>
                  <a:srgbClr val="000000"/>
                </a:solidFill>
                <a:highlight>
                  <a:srgbClr val="FFFFFF"/>
                </a:highlight>
                <a:latin typeface="Consolas" panose="020B0609020204030204" pitchFamily="49" charset="0"/>
              </a:rPr>
            </a:b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xhr</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ActiveXObject</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"Msxml2.XMLHTTP"</a:t>
            </a:r>
            <a:r>
              <a:rPr lang="en-US" sz="1400" dirty="0">
                <a:solidFill>
                  <a:srgbClr val="000000"/>
                </a:solidFill>
                <a:highlight>
                  <a:srgbClr val="FFFFFF"/>
                </a:highlight>
                <a:latin typeface="Consolas" panose="020B0609020204030204" pitchFamily="49" charset="0"/>
              </a:rPr>
              <a:t>);</a:t>
            </a:r>
            <a:br>
              <a:rPr lang="en-US" sz="1400" dirty="0">
                <a:solidFill>
                  <a:srgbClr val="000000"/>
                </a:solidFill>
                <a:highlight>
                  <a:srgbClr val="FFFFFF"/>
                </a:highlight>
                <a:latin typeface="Consolas" panose="020B0609020204030204" pitchFamily="49" charset="0"/>
              </a:rPr>
            </a:br>
            <a:r>
              <a:rPr lang="en-US" sz="1400" dirty="0">
                <a:solidFill>
                  <a:srgbClr val="000000"/>
                </a:solidFill>
                <a:highlight>
                  <a:srgbClr val="FFFFFF"/>
                </a:highlight>
                <a:latin typeface="Consolas" panose="020B0609020204030204" pitchFamily="49" charset="0"/>
              </a:rPr>
              <a:t>            }</a:t>
            </a:r>
            <a:br>
              <a:rPr lang="en-US" sz="1400" dirty="0">
                <a:solidFill>
                  <a:srgbClr val="000000"/>
                </a:solidFill>
                <a:highlight>
                  <a:srgbClr val="FFFFFF"/>
                </a:highlight>
                <a:latin typeface="Consolas" panose="020B0609020204030204" pitchFamily="49" charset="0"/>
              </a:rPr>
            </a:b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catch</a:t>
            </a:r>
            <a:r>
              <a:rPr lang="en-US" sz="1400" dirty="0">
                <a:solidFill>
                  <a:srgbClr val="000000"/>
                </a:solidFill>
                <a:highlight>
                  <a:srgbClr val="FFFFFF"/>
                </a:highlight>
                <a:latin typeface="Consolas" panose="020B0609020204030204" pitchFamily="49" charset="0"/>
              </a:rPr>
              <a:t> (e) {</a:t>
            </a:r>
            <a:br>
              <a:rPr lang="en-US" sz="1400" dirty="0">
                <a:solidFill>
                  <a:srgbClr val="000000"/>
                </a:solidFill>
                <a:highlight>
                  <a:srgbClr val="FFFFFF"/>
                </a:highlight>
                <a:latin typeface="Consolas" panose="020B0609020204030204" pitchFamily="49" charset="0"/>
              </a:rPr>
            </a:b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xhr</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ActiveXObject</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Microsoft.XMLHTTP</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a:t>
            </a:r>
            <a:br>
              <a:rPr lang="en-US" sz="1400" dirty="0">
                <a:solidFill>
                  <a:srgbClr val="000000"/>
                </a:solidFill>
                <a:highlight>
                  <a:srgbClr val="FFFFFF"/>
                </a:highlight>
                <a:latin typeface="Consolas" panose="020B0609020204030204" pitchFamily="49" charset="0"/>
              </a:rPr>
            </a:br>
            <a:r>
              <a:rPr lang="en-US" sz="1400" dirty="0">
                <a:solidFill>
                  <a:srgbClr val="000000"/>
                </a:solidFill>
                <a:highlight>
                  <a:srgbClr val="FFFFFF"/>
                </a:highlight>
                <a:latin typeface="Consolas" panose="020B0609020204030204" pitchFamily="49" charset="0"/>
              </a:rPr>
              <a:t>            }</a:t>
            </a:r>
            <a:br>
              <a:rPr lang="en-US" sz="1400" dirty="0">
                <a:solidFill>
                  <a:srgbClr val="000000"/>
                </a:solidFill>
                <a:highlight>
                  <a:srgbClr val="FFFFFF"/>
                </a:highlight>
                <a:latin typeface="Consolas" panose="020B0609020204030204" pitchFamily="49" charset="0"/>
              </a:rPr>
            </a:br>
            <a:r>
              <a:rPr lang="en-US" sz="1400" dirty="0">
                <a:solidFill>
                  <a:srgbClr val="000000"/>
                </a:solidFill>
                <a:highlight>
                  <a:srgbClr val="FFFFFF"/>
                </a:highlight>
                <a:latin typeface="Consolas" panose="020B0609020204030204" pitchFamily="49" charset="0"/>
              </a:rPr>
              <a:t>        }</a:t>
            </a:r>
            <a:br>
              <a:rPr lang="en-US" sz="1400" dirty="0">
                <a:solidFill>
                  <a:srgbClr val="000000"/>
                </a:solidFill>
                <a:highlight>
                  <a:srgbClr val="FFFFFF"/>
                </a:highlight>
                <a:latin typeface="Consolas" panose="020B0609020204030204" pitchFamily="49" charset="0"/>
              </a:rPr>
            </a:br>
            <a:r>
              <a:rPr lang="en-US" sz="1400" dirty="0" err="1">
                <a:solidFill>
                  <a:srgbClr val="000000"/>
                </a:solidFill>
                <a:highlight>
                  <a:srgbClr val="FFFFFF"/>
                </a:highlight>
                <a:latin typeface="Consolas" panose="020B0609020204030204" pitchFamily="49" charset="0"/>
              </a:rPr>
              <a:t>xhr.open</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"test.txt"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true</a:t>
            </a:r>
            <a:r>
              <a:rPr lang="en-US" sz="1400" dirty="0">
                <a:solidFill>
                  <a:srgbClr val="000000"/>
                </a:solidFill>
                <a:highlight>
                  <a:srgbClr val="FFFFFF"/>
                </a:highlight>
                <a:latin typeface="Consolas" panose="020B0609020204030204" pitchFamily="49" charset="0"/>
              </a:rPr>
              <a:t>);</a:t>
            </a:r>
            <a:br>
              <a:rPr lang="en-US" sz="1400" dirty="0">
                <a:solidFill>
                  <a:srgbClr val="000000"/>
                </a:solidFill>
                <a:highlight>
                  <a:srgbClr val="FFFFFF"/>
                </a:highlight>
                <a:latin typeface="Consolas" panose="020B0609020204030204" pitchFamily="49" charset="0"/>
              </a:rPr>
            </a:br>
            <a:r>
              <a:rPr lang="en-US" sz="1400" dirty="0" err="1">
                <a:solidFill>
                  <a:srgbClr val="000000"/>
                </a:solidFill>
                <a:highlight>
                  <a:srgbClr val="FFFFFF"/>
                </a:highlight>
                <a:latin typeface="Consolas" panose="020B0609020204030204" pitchFamily="49" charset="0"/>
              </a:rPr>
              <a:t>xhr.onreadystatechange</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function</a:t>
            </a:r>
            <a:r>
              <a:rPr lang="en-US" sz="1400" dirty="0">
                <a:solidFill>
                  <a:srgbClr val="000000"/>
                </a:solidFill>
                <a:highlight>
                  <a:srgbClr val="FFFFFF"/>
                </a:highlight>
                <a:latin typeface="Consolas" panose="020B0609020204030204" pitchFamily="49" charset="0"/>
              </a:rPr>
              <a:t> () {</a:t>
            </a:r>
            <a:br>
              <a:rPr lang="en-US" sz="1400" dirty="0">
                <a:solidFill>
                  <a:srgbClr val="000000"/>
                </a:solidFill>
                <a:highlight>
                  <a:srgbClr val="FFFFFF"/>
                </a:highlight>
                <a:latin typeface="Consolas" panose="020B0609020204030204" pitchFamily="49" charset="0"/>
              </a:rPr>
            </a:b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xhr.readyState</a:t>
            </a:r>
            <a:r>
              <a:rPr lang="en-US" sz="1400" dirty="0">
                <a:solidFill>
                  <a:srgbClr val="000000"/>
                </a:solidFill>
                <a:highlight>
                  <a:srgbClr val="FFFFFF"/>
                </a:highlight>
                <a:latin typeface="Consolas" panose="020B0609020204030204" pitchFamily="49" charset="0"/>
              </a:rPr>
              <a:t> == 4) {</a:t>
            </a:r>
            <a:br>
              <a:rPr lang="en-US" sz="1400" dirty="0">
                <a:solidFill>
                  <a:srgbClr val="000000"/>
                </a:solidFill>
                <a:highlight>
                  <a:srgbClr val="FFFFFF"/>
                </a:highlight>
                <a:latin typeface="Consolas" panose="020B0609020204030204" pitchFamily="49" charset="0"/>
              </a:rPr>
            </a:br>
            <a:r>
              <a:rPr lang="en-US" sz="1400" dirty="0">
                <a:solidFill>
                  <a:srgbClr val="000000"/>
                </a:solidFill>
                <a:highlight>
                  <a:srgbClr val="FFFFFF"/>
                </a:highlight>
                <a:latin typeface="Consolas" panose="020B0609020204030204" pitchFamily="49" charset="0"/>
              </a:rPr>
              <a:t>        alert(</a:t>
            </a:r>
            <a:r>
              <a:rPr lang="en-US" sz="1400" dirty="0" err="1">
                <a:solidFill>
                  <a:srgbClr val="000000"/>
                </a:solidFill>
                <a:highlight>
                  <a:srgbClr val="FFFFFF"/>
                </a:highlight>
                <a:latin typeface="Consolas" panose="020B0609020204030204" pitchFamily="49" charset="0"/>
              </a:rPr>
              <a:t>xhr.responseText</a:t>
            </a:r>
            <a:r>
              <a:rPr lang="en-US" sz="1400" dirty="0">
                <a:solidFill>
                  <a:srgbClr val="000000"/>
                </a:solidFill>
                <a:highlight>
                  <a:srgbClr val="FFFFFF"/>
                </a:highlight>
                <a:latin typeface="Consolas" panose="020B0609020204030204" pitchFamily="49" charset="0"/>
              </a:rPr>
              <a:t>)</a:t>
            </a:r>
            <a:br>
              <a:rPr lang="en-US" sz="1400" dirty="0">
                <a:solidFill>
                  <a:srgbClr val="000000"/>
                </a:solidFill>
                <a:highlight>
                  <a:srgbClr val="FFFFFF"/>
                </a:highlight>
                <a:latin typeface="Consolas" panose="020B0609020204030204" pitchFamily="49" charset="0"/>
              </a:rPr>
            </a:br>
            <a:r>
              <a:rPr lang="en-US" sz="1400" dirty="0">
                <a:solidFill>
                  <a:srgbClr val="000000"/>
                </a:solidFill>
                <a:highlight>
                  <a:srgbClr val="FFFFFF"/>
                </a:highlight>
                <a:latin typeface="Consolas" panose="020B0609020204030204" pitchFamily="49" charset="0"/>
              </a:rPr>
              <a:t>    }</a:t>
            </a:r>
            <a:br>
              <a:rPr lang="en-US" sz="1400" dirty="0">
                <a:solidFill>
                  <a:srgbClr val="000000"/>
                </a:solidFill>
                <a:highlight>
                  <a:srgbClr val="FFFFFF"/>
                </a:highlight>
                <a:latin typeface="Consolas" panose="020B0609020204030204" pitchFamily="49" charset="0"/>
              </a:rPr>
            </a:br>
            <a:r>
              <a:rPr lang="en-US" sz="1400" dirty="0">
                <a:solidFill>
                  <a:srgbClr val="000000"/>
                </a:solidFill>
                <a:highlight>
                  <a:srgbClr val="FFFFFF"/>
                </a:highlight>
                <a:latin typeface="Consolas" panose="020B0609020204030204" pitchFamily="49" charset="0"/>
              </a:rPr>
              <a:t>}</a:t>
            </a:r>
            <a:br>
              <a:rPr lang="en-US" sz="1400" dirty="0">
                <a:solidFill>
                  <a:srgbClr val="000000"/>
                </a:solidFill>
                <a:highlight>
                  <a:srgbClr val="FFFFFF"/>
                </a:highlight>
                <a:latin typeface="Consolas" panose="020B0609020204030204" pitchFamily="49" charset="0"/>
              </a:rPr>
            </a:br>
            <a:r>
              <a:rPr lang="en-US" sz="1400" dirty="0" err="1">
                <a:solidFill>
                  <a:srgbClr val="000000"/>
                </a:solidFill>
                <a:highlight>
                  <a:srgbClr val="FFFFFF"/>
                </a:highlight>
                <a:latin typeface="Consolas" panose="020B0609020204030204" pitchFamily="49" charset="0"/>
              </a:rPr>
              <a:t>xhr.send</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null</a:t>
            </a:r>
            <a:r>
              <a:rPr lang="en-US" sz="1400" dirty="0">
                <a:solidFill>
                  <a:srgbClr val="000000"/>
                </a:solidFill>
                <a:highlight>
                  <a:srgbClr val="FFFFFF"/>
                </a:highlight>
                <a:latin typeface="Consolas" panose="020B0609020204030204" pitchFamily="49" charset="0"/>
              </a:rPr>
              <a:t>)</a:t>
            </a:r>
          </a:p>
          <a:p>
            <a:endParaRPr lang="en-US" sz="1400" dirty="0"/>
          </a:p>
        </p:txBody>
      </p:sp>
      <p:sp>
        <p:nvSpPr>
          <p:cNvPr id="9" name="Text Placeholder 8"/>
          <p:cNvSpPr>
            <a:spLocks noGrp="1"/>
          </p:cNvSpPr>
          <p:nvPr>
            <p:ph type="body" sz="quarter" idx="3"/>
          </p:nvPr>
        </p:nvSpPr>
        <p:spPr/>
        <p:txBody>
          <a:bodyPr/>
          <a:lstStyle/>
          <a:p>
            <a:pPr algn="ctr"/>
            <a:r>
              <a:rPr lang="en-US" dirty="0" err="1"/>
              <a:t>jquery</a:t>
            </a:r>
            <a:endParaRPr lang="en-US" dirty="0"/>
          </a:p>
        </p:txBody>
      </p:sp>
      <p:sp>
        <p:nvSpPr>
          <p:cNvPr id="10" name="Content Placeholder 9"/>
          <p:cNvSpPr>
            <a:spLocks noGrp="1"/>
          </p:cNvSpPr>
          <p:nvPr>
            <p:ph sz="quarter" idx="4"/>
          </p:nvPr>
        </p:nvSpPr>
        <p:spPr>
          <a:xfrm>
            <a:off x="6423403" y="2328051"/>
            <a:ext cx="4937760" cy="3286760"/>
          </a:xfrm>
        </p:spPr>
        <p:txBody>
          <a:bodyPr/>
          <a:lstStyle/>
          <a:p>
            <a:r>
              <a:rPr lang="en-US" dirty="0">
                <a:solidFill>
                  <a:srgbClr val="000000"/>
                </a:solidFill>
                <a:highlight>
                  <a:srgbClr val="FFFFFF"/>
                </a:highlight>
                <a:latin typeface="Consolas" panose="020B0609020204030204" pitchFamily="49" charset="0"/>
              </a:rPr>
              <a:t>$.get(</a:t>
            </a:r>
            <a:r>
              <a:rPr lang="en-US" dirty="0">
                <a:solidFill>
                  <a:srgbClr val="A31515"/>
                </a:solidFill>
                <a:highlight>
                  <a:srgbClr val="FFFFFF"/>
                </a:highlight>
                <a:latin typeface="Consolas" panose="020B0609020204030204" pitchFamily="49" charset="0"/>
              </a:rPr>
              <a:t>'test.txt'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xhr</a:t>
            </a:r>
            <a:r>
              <a:rPr lang="en-US" dirty="0">
                <a:solidFill>
                  <a:srgbClr val="000000"/>
                </a:solidFill>
                <a:highlight>
                  <a:srgbClr val="FFFFFF"/>
                </a:highlight>
                <a:latin typeface="Consolas" panose="020B0609020204030204" pitchFamily="49" charset="0"/>
              </a:rPr>
              <a:t>) {</a:t>
            </a:r>
            <a:br>
              <a:rPr lang="en-US" dirty="0">
                <a:solidFill>
                  <a:srgbClr val="000000"/>
                </a:solidFill>
                <a:highlight>
                  <a:srgbClr val="FFFFFF"/>
                </a:highlight>
                <a:latin typeface="Consolas" panose="020B0609020204030204" pitchFamily="49" charset="0"/>
              </a:rPr>
            </a:br>
            <a:r>
              <a:rPr lang="en-US" dirty="0">
                <a:solidFill>
                  <a:srgbClr val="000000"/>
                </a:solidFill>
                <a:highlight>
                  <a:srgbClr val="FFFFFF"/>
                </a:highlight>
                <a:latin typeface="Consolas" panose="020B0609020204030204" pitchFamily="49" charset="0"/>
              </a:rPr>
              <a:t>    alert(</a:t>
            </a:r>
            <a:r>
              <a:rPr lang="en-US" dirty="0" err="1">
                <a:solidFill>
                  <a:srgbClr val="000000"/>
                </a:solidFill>
                <a:highlight>
                  <a:srgbClr val="FFFFFF"/>
                </a:highlight>
                <a:latin typeface="Consolas" panose="020B0609020204030204" pitchFamily="49" charset="0"/>
              </a:rPr>
              <a:t>xhr</a:t>
            </a:r>
            <a:r>
              <a:rPr lang="en-US" dirty="0">
                <a:solidFill>
                  <a:srgbClr val="000000"/>
                </a:solidFill>
                <a:highlight>
                  <a:srgbClr val="FFFFFF"/>
                </a:highlight>
                <a:latin typeface="Consolas" panose="020B0609020204030204" pitchFamily="49" charset="0"/>
              </a:rPr>
              <a:t>);</a:t>
            </a:r>
            <a:br>
              <a:rPr lang="en-US" dirty="0">
                <a:solidFill>
                  <a:srgbClr val="000000"/>
                </a:solidFill>
                <a:highlight>
                  <a:srgbClr val="FFFFFF"/>
                </a:highlight>
                <a:latin typeface="Consolas" panose="020B0609020204030204" pitchFamily="49" charset="0"/>
              </a:rPr>
            </a:br>
            <a:r>
              <a:rPr lang="en-US" dirty="0">
                <a:solidFill>
                  <a:srgbClr val="000000"/>
                </a:solidFill>
                <a:highlight>
                  <a:srgbClr val="FFFFFF"/>
                </a:highlight>
                <a:latin typeface="Consolas" panose="020B0609020204030204" pitchFamily="49" charset="0"/>
              </a:rPr>
              <a:t>});</a:t>
            </a:r>
          </a:p>
          <a:p>
            <a:endParaRPr lang="en-US" dirty="0"/>
          </a:p>
        </p:txBody>
      </p:sp>
      <p:sp>
        <p:nvSpPr>
          <p:cNvPr id="5" name="Footer Placeholder 4"/>
          <p:cNvSpPr>
            <a:spLocks noGrp="1"/>
          </p:cNvSpPr>
          <p:nvPr>
            <p:ph type="ftr" sz="quarter" idx="11"/>
          </p:nvPr>
        </p:nvSpPr>
        <p:spPr/>
        <p:txBody>
          <a:bodyPr/>
          <a:lstStyle/>
          <a:p>
            <a:r>
              <a:rPr lang="en-US"/>
              <a:t>By:- Prof. Jignasha Rajput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22</a:t>
            </a:fld>
            <a:endParaRPr lang="en-US" dirty="0"/>
          </a:p>
        </p:txBody>
      </p:sp>
    </p:spTree>
    <p:extLst>
      <p:ext uri="{BB962C8B-B14F-4D97-AF65-F5344CB8AC3E}">
        <p14:creationId xmlns:p14="http://schemas.microsoft.com/office/powerpoint/2010/main" val="3818454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3685586" y="3240256"/>
            <a:ext cx="8810052" cy="28180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sz="160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script</a:t>
            </a:r>
            <a:r>
              <a:rPr kumimoji="0" lang="en-US" sz="160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endParaRPr lang="en-US" sz="1600" dirty="0">
              <a:solidFill>
                <a:srgbClr val="0000FF"/>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FF"/>
                </a:solidFill>
                <a:latin typeface="Consolas" panose="020B0609020204030204" pitchFamily="49" charset="0"/>
                <a:cs typeface="Consolas" panose="020B0609020204030204" pitchFamily="49" charset="0"/>
              </a:rPr>
              <a:t>	</a:t>
            </a:r>
            <a:r>
              <a:rPr lang="en-US" sz="1600" dirty="0">
                <a:solidFill>
                  <a:srgbClr val="000000"/>
                </a:solidFill>
                <a:latin typeface="Consolas" panose="020B0609020204030204" pitchFamily="49" charset="0"/>
                <a:cs typeface="Consolas" panose="020B0609020204030204" pitchFamily="49" charset="0"/>
              </a:rPr>
              <a:t>$(</a:t>
            </a:r>
            <a:r>
              <a:rPr lang="en-US" sz="1600" dirty="0">
                <a:solidFill>
                  <a:srgbClr val="0000FF"/>
                </a:solidFill>
                <a:latin typeface="Consolas" panose="020B0609020204030204" pitchFamily="49" charset="0"/>
                <a:cs typeface="Consolas" panose="020B0609020204030204" pitchFamily="49" charset="0"/>
              </a:rPr>
              <a:t>function</a:t>
            </a:r>
            <a:r>
              <a:rPr lang="en-US" sz="1600" dirty="0">
                <a:solidFill>
                  <a:srgbClr val="000000"/>
                </a:solidFill>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A31515"/>
                </a:solidFill>
                <a:latin typeface="Consolas" panose="020B0609020204030204" pitchFamily="49" charset="0"/>
                <a:cs typeface="Consolas" panose="020B0609020204030204" pitchFamily="49" charset="0"/>
              </a:rPr>
              <a:t>"button"</a:t>
            </a:r>
            <a:r>
              <a:rPr lang="en-US" sz="1600" dirty="0">
                <a:solidFill>
                  <a:srgbClr val="000000"/>
                </a:solidFill>
                <a:latin typeface="Consolas" panose="020B0609020204030204" pitchFamily="49" charset="0"/>
                <a:cs typeface="Consolas" panose="020B0609020204030204" pitchFamily="49" charset="0"/>
              </a:rPr>
              <a:t>).click(</a:t>
            </a:r>
            <a:r>
              <a:rPr lang="en-US" sz="1600" dirty="0">
                <a:solidFill>
                  <a:srgbClr val="0000FF"/>
                </a:solidFill>
                <a:latin typeface="Consolas" panose="020B0609020204030204" pitchFamily="49" charset="0"/>
                <a:cs typeface="Consolas" panose="020B0609020204030204" pitchFamily="49" charset="0"/>
              </a:rPr>
              <a:t>function</a:t>
            </a:r>
            <a:r>
              <a:rPr lang="en-US" sz="1600" dirty="0">
                <a:solidFill>
                  <a:srgbClr val="000000"/>
                </a:solidFill>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A31515"/>
                </a:solidFill>
                <a:latin typeface="Consolas" panose="020B0609020204030204" pitchFamily="49" charset="0"/>
                <a:cs typeface="Consolas" panose="020B0609020204030204" pitchFamily="49" charset="0"/>
              </a:rPr>
              <a:t>"input"</a:t>
            </a:r>
            <a:r>
              <a:rPr lang="en-US" sz="1600" dirty="0">
                <a:solidFill>
                  <a:srgbClr val="000000"/>
                </a:solidFill>
                <a:latin typeface="Consolas" panose="020B0609020204030204" pitchFamily="49" charset="0"/>
                <a:cs typeface="Consolas" panose="020B0609020204030204" pitchFamily="49" charset="0"/>
              </a:rPr>
              <a:t>).</a:t>
            </a:r>
            <a:r>
              <a:rPr lang="en-US" sz="1600" dirty="0" err="1">
                <a:solidFill>
                  <a:srgbClr val="000000"/>
                </a:solidFill>
                <a:latin typeface="Consolas" panose="020B0609020204030204" pitchFamily="49" charset="0"/>
                <a:cs typeface="Consolas" panose="020B0609020204030204" pitchFamily="49" charset="0"/>
              </a:rPr>
              <a:t>val</a:t>
            </a:r>
            <a:r>
              <a:rPr lang="en-US" sz="1600" dirty="0">
                <a:solidFill>
                  <a:srgbClr val="000000"/>
                </a:solidFill>
                <a:latin typeface="Consolas" panose="020B0609020204030204" pitchFamily="49" charset="0"/>
                <a:cs typeface="Consolas" panose="020B0609020204030204" pitchFamily="49" charset="0"/>
              </a:rPr>
              <a:t>(</a:t>
            </a:r>
            <a:r>
              <a:rPr lang="en-US" sz="1600" dirty="0">
                <a:solidFill>
                  <a:srgbClr val="A31515"/>
                </a:solidFill>
                <a:latin typeface="Consolas" panose="020B0609020204030204" pitchFamily="49" charset="0"/>
                <a:cs typeface="Consolas" panose="020B0609020204030204" pitchFamily="49" charset="0"/>
              </a:rPr>
              <a:t>"Changed"</a:t>
            </a:r>
            <a:r>
              <a:rPr lang="en-US" sz="1600" dirty="0">
                <a:solidFill>
                  <a:srgbClr val="000000"/>
                </a:solidFill>
                <a:latin typeface="Consolas" panose="020B0609020204030204" pitchFamily="49" charset="0"/>
                <a:cs typeface="Consolas" panose="020B0609020204030204" pitchFamily="49"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1600" dirty="0">
                <a:solidFill>
                  <a:srgbClr val="A31515"/>
                </a:solidFill>
                <a:latin typeface="Consolas" panose="020B0609020204030204" pitchFamily="49" charset="0"/>
                <a:ea typeface="Times New Roman" panose="02020603050405020304" pitchFamily="18" charset="0"/>
                <a:cs typeface="Consolas" panose="020B0609020204030204" pitchFamily="49" charset="0"/>
              </a:rPr>
              <a:t>"input"</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).change();</a:t>
            </a:r>
            <a:endParaRPr lang="en-US" sz="1600" dirty="0">
              <a:solidFill>
                <a:srgbClr val="008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00"/>
                </a:solidFill>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A31515"/>
                </a:solidFill>
                <a:latin typeface="Consolas" panose="020B0609020204030204" pitchFamily="49" charset="0"/>
                <a:cs typeface="Consolas" panose="020B0609020204030204" pitchFamily="49" charset="0"/>
              </a:rPr>
              <a:t>"input"</a:t>
            </a:r>
            <a:r>
              <a:rPr lang="en-US" sz="1600" dirty="0">
                <a:solidFill>
                  <a:srgbClr val="000000"/>
                </a:solidFill>
                <a:latin typeface="Consolas" panose="020B0609020204030204" pitchFamily="49" charset="0"/>
                <a:cs typeface="Consolas" panose="020B0609020204030204" pitchFamily="49" charset="0"/>
              </a:rPr>
              <a:t>).change(</a:t>
            </a:r>
            <a:r>
              <a:rPr lang="en-US" sz="1600" dirty="0">
                <a:solidFill>
                  <a:srgbClr val="0000FF"/>
                </a:solidFill>
                <a:latin typeface="Consolas" panose="020B0609020204030204" pitchFamily="49" charset="0"/>
                <a:cs typeface="Consolas" panose="020B0609020204030204" pitchFamily="49" charset="0"/>
              </a:rPr>
              <a:t>function</a:t>
            </a:r>
            <a:r>
              <a:rPr lang="en-US" sz="1600" dirty="0">
                <a:solidFill>
                  <a:srgbClr val="000000"/>
                </a:solidFill>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00"/>
                </a:solidFill>
                <a:latin typeface="Consolas" panose="020B0609020204030204" pitchFamily="49" charset="0"/>
                <a:cs typeface="Consolas" panose="020B0609020204030204" pitchFamily="49" charset="0"/>
              </a:rPr>
              <a:t>                 alert(</a:t>
            </a:r>
            <a:r>
              <a:rPr lang="en-US" sz="1600" dirty="0">
                <a:solidFill>
                  <a:srgbClr val="A31515"/>
                </a:solidFill>
                <a:latin typeface="Consolas" panose="020B0609020204030204" pitchFamily="49" charset="0"/>
                <a:cs typeface="Consolas" panose="020B0609020204030204" pitchFamily="49" charset="0"/>
              </a:rPr>
              <a:t>"Handler for .change() called."</a:t>
            </a:r>
            <a:r>
              <a:rPr lang="en-US" sz="1600" dirty="0">
                <a:solidFill>
                  <a:srgbClr val="000000"/>
                </a:solidFill>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00"/>
                </a:solidFill>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00"/>
                </a:solidFill>
                <a:latin typeface="Consolas" panose="020B0609020204030204" pitchFamily="49" charset="0"/>
                <a:cs typeface="Consolas" panose="020B0609020204030204" pitchFamily="49" charset="0"/>
              </a:rPr>
              <a:t>         });</a:t>
            </a:r>
            <a:endParaRPr lang="en-US" sz="4000" dirty="0">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sz="160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script</a:t>
            </a:r>
            <a:r>
              <a:rPr kumimoji="0" lang="en-US" sz="160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endParaRPr kumimoji="0" lang="en-US" sz="400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p:txBody>
      </p:sp>
      <p:sp>
        <p:nvSpPr>
          <p:cNvPr id="16" name="Rectangle 3"/>
          <p:cNvSpPr>
            <a:spLocks noChangeArrowheads="1"/>
          </p:cNvSpPr>
          <p:nvPr/>
        </p:nvSpPr>
        <p:spPr bwMode="auto">
          <a:xfrm>
            <a:off x="3685586" y="3240256"/>
            <a:ext cx="7598499"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sz="160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script</a:t>
            </a:r>
            <a:r>
              <a:rPr kumimoji="0" lang="en-US" sz="160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endParaRPr lang="en-US" sz="1600" dirty="0">
              <a:solidFill>
                <a:srgbClr val="0000FF"/>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FF"/>
                </a:solidFill>
                <a:latin typeface="Consolas" panose="020B0609020204030204" pitchFamily="49" charset="0"/>
                <a:cs typeface="Consolas" panose="020B0609020204030204" pitchFamily="49" charset="0"/>
              </a:rPr>
              <a:t>	</a:t>
            </a:r>
            <a:r>
              <a:rPr lang="en-US" sz="1600" dirty="0">
                <a:solidFill>
                  <a:srgbClr val="000000"/>
                </a:solidFill>
                <a:latin typeface="Consolas" panose="020B0609020204030204" pitchFamily="49" charset="0"/>
                <a:cs typeface="Consolas" panose="020B0609020204030204" pitchFamily="49" charset="0"/>
              </a:rPr>
              <a:t>$(</a:t>
            </a:r>
            <a:r>
              <a:rPr lang="en-US" sz="1600" dirty="0">
                <a:solidFill>
                  <a:srgbClr val="0000FF"/>
                </a:solidFill>
                <a:latin typeface="Consolas" panose="020B0609020204030204" pitchFamily="49" charset="0"/>
                <a:cs typeface="Consolas" panose="020B0609020204030204" pitchFamily="49" charset="0"/>
              </a:rPr>
              <a:t>function</a:t>
            </a:r>
            <a:r>
              <a:rPr lang="en-US" sz="1600" dirty="0">
                <a:solidFill>
                  <a:srgbClr val="000000"/>
                </a:solidFill>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A31515"/>
                </a:solidFill>
                <a:latin typeface="Consolas" panose="020B0609020204030204" pitchFamily="49" charset="0"/>
                <a:cs typeface="Consolas" panose="020B0609020204030204" pitchFamily="49" charset="0"/>
              </a:rPr>
              <a:t>"button"</a:t>
            </a:r>
            <a:r>
              <a:rPr lang="en-US" sz="1600" dirty="0">
                <a:solidFill>
                  <a:srgbClr val="000000"/>
                </a:solidFill>
                <a:latin typeface="Consolas" panose="020B0609020204030204" pitchFamily="49" charset="0"/>
                <a:cs typeface="Consolas" panose="020B0609020204030204" pitchFamily="49" charset="0"/>
              </a:rPr>
              <a:t>).click(</a:t>
            </a:r>
            <a:r>
              <a:rPr lang="en-US" sz="1600" dirty="0">
                <a:solidFill>
                  <a:srgbClr val="0000FF"/>
                </a:solidFill>
                <a:latin typeface="Consolas" panose="020B0609020204030204" pitchFamily="49" charset="0"/>
                <a:cs typeface="Consolas" panose="020B0609020204030204" pitchFamily="49" charset="0"/>
              </a:rPr>
              <a:t>function</a:t>
            </a:r>
            <a:r>
              <a:rPr lang="en-US" sz="1600" dirty="0">
                <a:solidFill>
                  <a:srgbClr val="000000"/>
                </a:solidFill>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A31515"/>
                </a:solidFill>
                <a:latin typeface="Consolas" panose="020B0609020204030204" pitchFamily="49" charset="0"/>
                <a:cs typeface="Consolas" panose="020B0609020204030204" pitchFamily="49" charset="0"/>
              </a:rPr>
              <a:t>"input"</a:t>
            </a:r>
            <a:r>
              <a:rPr lang="en-US" sz="1600" dirty="0">
                <a:solidFill>
                  <a:srgbClr val="000000"/>
                </a:solidFill>
                <a:latin typeface="Consolas" panose="020B0609020204030204" pitchFamily="49" charset="0"/>
                <a:cs typeface="Consolas" panose="020B0609020204030204" pitchFamily="49" charset="0"/>
              </a:rPr>
              <a:t>).</a:t>
            </a:r>
            <a:r>
              <a:rPr lang="en-US" sz="1600" dirty="0" err="1">
                <a:solidFill>
                  <a:srgbClr val="000000"/>
                </a:solidFill>
                <a:latin typeface="Consolas" panose="020B0609020204030204" pitchFamily="49" charset="0"/>
                <a:cs typeface="Consolas" panose="020B0609020204030204" pitchFamily="49" charset="0"/>
              </a:rPr>
              <a:t>val</a:t>
            </a:r>
            <a:r>
              <a:rPr lang="en-US" sz="1600" dirty="0">
                <a:solidFill>
                  <a:srgbClr val="000000"/>
                </a:solidFill>
                <a:latin typeface="Consolas" panose="020B0609020204030204" pitchFamily="49" charset="0"/>
                <a:cs typeface="Consolas" panose="020B0609020204030204" pitchFamily="49" charset="0"/>
              </a:rPr>
              <a:t>(</a:t>
            </a:r>
            <a:r>
              <a:rPr lang="en-US" sz="1600" dirty="0">
                <a:solidFill>
                  <a:srgbClr val="A31515"/>
                </a:solidFill>
                <a:latin typeface="Consolas" panose="020B0609020204030204" pitchFamily="49" charset="0"/>
                <a:cs typeface="Consolas" panose="020B0609020204030204" pitchFamily="49" charset="0"/>
              </a:rPr>
              <a:t>"Changed"</a:t>
            </a:r>
            <a:r>
              <a:rPr lang="en-US" sz="1600" dirty="0">
                <a:solidFill>
                  <a:srgbClr val="000000"/>
                </a:solidFill>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8000"/>
                </a:solidFill>
                <a:latin typeface="Consolas" panose="020B0609020204030204" pitchFamily="49" charset="0"/>
                <a:cs typeface="Consolas" panose="020B0609020204030204" pitchFamily="49" charset="0"/>
              </a:rPr>
              <a:t>//$("input").change();</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00"/>
                </a:solidFill>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A31515"/>
                </a:solidFill>
                <a:latin typeface="Consolas" panose="020B0609020204030204" pitchFamily="49" charset="0"/>
                <a:cs typeface="Consolas" panose="020B0609020204030204" pitchFamily="49" charset="0"/>
              </a:rPr>
              <a:t>"input"</a:t>
            </a:r>
            <a:r>
              <a:rPr lang="en-US" sz="1600" dirty="0">
                <a:solidFill>
                  <a:srgbClr val="000000"/>
                </a:solidFill>
                <a:latin typeface="Consolas" panose="020B0609020204030204" pitchFamily="49" charset="0"/>
                <a:cs typeface="Consolas" panose="020B0609020204030204" pitchFamily="49" charset="0"/>
              </a:rPr>
              <a:t>).change(</a:t>
            </a:r>
            <a:r>
              <a:rPr lang="en-US" sz="1600" dirty="0">
                <a:solidFill>
                  <a:srgbClr val="0000FF"/>
                </a:solidFill>
                <a:latin typeface="Consolas" panose="020B0609020204030204" pitchFamily="49" charset="0"/>
                <a:cs typeface="Consolas" panose="020B0609020204030204" pitchFamily="49" charset="0"/>
              </a:rPr>
              <a:t>function</a:t>
            </a:r>
            <a:r>
              <a:rPr lang="en-US" sz="1600" dirty="0">
                <a:solidFill>
                  <a:srgbClr val="000000"/>
                </a:solidFill>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00"/>
                </a:solidFill>
                <a:latin typeface="Consolas" panose="020B0609020204030204" pitchFamily="49" charset="0"/>
                <a:cs typeface="Consolas" panose="020B0609020204030204" pitchFamily="49" charset="0"/>
              </a:rPr>
              <a:t>                 alert(</a:t>
            </a:r>
            <a:r>
              <a:rPr lang="en-US" sz="1600" dirty="0">
                <a:solidFill>
                  <a:srgbClr val="A31515"/>
                </a:solidFill>
                <a:latin typeface="Consolas" panose="020B0609020204030204" pitchFamily="49" charset="0"/>
                <a:cs typeface="Consolas" panose="020B0609020204030204" pitchFamily="49" charset="0"/>
              </a:rPr>
              <a:t>"Handler for .change() called."</a:t>
            </a:r>
            <a:r>
              <a:rPr lang="en-US" sz="1600" dirty="0">
                <a:solidFill>
                  <a:srgbClr val="000000"/>
                </a:solidFill>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00"/>
                </a:solidFill>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00"/>
                </a:solidFill>
                <a:latin typeface="Consolas" panose="020B0609020204030204" pitchFamily="49" charset="0"/>
                <a:cs typeface="Consolas" panose="020B0609020204030204" pitchFamily="49" charset="0"/>
              </a:rPr>
              <a:t>         });</a:t>
            </a:r>
            <a:endParaRPr lang="en-US" sz="4000" dirty="0">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sz="160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script</a:t>
            </a:r>
            <a:r>
              <a:rPr kumimoji="0" lang="en-US" sz="160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endParaRPr kumimoji="0" lang="en-US" sz="400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p:txBody>
      </p:sp>
      <p:sp>
        <p:nvSpPr>
          <p:cNvPr id="7" name="Title 6"/>
          <p:cNvSpPr>
            <a:spLocks noGrp="1"/>
          </p:cNvSpPr>
          <p:nvPr>
            <p:ph type="title"/>
          </p:nvPr>
        </p:nvSpPr>
        <p:spPr/>
        <p:txBody>
          <a:bodyPr/>
          <a:lstStyle/>
          <a:p>
            <a:r>
              <a:rPr lang="en-US" dirty="0"/>
              <a:t>Events</a:t>
            </a:r>
          </a:p>
        </p:txBody>
      </p:sp>
      <p:sp>
        <p:nvSpPr>
          <p:cNvPr id="12" name="Content Placeholder 11"/>
          <p:cNvSpPr>
            <a:spLocks noGrp="1"/>
          </p:cNvSpPr>
          <p:nvPr>
            <p:ph idx="1"/>
          </p:nvPr>
        </p:nvSpPr>
        <p:spPr>
          <a:xfrm>
            <a:off x="1097280" y="1845733"/>
            <a:ext cx="10058400" cy="933689"/>
          </a:xfrm>
        </p:spPr>
        <p:txBody>
          <a:bodyPr>
            <a:normAutofit/>
          </a:bodyPr>
          <a:lstStyle/>
          <a:p>
            <a:r>
              <a:rPr lang="en-US" dirty="0"/>
              <a:t>The .click() function we just created is called an event. There are many events in jQuery that you can use to turn ordinary DOM elements into functional tools in your web site.</a:t>
            </a:r>
          </a:p>
        </p:txBody>
      </p:sp>
      <p:sp>
        <p:nvSpPr>
          <p:cNvPr id="5" name="Footer Placeholder 4"/>
          <p:cNvSpPr>
            <a:spLocks noGrp="1"/>
          </p:cNvSpPr>
          <p:nvPr>
            <p:ph type="ftr" sz="quarter" idx="11"/>
          </p:nvPr>
        </p:nvSpPr>
        <p:spPr/>
        <p:txBody>
          <a:bodyPr/>
          <a:lstStyle/>
          <a:p>
            <a:r>
              <a:rPr lang="en-US"/>
              <a:t>By:- Prof. Jignasha Rajput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23</a:t>
            </a:fld>
            <a:endParaRPr lang="en-US" dirty="0"/>
          </a:p>
        </p:txBody>
      </p:sp>
      <p:sp>
        <p:nvSpPr>
          <p:cNvPr id="4" name="Rectangle 3"/>
          <p:cNvSpPr>
            <a:spLocks noChangeArrowheads="1"/>
          </p:cNvSpPr>
          <p:nvPr/>
        </p:nvSpPr>
        <p:spPr bwMode="auto">
          <a:xfrm>
            <a:off x="3685586" y="2595407"/>
            <a:ext cx="4336444"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sz="1600" dirty="0">
                <a:solidFill>
                  <a:srgbClr val="0000FF"/>
                </a:solidFill>
                <a:latin typeface="Consolas" panose="020B0609020204030204" pitchFamily="49" charset="0"/>
                <a:cs typeface="Consolas" panose="020B0609020204030204" pitchFamily="49" charset="0"/>
              </a:rPr>
              <a:t>&lt;</a:t>
            </a:r>
            <a:r>
              <a:rPr lang="en-US" sz="1600" dirty="0">
                <a:solidFill>
                  <a:srgbClr val="800000"/>
                </a:solidFill>
                <a:latin typeface="Consolas" panose="020B0609020204030204" pitchFamily="49" charset="0"/>
                <a:cs typeface="Consolas" panose="020B0609020204030204" pitchFamily="49" charset="0"/>
              </a:rPr>
              <a:t>button</a:t>
            </a:r>
            <a:r>
              <a:rPr lang="en-US" sz="1600" dirty="0">
                <a:solidFill>
                  <a:srgbClr val="0000FF"/>
                </a:solidFill>
                <a:latin typeface="Consolas" panose="020B0609020204030204" pitchFamily="49" charset="0"/>
                <a:cs typeface="Consolas" panose="020B0609020204030204" pitchFamily="49" charset="0"/>
              </a:rPr>
              <a:t>&gt;</a:t>
            </a:r>
            <a:r>
              <a:rPr lang="en-US" sz="1600" dirty="0">
                <a:solidFill>
                  <a:srgbClr val="000000"/>
                </a:solidFill>
                <a:latin typeface="Consolas" panose="020B0609020204030204" pitchFamily="49" charset="0"/>
                <a:cs typeface="Consolas" panose="020B0609020204030204" pitchFamily="49" charset="0"/>
              </a:rPr>
              <a:t>Sample</a:t>
            </a:r>
            <a:r>
              <a:rPr lang="en-US" sz="1600" dirty="0">
                <a:solidFill>
                  <a:srgbClr val="0000FF"/>
                </a:solidFill>
                <a:latin typeface="Consolas" panose="020B0609020204030204" pitchFamily="49" charset="0"/>
                <a:cs typeface="Consolas" panose="020B0609020204030204" pitchFamily="49" charset="0"/>
              </a:rPr>
              <a:t>&lt;/</a:t>
            </a:r>
            <a:r>
              <a:rPr lang="en-US" sz="1600" dirty="0">
                <a:solidFill>
                  <a:srgbClr val="800000"/>
                </a:solidFill>
                <a:latin typeface="Consolas" panose="020B0609020204030204" pitchFamily="49" charset="0"/>
                <a:cs typeface="Consolas" panose="020B0609020204030204" pitchFamily="49" charset="0"/>
              </a:rPr>
              <a:t>button</a:t>
            </a:r>
            <a:r>
              <a:rPr lang="en-US" sz="1600" dirty="0">
                <a:solidFill>
                  <a:srgbClr val="0000FF"/>
                </a:solidFill>
                <a:latin typeface="Consolas" panose="020B0609020204030204" pitchFamily="49" charset="0"/>
                <a:cs typeface="Consolas" panose="020B0609020204030204" pitchFamily="49" charset="0"/>
              </a:rPr>
              <a:t>&gt;</a:t>
            </a:r>
          </a:p>
          <a:p>
            <a:pPr lvl="0" defTabSz="914400" eaLnBrk="0" fontAlgn="base" hangingPunct="0">
              <a:spcBef>
                <a:spcPct val="0"/>
              </a:spcBef>
              <a:spcAft>
                <a:spcPct val="0"/>
              </a:spcAft>
            </a:pPr>
            <a:r>
              <a:rPr lang="en-US" sz="16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sz="1600" dirty="0">
                <a:solidFill>
                  <a:srgbClr val="800000"/>
                </a:solidFill>
                <a:latin typeface="Consolas" panose="020B0609020204030204" pitchFamily="49" charset="0"/>
                <a:ea typeface="Times New Roman" panose="02020603050405020304" pitchFamily="18" charset="0"/>
                <a:cs typeface="Consolas" panose="020B0609020204030204" pitchFamily="49" charset="0"/>
              </a:rPr>
              <a:t>input</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160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type</a:t>
            </a:r>
            <a:r>
              <a:rPr lang="en-US" sz="16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="text"</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160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value</a:t>
            </a:r>
            <a:r>
              <a:rPr lang="en-US" sz="16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="Sample"</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16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r>
              <a:rPr lang="en-US" sz="1600" dirty="0">
                <a:solidFill>
                  <a:prstClr val="black"/>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2429340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6"/>
                                        </p:tgtEl>
                                      </p:cBhvr>
                                    </p:animEffect>
                                    <p:set>
                                      <p:cBhvr>
                                        <p:cTn id="20"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16" grpId="1" animBg="1"/>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p:cNvSpPr>
            <a:spLocks noChangeArrowheads="1"/>
          </p:cNvSpPr>
          <p:nvPr/>
        </p:nvSpPr>
        <p:spPr bwMode="auto">
          <a:xfrm>
            <a:off x="3685586" y="2994036"/>
            <a:ext cx="7598499" cy="32932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600" dirty="0">
                <a:solidFill>
                  <a:srgbClr val="0000FF"/>
                </a:solidFill>
                <a:highlight>
                  <a:srgbClr val="FFFFFF"/>
                </a:highlight>
                <a:latin typeface="Consolas" panose="020B0609020204030204" pitchFamily="49" charset="0"/>
              </a:rPr>
              <a:t>&lt;</a:t>
            </a:r>
            <a:r>
              <a:rPr lang="en-US" sz="1600" dirty="0">
                <a:solidFill>
                  <a:srgbClr val="800000"/>
                </a:solidFill>
                <a:highlight>
                  <a:srgbClr val="FFFFFF"/>
                </a:highlight>
                <a:latin typeface="Consolas" panose="020B0609020204030204" pitchFamily="49" charset="0"/>
              </a:rPr>
              <a:t>script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 () {</a:t>
            </a:r>
          </a:p>
          <a:p>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"button"</a:t>
            </a:r>
            <a:r>
              <a:rPr lang="en-US" sz="1600" dirty="0">
                <a:solidFill>
                  <a:srgbClr val="000000"/>
                </a:solidFill>
                <a:highlight>
                  <a:srgbClr val="FFFFFF"/>
                </a:highlight>
                <a:latin typeface="Consolas" panose="020B0609020204030204" pitchFamily="49" charset="0"/>
              </a:rPr>
              <a:t>).click(</a:t>
            </a:r>
            <a:r>
              <a:rPr lang="en-US" sz="1600" dirty="0">
                <a:solidFill>
                  <a:srgbClr val="0000F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 () {</a:t>
            </a:r>
          </a:p>
          <a:p>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"input"</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val</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"Changed"</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a:t>
            </a:r>
            <a:r>
              <a:rPr lang="en-US" sz="1600" dirty="0" err="1">
                <a:solidFill>
                  <a:srgbClr val="A31515"/>
                </a:solidFill>
                <a:highlight>
                  <a:srgbClr val="FFFFFF"/>
                </a:highlight>
                <a:latin typeface="Consolas" panose="020B0609020204030204" pitchFamily="49" charset="0"/>
              </a:rPr>
              <a:t>coloredDiv</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attr</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"style"</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"background-color:red;height:100px; width:100px;"</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//$("input").change();</a:t>
            </a:r>
            <a:br>
              <a:rPr lang="en-US" sz="1600" dirty="0">
                <a:solidFill>
                  <a:srgbClr val="008000"/>
                </a:solidFill>
                <a:highlight>
                  <a:srgbClr val="FFFFFF"/>
                </a:highlight>
                <a:latin typeface="Consolas" panose="020B0609020204030204" pitchFamily="49" charset="0"/>
              </a:rPr>
            </a:b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"input"</a:t>
            </a:r>
            <a:r>
              <a:rPr lang="en-US" sz="1600" dirty="0">
                <a:solidFill>
                  <a:srgbClr val="000000"/>
                </a:solidFill>
                <a:highlight>
                  <a:srgbClr val="FFFFFF"/>
                </a:highlight>
                <a:latin typeface="Consolas" panose="020B0609020204030204" pitchFamily="49" charset="0"/>
              </a:rPr>
              <a:t>).change(</a:t>
            </a:r>
            <a:r>
              <a:rPr lang="en-US" sz="1600" dirty="0">
                <a:solidFill>
                  <a:srgbClr val="0000F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 () {</a:t>
            </a:r>
          </a:p>
          <a:p>
            <a:r>
              <a:rPr lang="en-US" sz="1600" dirty="0">
                <a:solidFill>
                  <a:srgbClr val="000000"/>
                </a:solidFill>
                <a:highlight>
                  <a:srgbClr val="FFFFFF"/>
                </a:highlight>
                <a:latin typeface="Consolas" panose="020B0609020204030204" pitchFamily="49" charset="0"/>
              </a:rPr>
              <a:t>            alert($(</a:t>
            </a:r>
            <a:r>
              <a:rPr lang="en-US" sz="1600" dirty="0">
                <a:solidFill>
                  <a:srgbClr val="A31515"/>
                </a:solidFill>
                <a:highlight>
                  <a:srgbClr val="FFFFFF"/>
                </a:highlight>
                <a:latin typeface="Consolas" panose="020B0609020204030204" pitchFamily="49" charset="0"/>
              </a:rPr>
              <a:t>"#</a:t>
            </a:r>
            <a:r>
              <a:rPr lang="en-US" sz="1600" dirty="0" err="1">
                <a:solidFill>
                  <a:srgbClr val="A31515"/>
                </a:solidFill>
                <a:highlight>
                  <a:srgbClr val="FFFFFF"/>
                </a:highlight>
                <a:latin typeface="Consolas" panose="020B0609020204030204" pitchFamily="49" charset="0"/>
              </a:rPr>
              <a:t>coloredDiv</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attr</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"style"</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p>
          <a:p>
            <a:r>
              <a:rPr lang="en-US" sz="1600" dirty="0">
                <a:solidFill>
                  <a:srgbClr val="0000FF"/>
                </a:solidFill>
                <a:highlight>
                  <a:srgbClr val="FFFFFF"/>
                </a:highlight>
                <a:latin typeface="Consolas" panose="020B0609020204030204" pitchFamily="49" charset="0"/>
              </a:rPr>
              <a:t>&lt;/</a:t>
            </a:r>
            <a:r>
              <a:rPr lang="en-US" sz="1600" dirty="0">
                <a:solidFill>
                  <a:srgbClr val="800000"/>
                </a:solidFill>
                <a:highlight>
                  <a:srgbClr val="FFFFFF"/>
                </a:highlight>
                <a:latin typeface="Consolas" panose="020B0609020204030204" pitchFamily="49" charset="0"/>
              </a:rPr>
              <a:t>script</a:t>
            </a:r>
            <a:r>
              <a:rPr lang="en-US" sz="1600" dirty="0">
                <a:solidFill>
                  <a:srgbClr val="0000FF"/>
                </a:solidFill>
                <a:highlight>
                  <a:srgbClr val="FFFFFF"/>
                </a:highlight>
                <a:latin typeface="Consolas" panose="020B0609020204030204" pitchFamily="49" charset="0"/>
              </a:rPr>
              <a:t>&gt;</a:t>
            </a:r>
            <a:endParaRPr kumimoji="0" lang="en-US" sz="400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p:txBody>
      </p:sp>
      <p:sp>
        <p:nvSpPr>
          <p:cNvPr id="7" name="Title 6"/>
          <p:cNvSpPr>
            <a:spLocks noGrp="1"/>
          </p:cNvSpPr>
          <p:nvPr>
            <p:ph type="title"/>
          </p:nvPr>
        </p:nvSpPr>
        <p:spPr/>
        <p:txBody>
          <a:bodyPr/>
          <a:lstStyle/>
          <a:p>
            <a:r>
              <a:rPr lang="en-US" dirty="0"/>
              <a:t>Attributes</a:t>
            </a:r>
          </a:p>
        </p:txBody>
      </p:sp>
      <p:sp>
        <p:nvSpPr>
          <p:cNvPr id="12" name="Content Placeholder 11"/>
          <p:cNvSpPr>
            <a:spLocks noGrp="1"/>
          </p:cNvSpPr>
          <p:nvPr>
            <p:ph idx="1"/>
          </p:nvPr>
        </p:nvSpPr>
        <p:spPr>
          <a:xfrm>
            <a:off x="1097280" y="1845734"/>
            <a:ext cx="10058400" cy="710518"/>
          </a:xfrm>
        </p:spPr>
        <p:txBody>
          <a:bodyPr>
            <a:normAutofit/>
          </a:bodyPr>
          <a:lstStyle/>
          <a:p>
            <a:r>
              <a:rPr lang="en-US" dirty="0"/>
              <a:t>jQuery has several attributes that you can leverage to modify DOM elements. The most basic is .</a:t>
            </a:r>
            <a:r>
              <a:rPr lang="en-US" dirty="0" err="1"/>
              <a:t>attr</a:t>
            </a:r>
            <a:r>
              <a:rPr lang="en-US" dirty="0"/>
              <a:t>(). This attribute allows you to modify any key/value pair associated with an element.</a:t>
            </a:r>
          </a:p>
        </p:txBody>
      </p:sp>
      <p:sp>
        <p:nvSpPr>
          <p:cNvPr id="5" name="Footer Placeholder 4"/>
          <p:cNvSpPr>
            <a:spLocks noGrp="1"/>
          </p:cNvSpPr>
          <p:nvPr>
            <p:ph type="ftr" sz="quarter" idx="11"/>
          </p:nvPr>
        </p:nvSpPr>
        <p:spPr/>
        <p:txBody>
          <a:bodyPr/>
          <a:lstStyle/>
          <a:p>
            <a:r>
              <a:rPr lang="en-US"/>
              <a:t>By:- Prof. Jignasha Rajput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24</a:t>
            </a:fld>
            <a:endParaRPr lang="en-US" dirty="0"/>
          </a:p>
        </p:txBody>
      </p:sp>
      <p:sp>
        <p:nvSpPr>
          <p:cNvPr id="4" name="Rectangle 3"/>
          <p:cNvSpPr>
            <a:spLocks noChangeArrowheads="1"/>
          </p:cNvSpPr>
          <p:nvPr/>
        </p:nvSpPr>
        <p:spPr bwMode="auto">
          <a:xfrm>
            <a:off x="3685586" y="2728791"/>
            <a:ext cx="3326552"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sz="1600" dirty="0">
                <a:solidFill>
                  <a:srgbClr val="0000FF"/>
                </a:solidFill>
                <a:latin typeface="Consolas" panose="020B0609020204030204" pitchFamily="49" charset="0"/>
                <a:cs typeface="Consolas" panose="020B0609020204030204" pitchFamily="49" charset="0"/>
              </a:rPr>
              <a:t>&lt;</a:t>
            </a:r>
            <a:r>
              <a:rPr lang="en-US" sz="1600" dirty="0">
                <a:solidFill>
                  <a:srgbClr val="800000"/>
                </a:solidFill>
                <a:latin typeface="Consolas" panose="020B0609020204030204" pitchFamily="49" charset="0"/>
                <a:cs typeface="Consolas" panose="020B0609020204030204" pitchFamily="49" charset="0"/>
              </a:rPr>
              <a:t>div</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id</a:t>
            </a:r>
            <a:r>
              <a:rPr lang="en-US" sz="1600" dirty="0">
                <a:solidFill>
                  <a:srgbClr val="0000FF"/>
                </a:solidFill>
                <a:latin typeface="Consolas" panose="020B0609020204030204" pitchFamily="49" charset="0"/>
                <a:cs typeface="Consolas" panose="020B0609020204030204" pitchFamily="49" charset="0"/>
              </a:rPr>
              <a:t>="</a:t>
            </a:r>
            <a:r>
              <a:rPr lang="en-US" sz="1600" dirty="0" err="1">
                <a:solidFill>
                  <a:srgbClr val="0000FF"/>
                </a:solidFill>
                <a:latin typeface="Consolas" panose="020B0609020204030204" pitchFamily="49" charset="0"/>
                <a:cs typeface="Consolas" panose="020B0609020204030204" pitchFamily="49" charset="0"/>
              </a:rPr>
              <a:t>coloredDiv</a:t>
            </a:r>
            <a:r>
              <a:rPr lang="en-US" sz="1600" dirty="0">
                <a:solidFill>
                  <a:srgbClr val="0000FF"/>
                </a:solidFill>
                <a:latin typeface="Consolas" panose="020B0609020204030204" pitchFamily="49" charset="0"/>
                <a:cs typeface="Consolas" panose="020B0609020204030204" pitchFamily="49" charset="0"/>
              </a:rPr>
              <a:t>"&gt;&lt;/</a:t>
            </a:r>
            <a:r>
              <a:rPr lang="en-US" sz="1600" dirty="0">
                <a:solidFill>
                  <a:srgbClr val="800000"/>
                </a:solidFill>
                <a:latin typeface="Consolas" panose="020B0609020204030204" pitchFamily="49" charset="0"/>
                <a:cs typeface="Consolas" panose="020B0609020204030204" pitchFamily="49" charset="0"/>
              </a:rPr>
              <a:t>div</a:t>
            </a:r>
            <a:r>
              <a:rPr lang="en-US" sz="1600" dirty="0">
                <a:solidFill>
                  <a:srgbClr val="0000FF"/>
                </a:solidFill>
                <a:latin typeface="Consolas" panose="020B0609020204030204" pitchFamily="49" charset="0"/>
                <a:cs typeface="Consolas" panose="020B0609020204030204" pitchFamily="49" charset="0"/>
              </a:rPr>
              <a:t>&gt;</a:t>
            </a:r>
            <a:r>
              <a:rPr lang="en-US" sz="1600" dirty="0">
                <a:solidFill>
                  <a:srgbClr val="000000"/>
                </a:solidFill>
                <a:latin typeface="Consolas" panose="020B0609020204030204" pitchFamily="49" charset="0"/>
                <a:cs typeface="Consolas" panose="020B0609020204030204" pitchFamily="49" charset="0"/>
              </a:rPr>
              <a:t> </a:t>
            </a:r>
            <a:endParaRPr lang="en-US" sz="4000" dirty="0">
              <a:latin typeface="Arial" panose="020B0604020202020204" pitchFamily="34" charset="0"/>
            </a:endParaRPr>
          </a:p>
        </p:txBody>
      </p:sp>
      <p:sp>
        <p:nvSpPr>
          <p:cNvPr id="19" name="TextBox 18"/>
          <p:cNvSpPr txBox="1"/>
          <p:nvPr/>
        </p:nvSpPr>
        <p:spPr>
          <a:xfrm>
            <a:off x="8774129" y="5548581"/>
            <a:ext cx="3028042" cy="738664"/>
          </a:xfrm>
          <a:prstGeom prst="rect">
            <a:avLst/>
          </a:prstGeom>
          <a:noFill/>
        </p:spPr>
        <p:txBody>
          <a:bodyPr wrap="square" rtlCol="0">
            <a:spAutoFit/>
          </a:bodyPr>
          <a:lstStyle/>
          <a:p>
            <a:r>
              <a:rPr lang="en-US" sz="1400" dirty="0"/>
              <a:t>In our example </a:t>
            </a:r>
            <a:r>
              <a:rPr lang="en-US" sz="1400" dirty="0">
                <a:solidFill>
                  <a:srgbClr val="A31515"/>
                </a:solidFill>
                <a:highlight>
                  <a:srgbClr val="FFFFFF"/>
                </a:highlight>
              </a:rPr>
              <a:t>"style"</a:t>
            </a:r>
            <a:r>
              <a:rPr lang="en-US" sz="1400" dirty="0">
                <a:solidFill>
                  <a:srgbClr val="000000"/>
                </a:solidFill>
                <a:highlight>
                  <a:srgbClr val="FFFFFF"/>
                </a:highlight>
              </a:rPr>
              <a:t>, </a:t>
            </a:r>
            <a:r>
              <a:rPr lang="en-US" sz="1400" dirty="0">
                <a:solidFill>
                  <a:srgbClr val="A31515"/>
                </a:solidFill>
                <a:highlight>
                  <a:srgbClr val="FFFFFF"/>
                </a:highlight>
              </a:rPr>
              <a:t>"background-color:red;height:100px; width:100px;“</a:t>
            </a:r>
            <a:r>
              <a:rPr lang="en-US" sz="1400" dirty="0"/>
              <a:t> is our key/value pair.</a:t>
            </a:r>
          </a:p>
        </p:txBody>
      </p:sp>
    </p:spTree>
    <p:extLst>
      <p:ext uri="{BB962C8B-B14F-4D97-AF65-F5344CB8AC3E}">
        <p14:creationId xmlns:p14="http://schemas.microsoft.com/office/powerpoint/2010/main" val="410462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 grpId="0" animBg="1"/>
      <p:bldP spid="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Attributes</a:t>
            </a:r>
          </a:p>
        </p:txBody>
      </p:sp>
      <p:sp>
        <p:nvSpPr>
          <p:cNvPr id="12" name="Content Placeholder 11"/>
          <p:cNvSpPr>
            <a:spLocks noGrp="1"/>
          </p:cNvSpPr>
          <p:nvPr>
            <p:ph idx="1"/>
          </p:nvPr>
        </p:nvSpPr>
        <p:spPr>
          <a:xfrm>
            <a:off x="1097280" y="1845733"/>
            <a:ext cx="10058400" cy="4472874"/>
          </a:xfrm>
        </p:spPr>
        <p:txBody>
          <a:bodyPr>
            <a:noAutofit/>
          </a:bodyPr>
          <a:lstStyle/>
          <a:p>
            <a:r>
              <a:rPr lang="en-US" dirty="0"/>
              <a:t>The .</a:t>
            </a:r>
            <a:r>
              <a:rPr lang="en-US" dirty="0" err="1"/>
              <a:t>attr</a:t>
            </a:r>
            <a:r>
              <a:rPr lang="en-US" dirty="0"/>
              <a:t>() method can also accept an object of multiple key/value pairs. In the following example we will set the </a:t>
            </a:r>
            <a:r>
              <a:rPr lang="en-US" dirty="0" err="1"/>
              <a:t>href</a:t>
            </a:r>
            <a:r>
              <a:rPr lang="en-US" dirty="0"/>
              <a:t> value using jQuery:</a:t>
            </a:r>
          </a:p>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href</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siteLink</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Sample</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a</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siteLink</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attr</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href</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"allMyHrefsAreTheSameNow.html"</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rPr>
              <a:t>In this example we will set both the HREF value and the Title attribute simultaneously:</a:t>
            </a:r>
          </a:p>
          <a:p>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siteLink</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attr</a:t>
            </a:r>
            <a:r>
              <a:rPr lang="en-US" dirty="0">
                <a:solidFill>
                  <a:srgbClr val="000000"/>
                </a:solidFill>
                <a:highlight>
                  <a:srgbClr val="FFFFFF"/>
                </a:highlight>
                <a:latin typeface="Consolas" panose="020B0609020204030204" pitchFamily="49" charset="0"/>
              </a:rPr>
              <a:t>({</a:t>
            </a:r>
            <a:br>
              <a:rPr lang="en-US" dirty="0">
                <a:solidFill>
                  <a:srgbClr val="000000"/>
                </a:solidFill>
                <a:highlight>
                  <a:srgbClr val="FFFFFF"/>
                </a:highlight>
                <a:latin typeface="Consolas" panose="020B0609020204030204" pitchFamily="49" charset="0"/>
              </a:rPr>
            </a:br>
            <a:r>
              <a:rPr lang="en-US" dirty="0">
                <a:solidFill>
                  <a:srgbClr val="000000"/>
                </a:solidFill>
                <a:highlight>
                  <a:srgbClr val="FFFFFF"/>
                </a:highlight>
                <a:latin typeface="Consolas" panose="020B0609020204030204" pitchFamily="49" charset="0"/>
              </a:rPr>
              <a:t>    title: </a:t>
            </a:r>
            <a:r>
              <a:rPr lang="en-US" dirty="0">
                <a:solidFill>
                  <a:srgbClr val="A31515"/>
                </a:solidFill>
                <a:highlight>
                  <a:srgbClr val="FFFFFF"/>
                </a:highlight>
                <a:latin typeface="Consolas" panose="020B0609020204030204" pitchFamily="49" charset="0"/>
              </a:rPr>
              <a:t>"all titles are the same too!"</a:t>
            </a:r>
            <a:r>
              <a:rPr lang="en-US" dirty="0">
                <a:solidFill>
                  <a:srgbClr val="000000"/>
                </a:solidFill>
                <a:highlight>
                  <a:srgbClr val="FFFFFF"/>
                </a:highlight>
                <a:latin typeface="Consolas" panose="020B0609020204030204" pitchFamily="49" charset="0"/>
              </a:rPr>
              <a:t>,</a:t>
            </a:r>
            <a:br>
              <a:rPr lang="en-US" dirty="0">
                <a:solidFill>
                  <a:srgbClr val="000000"/>
                </a:solidFill>
                <a:highlight>
                  <a:srgbClr val="FFFFFF"/>
                </a:highlight>
                <a:latin typeface="Consolas" panose="020B0609020204030204" pitchFamily="49" charset="0"/>
              </a:rPr>
            </a:b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href</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"somethingNew.html"</a:t>
            </a:r>
            <a:br>
              <a:rPr lang="en-US" dirty="0">
                <a:solidFill>
                  <a:srgbClr val="A31515"/>
                </a:solidFill>
                <a:highlight>
                  <a:srgbClr val="FFFFFF"/>
                </a:highlight>
                <a:latin typeface="Consolas" panose="020B0609020204030204" pitchFamily="49" charset="0"/>
              </a:rPr>
            </a:b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rPr>
              <a:t>This sort of script could be handy in many situations when modernizing a site. For instance, updating all images to have alt tags on a give page.</a:t>
            </a:r>
            <a:endParaRPr lang="en-US" dirty="0"/>
          </a:p>
        </p:txBody>
      </p:sp>
      <p:sp>
        <p:nvSpPr>
          <p:cNvPr id="5" name="Footer Placeholder 4"/>
          <p:cNvSpPr>
            <a:spLocks noGrp="1"/>
          </p:cNvSpPr>
          <p:nvPr>
            <p:ph type="ftr" sz="quarter" idx="11"/>
          </p:nvPr>
        </p:nvSpPr>
        <p:spPr/>
        <p:txBody>
          <a:bodyPr/>
          <a:lstStyle/>
          <a:p>
            <a:r>
              <a:rPr lang="en-US"/>
              <a:t>By:- Prof. Jignasha Rajput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25</a:t>
            </a:fld>
            <a:endParaRPr lang="en-US" dirty="0"/>
          </a:p>
        </p:txBody>
      </p:sp>
    </p:spTree>
    <p:extLst>
      <p:ext uri="{BB962C8B-B14F-4D97-AF65-F5344CB8AC3E}">
        <p14:creationId xmlns:p14="http://schemas.microsoft.com/office/powerpoint/2010/main" val="3892043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Attributes</a:t>
            </a:r>
          </a:p>
        </p:txBody>
      </p:sp>
      <p:sp>
        <p:nvSpPr>
          <p:cNvPr id="3" name="Content Placeholder 2"/>
          <p:cNvSpPr>
            <a:spLocks noGrp="1"/>
          </p:cNvSpPr>
          <p:nvPr>
            <p:ph idx="1"/>
          </p:nvPr>
        </p:nvSpPr>
        <p:spPr>
          <a:xfrm>
            <a:off x="1097280" y="1845734"/>
            <a:ext cx="10058400" cy="661160"/>
          </a:xfrm>
        </p:spPr>
        <p:txBody>
          <a:bodyPr>
            <a:noAutofit/>
          </a:bodyPr>
          <a:lstStyle/>
          <a:p>
            <a:r>
              <a:rPr lang="en-US" dirty="0"/>
              <a:t>That .</a:t>
            </a:r>
            <a:r>
              <a:rPr lang="en-US" dirty="0" err="1"/>
              <a:t>attr</a:t>
            </a:r>
            <a:r>
              <a:rPr lang="en-US" dirty="0"/>
              <a:t>() tag was a little ugly, not semantic and really not a great way to control CSS. Let’s look at other ways to control CSS of DOM elements.</a:t>
            </a:r>
          </a:p>
        </p:txBody>
      </p:sp>
      <p:sp>
        <p:nvSpPr>
          <p:cNvPr id="4" name="Footer Placeholder 3"/>
          <p:cNvSpPr>
            <a:spLocks noGrp="1"/>
          </p:cNvSpPr>
          <p:nvPr>
            <p:ph type="ftr" sz="quarter" idx="11"/>
          </p:nvPr>
        </p:nvSpPr>
        <p:spPr/>
        <p:txBody>
          <a:bodyPr/>
          <a:lstStyle/>
          <a:p>
            <a:r>
              <a:rPr lang="en-US"/>
              <a:t>By:- Prof. Jignasha Rajput</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pPr/>
              <a:t>26</a:t>
            </a:fld>
            <a:endParaRPr lang="en-US" dirty="0"/>
          </a:p>
        </p:txBody>
      </p:sp>
      <p:sp>
        <p:nvSpPr>
          <p:cNvPr id="7" name="TextBox 6"/>
          <p:cNvSpPr txBox="1"/>
          <p:nvPr/>
        </p:nvSpPr>
        <p:spPr>
          <a:xfrm>
            <a:off x="1489752" y="2615268"/>
            <a:ext cx="7909538" cy="1477328"/>
          </a:xfrm>
          <a:prstGeom prst="rect">
            <a:avLst/>
          </a:prstGeom>
          <a:noFill/>
        </p:spPr>
        <p:txBody>
          <a:bodyPr wrap="none" rtlCol="0">
            <a:spAutoFit/>
          </a:bodyPr>
          <a:lstStyle/>
          <a:p>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coloredDiv</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css</a:t>
            </a:r>
            <a:r>
              <a:rPr lang="en-US" dirty="0">
                <a:solidFill>
                  <a:srgbClr val="000000"/>
                </a:solidFill>
                <a:highlight>
                  <a:srgbClr val="FFFFFF"/>
                </a:highlight>
                <a:latin typeface="Consolas" panose="020B0609020204030204" pitchFamily="49" charset="0"/>
              </a:rPr>
              <a:t>({</a:t>
            </a:r>
            <a:br>
              <a:rPr lang="en-US" dirty="0">
                <a:solidFill>
                  <a:srgbClr val="000000"/>
                </a:solidFill>
                <a:highlight>
                  <a:srgbClr val="FFFFFF"/>
                </a:highlight>
                <a:latin typeface="Consolas" panose="020B0609020204030204" pitchFamily="49" charset="0"/>
              </a:rPr>
            </a:b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backgroundColor</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"red"</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or "background-color" : "red"</a:t>
            </a:r>
            <a:br>
              <a:rPr lang="en-US" dirty="0">
                <a:solidFill>
                  <a:srgbClr val="008000"/>
                </a:solidFill>
                <a:highlight>
                  <a:srgbClr val="FFFFFF"/>
                </a:highlight>
                <a:latin typeface="Consolas" panose="020B0609020204030204" pitchFamily="49" charset="0"/>
              </a:rPr>
            </a:br>
            <a:r>
              <a:rPr lang="en-US" dirty="0">
                <a:solidFill>
                  <a:srgbClr val="000000"/>
                </a:solidFill>
                <a:highlight>
                  <a:srgbClr val="FFFFFF"/>
                </a:highlight>
                <a:latin typeface="Consolas" panose="020B0609020204030204" pitchFamily="49" charset="0"/>
              </a:rPr>
              <a:t>    height : </a:t>
            </a:r>
            <a:r>
              <a:rPr lang="en-US" dirty="0">
                <a:solidFill>
                  <a:srgbClr val="A31515"/>
                </a:solidFill>
                <a:highlight>
                  <a:srgbClr val="FFFFFF"/>
                </a:highlight>
                <a:latin typeface="Consolas" panose="020B0609020204030204" pitchFamily="49" charset="0"/>
              </a:rPr>
              <a:t>"100px"</a:t>
            </a:r>
            <a:r>
              <a:rPr lang="en-US" dirty="0">
                <a:solidFill>
                  <a:srgbClr val="000000"/>
                </a:solidFill>
                <a:highlight>
                  <a:srgbClr val="FFFFFF"/>
                </a:highlight>
                <a:latin typeface="Consolas" panose="020B0609020204030204" pitchFamily="49" charset="0"/>
              </a:rPr>
              <a:t>,</a:t>
            </a:r>
            <a:br>
              <a:rPr lang="en-US" dirty="0">
                <a:solidFill>
                  <a:srgbClr val="000000"/>
                </a:solidFill>
                <a:highlight>
                  <a:srgbClr val="FFFFFF"/>
                </a:highlight>
                <a:latin typeface="Consolas" panose="020B0609020204030204" pitchFamily="49" charset="0"/>
              </a:rPr>
            </a:br>
            <a:r>
              <a:rPr lang="en-US" dirty="0">
                <a:solidFill>
                  <a:srgbClr val="000000"/>
                </a:solidFill>
                <a:highlight>
                  <a:srgbClr val="FFFFFF"/>
                </a:highlight>
                <a:latin typeface="Consolas" panose="020B0609020204030204" pitchFamily="49" charset="0"/>
              </a:rPr>
              <a:t>    width : </a:t>
            </a:r>
            <a:r>
              <a:rPr lang="en-US" dirty="0">
                <a:solidFill>
                  <a:srgbClr val="A31515"/>
                </a:solidFill>
                <a:highlight>
                  <a:srgbClr val="FFFFFF"/>
                </a:highlight>
                <a:latin typeface="Consolas" panose="020B0609020204030204" pitchFamily="49" charset="0"/>
              </a:rPr>
              <a:t>"100px“</a:t>
            </a:r>
            <a:br>
              <a:rPr lang="en-US" dirty="0">
                <a:solidFill>
                  <a:srgbClr val="A31515"/>
                </a:solidFill>
                <a:highlight>
                  <a:srgbClr val="FFFFFF"/>
                </a:highlight>
                <a:latin typeface="Consolas" panose="020B0609020204030204" pitchFamily="49" charset="0"/>
              </a:rPr>
            </a:br>
            <a:r>
              <a:rPr lang="en-US" dirty="0">
                <a:solidFill>
                  <a:srgbClr val="000000"/>
                </a:solidFill>
                <a:highlight>
                  <a:srgbClr val="FFFFFF"/>
                </a:highlight>
                <a:latin typeface="Consolas" panose="020B0609020204030204" pitchFamily="49" charset="0"/>
              </a:rPr>
              <a:t>});</a:t>
            </a:r>
            <a:endParaRPr lang="en-US" dirty="0"/>
          </a:p>
        </p:txBody>
      </p:sp>
      <p:sp>
        <p:nvSpPr>
          <p:cNvPr id="8" name="TextBox 7"/>
          <p:cNvSpPr txBox="1"/>
          <p:nvPr/>
        </p:nvSpPr>
        <p:spPr>
          <a:xfrm>
            <a:off x="1489752" y="4676026"/>
            <a:ext cx="5630067" cy="1200329"/>
          </a:xfrm>
          <a:prstGeom prst="rect">
            <a:avLst/>
          </a:prstGeom>
          <a:noFill/>
        </p:spPr>
        <p:txBody>
          <a:bodyPr wrap="none" rtlCol="0">
            <a:spAutoFit/>
          </a:bodyPr>
          <a:lstStyle/>
          <a:p>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coloredDiv</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addClass</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redBox</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br>
              <a:rPr lang="en-US" dirty="0">
                <a:solidFill>
                  <a:srgbClr val="000000"/>
                </a:solidFill>
                <a:highlight>
                  <a:srgbClr val="FFFFFF"/>
                </a:highlight>
                <a:latin typeface="Consolas" panose="020B0609020204030204" pitchFamily="49" charset="0"/>
              </a:rPr>
            </a:b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coloredDiv</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removeClass</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blueBox</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br>
              <a:rPr lang="en-US" dirty="0">
                <a:solidFill>
                  <a:srgbClr val="000000"/>
                </a:solidFill>
                <a:highlight>
                  <a:srgbClr val="FFFFFF"/>
                </a:highlight>
                <a:latin typeface="Consolas" panose="020B0609020204030204" pitchFamily="49" charset="0"/>
              </a:rPr>
            </a:b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coloredDiv</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toggleClass</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coloredBox</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endParaRPr lang="en-US" dirty="0"/>
          </a:p>
          <a:p>
            <a:endParaRPr lang="en-US" dirty="0"/>
          </a:p>
        </p:txBody>
      </p:sp>
    </p:spTree>
    <p:extLst>
      <p:ext uri="{BB962C8B-B14F-4D97-AF65-F5344CB8AC3E}">
        <p14:creationId xmlns:p14="http://schemas.microsoft.com/office/powerpoint/2010/main" val="58705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Advanced Selectors</a:t>
            </a:r>
          </a:p>
        </p:txBody>
      </p:sp>
      <p:sp>
        <p:nvSpPr>
          <p:cNvPr id="4" name="Footer Placeholder 3"/>
          <p:cNvSpPr>
            <a:spLocks noGrp="1"/>
          </p:cNvSpPr>
          <p:nvPr>
            <p:ph type="ftr" sz="quarter" idx="11"/>
          </p:nvPr>
        </p:nvSpPr>
        <p:spPr/>
        <p:txBody>
          <a:bodyPr/>
          <a:lstStyle/>
          <a:p>
            <a:r>
              <a:rPr lang="en-US"/>
              <a:t>By:- Prof. Jignasha Rajput</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pPr/>
              <a:t>27</a:t>
            </a:fld>
            <a:endParaRPr lang="en-US" dirty="0"/>
          </a:p>
        </p:txBody>
      </p:sp>
      <p:sp>
        <p:nvSpPr>
          <p:cNvPr id="9" name="Content Placeholder 8"/>
          <p:cNvSpPr txBox="1">
            <a:spLocks noGrp="1"/>
          </p:cNvSpPr>
          <p:nvPr>
            <p:ph idx="1"/>
          </p:nvPr>
        </p:nvSpPr>
        <p:spPr>
          <a:xfrm>
            <a:off x="6137120" y="2926080"/>
            <a:ext cx="3768047" cy="369332"/>
          </a:xfrm>
          <a:prstGeom prst="rect">
            <a:avLst/>
          </a:prstGeom>
          <a:noFill/>
        </p:spPr>
        <p:txBody>
          <a:bodyPr wrap="square" rtlCol="0">
            <a:spAutoFit/>
          </a:bodyPr>
          <a:lstStyle/>
          <a:p>
            <a:r>
              <a:rPr lang="en-US" sz="2000" dirty="0"/>
              <a:t>Want to find </a:t>
            </a:r>
            <a:r>
              <a:rPr lang="en-US" sz="2000" dirty="0">
                <a:hlinkClick r:id="rId2"/>
              </a:rPr>
              <a:t>Advanced Selectors</a:t>
            </a:r>
            <a:r>
              <a:rPr lang="en-US" sz="2000" dirty="0"/>
              <a:t>?</a:t>
            </a:r>
          </a:p>
        </p:txBody>
      </p:sp>
    </p:spTree>
    <p:extLst>
      <p:ext uri="{BB962C8B-B14F-4D97-AF65-F5344CB8AC3E}">
        <p14:creationId xmlns:p14="http://schemas.microsoft.com/office/powerpoint/2010/main" val="538122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is…</a:t>
            </a:r>
          </a:p>
        </p:txBody>
      </p:sp>
      <p:sp>
        <p:nvSpPr>
          <p:cNvPr id="3" name="Content Placeholder 2"/>
          <p:cNvSpPr>
            <a:spLocks noGrp="1"/>
          </p:cNvSpPr>
          <p:nvPr>
            <p:ph idx="1"/>
          </p:nvPr>
        </p:nvSpPr>
        <p:spPr/>
        <p:txBody>
          <a:bodyPr/>
          <a:lstStyle/>
          <a:p>
            <a:r>
              <a:rPr lang="en-US" dirty="0"/>
              <a:t>Everything that is done in jQuery can be done in JavaScript.</a:t>
            </a:r>
            <a:br>
              <a:rPr lang="en-US" dirty="0"/>
            </a:br>
            <a:r>
              <a:rPr lang="en-US" dirty="0"/>
              <a:t>Everything that is done in jQuery IS being done in JavaScript.</a:t>
            </a:r>
          </a:p>
          <a:p>
            <a:endParaRPr lang="en-US" dirty="0"/>
          </a:p>
          <a:p>
            <a:r>
              <a:rPr lang="en-US" dirty="0"/>
              <a:t>Everything in jQuery is designed to make your JavaScript simpler and cut down on development time.</a:t>
            </a:r>
          </a:p>
          <a:p>
            <a:endParaRPr lang="en-US" dirty="0"/>
          </a:p>
          <a:p>
            <a:endParaRPr lang="en-US" dirty="0"/>
          </a:p>
          <a:p>
            <a:r>
              <a:rPr lang="en-US" dirty="0"/>
              <a:t>One of the major advantages to jQuery is it’s ability to implement open-source plugins from a vast online library that can add functionality to a web site with a very small time investment required.</a:t>
            </a:r>
          </a:p>
        </p:txBody>
      </p:sp>
      <p:sp>
        <p:nvSpPr>
          <p:cNvPr id="5" name="Slide Number Placeholder 4"/>
          <p:cNvSpPr>
            <a:spLocks noGrp="1"/>
          </p:cNvSpPr>
          <p:nvPr>
            <p:ph type="sldNum" sz="quarter" idx="12"/>
          </p:nvPr>
        </p:nvSpPr>
        <p:spPr/>
        <p:txBody>
          <a:bodyPr/>
          <a:lstStyle/>
          <a:p>
            <a:fld id="{4FAB73BC-B049-4115-A692-8D63A059BFB8}" type="slidenum">
              <a:rPr lang="en-US" smtClean="0"/>
              <a:pPr/>
              <a:t>3</a:t>
            </a:fld>
            <a:endParaRPr lang="en-US" dirty="0"/>
          </a:p>
        </p:txBody>
      </p:sp>
      <p:sp>
        <p:nvSpPr>
          <p:cNvPr id="9" name="Rectangle 2"/>
          <p:cNvSpPr>
            <a:spLocks noChangeArrowheads="1"/>
          </p:cNvSpPr>
          <p:nvPr/>
        </p:nvSpPr>
        <p:spPr bwMode="auto">
          <a:xfrm>
            <a:off x="4800600" y="2633111"/>
            <a:ext cx="5683929"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document.getElementById</a:t>
            </a:r>
            <a:r>
              <a:rPr kumimoji="0" 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"id"</a:t>
            </a:r>
            <a:r>
              <a:rPr kumimoji="0" 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"#id"</a:t>
            </a:r>
            <a:r>
              <a:rPr kumimoji="0" 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sz="4400" b="0" i="0" u="none" strike="noStrike" cap="none" normalizeH="0" baseline="0" dirty="0">
              <a:ln>
                <a:noFill/>
              </a:ln>
              <a:solidFill>
                <a:schemeClr val="tx1"/>
              </a:solidFill>
              <a:effectLst/>
              <a:latin typeface="Arial" panose="020B0604020202020204" pitchFamily="34" charset="0"/>
            </a:endParaRPr>
          </a:p>
        </p:txBody>
      </p:sp>
      <p:sp>
        <p:nvSpPr>
          <p:cNvPr id="11" name="Footer Placeholder 10"/>
          <p:cNvSpPr>
            <a:spLocks noGrp="1"/>
          </p:cNvSpPr>
          <p:nvPr>
            <p:ph type="ftr" sz="quarter" idx="11"/>
          </p:nvPr>
        </p:nvSpPr>
        <p:spPr/>
        <p:txBody>
          <a:bodyPr/>
          <a:lstStyle/>
          <a:p>
            <a:r>
              <a:rPr lang="en-US"/>
              <a:t>By:- Prof. Jignasha Rajput</a:t>
            </a:r>
            <a:endParaRPr lang="en-US" dirty="0"/>
          </a:p>
        </p:txBody>
      </p:sp>
    </p:spTree>
    <p:extLst>
      <p:ext uri="{BB962C8B-B14F-4D97-AF65-F5344CB8AC3E}">
        <p14:creationId xmlns:p14="http://schemas.microsoft.com/office/powerpoint/2010/main" val="1718301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Where is jQuery used?</a:t>
            </a: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87290" y="2310914"/>
            <a:ext cx="5877745" cy="3448531"/>
          </a:xfrm>
        </p:spPr>
      </p:pic>
      <p:sp>
        <p:nvSpPr>
          <p:cNvPr id="5" name="Slide Number Placeholder 4"/>
          <p:cNvSpPr>
            <a:spLocks noGrp="1"/>
          </p:cNvSpPr>
          <p:nvPr>
            <p:ph type="sldNum" sz="quarter" idx="12"/>
          </p:nvPr>
        </p:nvSpPr>
        <p:spPr/>
        <p:txBody>
          <a:bodyPr/>
          <a:lstStyle/>
          <a:p>
            <a:fld id="{4FAB73BC-B049-4115-A692-8D63A059BFB8}" type="slidenum">
              <a:rPr lang="en-US" smtClean="0"/>
              <a:pPr/>
              <a:t>4</a:t>
            </a:fld>
            <a:endParaRPr lang="en-US" dirty="0"/>
          </a:p>
        </p:txBody>
      </p:sp>
      <p:sp>
        <p:nvSpPr>
          <p:cNvPr id="9" name="TextBox 8"/>
          <p:cNvSpPr txBox="1"/>
          <p:nvPr/>
        </p:nvSpPr>
        <p:spPr>
          <a:xfrm>
            <a:off x="1880860" y="1817268"/>
            <a:ext cx="8490603" cy="830997"/>
          </a:xfrm>
          <a:prstGeom prst="rect">
            <a:avLst/>
          </a:prstGeom>
          <a:noFill/>
        </p:spPr>
        <p:txBody>
          <a:bodyPr wrap="square" rtlCol="0">
            <a:spAutoFit/>
          </a:bodyPr>
          <a:lstStyle/>
          <a:p>
            <a:pPr algn="ctr"/>
            <a:r>
              <a:rPr lang="en-US" sz="2400" b="1" dirty="0"/>
              <a:t>jQuery is leveraged in the majority of the top 10,000 and 100,000 web sites on the internet today.</a:t>
            </a:r>
          </a:p>
        </p:txBody>
      </p:sp>
      <p:sp>
        <p:nvSpPr>
          <p:cNvPr id="10" name="TextBox 9"/>
          <p:cNvSpPr txBox="1"/>
          <p:nvPr/>
        </p:nvSpPr>
        <p:spPr>
          <a:xfrm>
            <a:off x="4066206" y="5823751"/>
            <a:ext cx="4119910" cy="307777"/>
          </a:xfrm>
          <a:prstGeom prst="rect">
            <a:avLst/>
          </a:prstGeom>
          <a:noFill/>
        </p:spPr>
        <p:txBody>
          <a:bodyPr wrap="none" rtlCol="0">
            <a:spAutoFit/>
          </a:bodyPr>
          <a:lstStyle/>
          <a:p>
            <a:r>
              <a:rPr lang="en-US" sz="1400" dirty="0"/>
              <a:t>Source: </a:t>
            </a:r>
            <a:r>
              <a:rPr lang="en-US" sz="1400" dirty="0">
                <a:solidFill>
                  <a:schemeClr val="accent1"/>
                </a:solidFill>
                <a:hlinkClick r:id="rId4"/>
              </a:rPr>
              <a:t>http://trends.builtwith.com/javascript/jQuery</a:t>
            </a:r>
            <a:endParaRPr lang="en-US" sz="1400" dirty="0">
              <a:solidFill>
                <a:schemeClr val="accent1"/>
              </a:solidFill>
            </a:endParaRPr>
          </a:p>
        </p:txBody>
      </p:sp>
      <p:sp>
        <p:nvSpPr>
          <p:cNvPr id="12" name="Footer Placeholder 11"/>
          <p:cNvSpPr>
            <a:spLocks noGrp="1"/>
          </p:cNvSpPr>
          <p:nvPr>
            <p:ph type="ftr" sz="quarter" idx="11"/>
          </p:nvPr>
        </p:nvSpPr>
        <p:spPr/>
        <p:txBody>
          <a:bodyPr/>
          <a:lstStyle/>
          <a:p>
            <a:r>
              <a:rPr lang="en-US"/>
              <a:t>By:- Prof. Jignasha Rajput</a:t>
            </a:r>
            <a:endParaRPr lang="en-US" dirty="0"/>
          </a:p>
        </p:txBody>
      </p:sp>
    </p:spTree>
    <p:extLst>
      <p:ext uri="{BB962C8B-B14F-4D97-AF65-F5344CB8AC3E}">
        <p14:creationId xmlns:p14="http://schemas.microsoft.com/office/powerpoint/2010/main" val="2968315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097279" y="758952"/>
            <a:ext cx="10352175" cy="3566160"/>
          </a:xfrm>
        </p:spPr>
        <p:txBody>
          <a:bodyPr>
            <a:normAutofit/>
          </a:bodyPr>
          <a:lstStyle/>
          <a:p>
            <a:r>
              <a:rPr lang="en-US" sz="7000" dirty="0"/>
              <a:t>What</a:t>
            </a:r>
            <a:r>
              <a:rPr lang="en-US" sz="7200" dirty="0"/>
              <a:t> can jQuery do for me?</a:t>
            </a:r>
          </a:p>
        </p:txBody>
      </p:sp>
      <p:sp>
        <p:nvSpPr>
          <p:cNvPr id="11" name="Subtitle 10"/>
          <p:cNvSpPr>
            <a:spLocks noGrp="1"/>
          </p:cNvSpPr>
          <p:nvPr>
            <p:ph type="subTitle" idx="1"/>
          </p:nvPr>
        </p:nvSpPr>
        <p:spPr/>
        <p:txBody>
          <a:bodyPr/>
          <a:lstStyle/>
          <a:p>
            <a:r>
              <a:rPr lang="en-US" dirty="0"/>
              <a:t>Besides just making my </a:t>
            </a:r>
            <a:r>
              <a:rPr lang="en-US" dirty="0" err="1"/>
              <a:t>javascript</a:t>
            </a:r>
            <a:r>
              <a:rPr lang="en-US" dirty="0"/>
              <a:t> easier…</a:t>
            </a:r>
          </a:p>
        </p:txBody>
      </p:sp>
    </p:spTree>
    <p:extLst>
      <p:ext uri="{BB962C8B-B14F-4D97-AF65-F5344CB8AC3E}">
        <p14:creationId xmlns:p14="http://schemas.microsoft.com/office/powerpoint/2010/main" val="625633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Sliders</a:t>
            </a: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41507" y="1484051"/>
            <a:ext cx="5811061" cy="3753374"/>
          </a:xfrm>
        </p:spPr>
      </p:pic>
      <p:sp>
        <p:nvSpPr>
          <p:cNvPr id="8" name="Text Placeholder 7"/>
          <p:cNvSpPr>
            <a:spLocks noGrp="1"/>
          </p:cNvSpPr>
          <p:nvPr>
            <p:ph type="body" sz="half" idx="2"/>
          </p:nvPr>
        </p:nvSpPr>
        <p:spPr/>
        <p:txBody>
          <a:bodyPr/>
          <a:lstStyle/>
          <a:p>
            <a:r>
              <a:rPr lang="en-US" dirty="0">
                <a:hlinkClick r:id="rId3"/>
              </a:rPr>
              <a:t>https://artsandlectures.sa.ucsb.edu/</a:t>
            </a:r>
            <a:endParaRPr lang="en-US" dirty="0"/>
          </a:p>
          <a:p>
            <a:endParaRPr lang="en-US" dirty="0"/>
          </a:p>
        </p:txBody>
      </p:sp>
      <p:sp>
        <p:nvSpPr>
          <p:cNvPr id="4" name="Footer Placeholder 3"/>
          <p:cNvSpPr>
            <a:spLocks noGrp="1"/>
          </p:cNvSpPr>
          <p:nvPr>
            <p:ph type="ftr" sz="quarter" idx="11"/>
          </p:nvPr>
        </p:nvSpPr>
        <p:spPr/>
        <p:txBody>
          <a:bodyPr/>
          <a:lstStyle/>
          <a:p>
            <a:r>
              <a:rPr lang="en-US"/>
              <a:t>By:- Prof. Jignasha Rajput</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pPr/>
              <a:t>6</a:t>
            </a:fld>
            <a:endParaRPr lang="en-US" dirty="0"/>
          </a:p>
        </p:txBody>
      </p:sp>
    </p:spTree>
    <p:extLst>
      <p:ext uri="{BB962C8B-B14F-4D97-AF65-F5344CB8AC3E}">
        <p14:creationId xmlns:p14="http://schemas.microsoft.com/office/powerpoint/2010/main" val="158579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Galleries</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70218" y="1545972"/>
            <a:ext cx="4753638" cy="3629532"/>
          </a:xfrm>
        </p:spPr>
      </p:pic>
      <p:sp>
        <p:nvSpPr>
          <p:cNvPr id="4" name="Text Placeholder 3"/>
          <p:cNvSpPr>
            <a:spLocks noGrp="1"/>
          </p:cNvSpPr>
          <p:nvPr>
            <p:ph type="body" sz="half" idx="2"/>
          </p:nvPr>
        </p:nvSpPr>
        <p:spPr>
          <a:xfrm>
            <a:off x="457199" y="2926080"/>
            <a:ext cx="3555507" cy="3379124"/>
          </a:xfrm>
        </p:spPr>
        <p:txBody>
          <a:bodyPr/>
          <a:lstStyle/>
          <a:p>
            <a:r>
              <a:rPr lang="en-US" dirty="0">
                <a:hlinkClick r:id="rId3"/>
              </a:rPr>
              <a:t>http://wellness.sa.ucsb.edu/Labyrinth.aspx</a:t>
            </a:r>
            <a:endParaRPr lang="en-US" dirty="0"/>
          </a:p>
        </p:txBody>
      </p:sp>
      <p:sp>
        <p:nvSpPr>
          <p:cNvPr id="5" name="Footer Placeholder 4"/>
          <p:cNvSpPr>
            <a:spLocks noGrp="1"/>
          </p:cNvSpPr>
          <p:nvPr>
            <p:ph type="ftr" sz="quarter" idx="11"/>
          </p:nvPr>
        </p:nvSpPr>
        <p:spPr/>
        <p:txBody>
          <a:bodyPr/>
          <a:lstStyle/>
          <a:p>
            <a:r>
              <a:rPr lang="en-US"/>
              <a:t>By:- Prof. Jignasha Rajput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7</a:t>
            </a:fld>
            <a:endParaRPr lang="en-US" dirty="0"/>
          </a:p>
        </p:txBody>
      </p:sp>
    </p:spTree>
    <p:extLst>
      <p:ext uri="{BB962C8B-B14F-4D97-AF65-F5344CB8AC3E}">
        <p14:creationId xmlns:p14="http://schemas.microsoft.com/office/powerpoint/2010/main" val="3378238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Layouts</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08509" y="1464998"/>
            <a:ext cx="3277057" cy="3791479"/>
          </a:xfrm>
        </p:spPr>
      </p:pic>
      <p:sp>
        <p:nvSpPr>
          <p:cNvPr id="4" name="Text Placeholder 3"/>
          <p:cNvSpPr>
            <a:spLocks noGrp="1"/>
          </p:cNvSpPr>
          <p:nvPr>
            <p:ph type="body" sz="half" idx="2"/>
          </p:nvPr>
        </p:nvSpPr>
        <p:spPr/>
        <p:txBody>
          <a:bodyPr/>
          <a:lstStyle/>
          <a:p>
            <a:r>
              <a:rPr lang="en-US" dirty="0">
                <a:hlinkClick r:id="rId4"/>
              </a:rPr>
              <a:t>http://pinterest.com/</a:t>
            </a:r>
            <a:endParaRPr lang="en-US" dirty="0"/>
          </a:p>
        </p:txBody>
      </p:sp>
      <p:sp>
        <p:nvSpPr>
          <p:cNvPr id="5" name="Footer Placeholder 4"/>
          <p:cNvSpPr>
            <a:spLocks noGrp="1"/>
          </p:cNvSpPr>
          <p:nvPr>
            <p:ph type="ftr" sz="quarter" idx="11"/>
          </p:nvPr>
        </p:nvSpPr>
        <p:spPr/>
        <p:txBody>
          <a:bodyPr/>
          <a:lstStyle/>
          <a:p>
            <a:r>
              <a:rPr lang="en-US"/>
              <a:t>By:- Prof. Jignasha Rajput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val="2118504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Tooltips</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89085" y="2093736"/>
            <a:ext cx="6115904" cy="2534004"/>
          </a:xfrm>
        </p:spPr>
      </p:pic>
      <p:sp>
        <p:nvSpPr>
          <p:cNvPr id="5" name="Footer Placeholder 4"/>
          <p:cNvSpPr>
            <a:spLocks noGrp="1"/>
          </p:cNvSpPr>
          <p:nvPr>
            <p:ph type="ftr" sz="quarter" idx="11"/>
          </p:nvPr>
        </p:nvSpPr>
        <p:spPr/>
        <p:txBody>
          <a:bodyPr/>
          <a:lstStyle/>
          <a:p>
            <a:r>
              <a:rPr lang="en-US"/>
              <a:t>By:- Prof. Jignasha Rajput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9</a:t>
            </a:fld>
            <a:endParaRPr lang="en-US" dirty="0"/>
          </a:p>
        </p:txBody>
      </p:sp>
    </p:spTree>
    <p:extLst>
      <p:ext uri="{BB962C8B-B14F-4D97-AF65-F5344CB8AC3E}">
        <p14:creationId xmlns:p14="http://schemas.microsoft.com/office/powerpoint/2010/main" val="4054288447"/>
      </p:ext>
    </p:extLst>
  </p:cSld>
  <p:clrMapOvr>
    <a:masterClrMapping/>
  </p:clrMapOvr>
</p:sld>
</file>

<file path=ppt/theme/theme1.xml><?xml version="1.0" encoding="utf-8"?>
<a:theme xmlns:a="http://schemas.openxmlformats.org/drawingml/2006/main" name="Retrospect">
  <a:themeElements>
    <a:clrScheme name="Custom 3">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000000"/>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8371</TotalTime>
  <Words>2584</Words>
  <Application>Microsoft Office PowerPoint</Application>
  <PresentationFormat>Widescreen</PresentationFormat>
  <Paragraphs>310</Paragraphs>
  <Slides>27</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Consolas</vt:lpstr>
      <vt:lpstr>Wingdings</vt:lpstr>
      <vt:lpstr>Retrospect</vt:lpstr>
      <vt:lpstr>jQuery: JavaScript, Made Easy</vt:lpstr>
      <vt:lpstr>What is jQuery?</vt:lpstr>
      <vt:lpstr>jQuery is…</vt:lpstr>
      <vt:lpstr>Where is jQuery used?</vt:lpstr>
      <vt:lpstr>What can jQuery do for me?</vt:lpstr>
      <vt:lpstr>Sliders</vt:lpstr>
      <vt:lpstr>Galleries</vt:lpstr>
      <vt:lpstr>Layouts</vt:lpstr>
      <vt:lpstr>Tooltips</vt:lpstr>
      <vt:lpstr>Validation</vt:lpstr>
      <vt:lpstr>How do I use jQuery?</vt:lpstr>
      <vt:lpstr>How do I know if it’s working?</vt:lpstr>
      <vt:lpstr>It works!  What now?</vt:lpstr>
      <vt:lpstr>1.</vt:lpstr>
      <vt:lpstr>2.</vt:lpstr>
      <vt:lpstr>3.</vt:lpstr>
      <vt:lpstr>Let’s try our first script…</vt:lpstr>
      <vt:lpstr>Selectors</vt:lpstr>
      <vt:lpstr>Objects and DOM elements</vt:lpstr>
      <vt:lpstr>Objects and DOM elements</vt:lpstr>
      <vt:lpstr>Objects and DOM elements - Semantics</vt:lpstr>
      <vt:lpstr>One last comparison...</vt:lpstr>
      <vt:lpstr>Events</vt:lpstr>
      <vt:lpstr>Attributes</vt:lpstr>
      <vt:lpstr>Attributes</vt:lpstr>
      <vt:lpstr>CSS Attributes</vt:lpstr>
      <vt:lpstr>Advanced Selectors</vt:lpstr>
    </vt:vector>
  </TitlesOfParts>
  <Company>U.C. Santa Barbara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 JavaScript, Made Easy</dc:title>
  <dc:creator>Jeff Pignataro</dc:creator>
  <cp:lastModifiedBy>jignasha rajput</cp:lastModifiedBy>
  <cp:revision>107</cp:revision>
  <dcterms:created xsi:type="dcterms:W3CDTF">2013-05-23T15:53:51Z</dcterms:created>
  <dcterms:modified xsi:type="dcterms:W3CDTF">2022-07-31T18:18:53Z</dcterms:modified>
</cp:coreProperties>
</file>