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6"/>
  </p:notesMasterIdLst>
  <p:sldIdLst>
    <p:sldId id="832" r:id="rId3"/>
    <p:sldId id="658" r:id="rId4"/>
    <p:sldId id="833" r:id="rId5"/>
    <p:sldId id="840" r:id="rId6"/>
    <p:sldId id="838" r:id="rId7"/>
    <p:sldId id="807" r:id="rId8"/>
    <p:sldId id="808" r:id="rId9"/>
    <p:sldId id="877" r:id="rId10"/>
    <p:sldId id="879" r:id="rId11"/>
    <p:sldId id="882" r:id="rId12"/>
    <p:sldId id="876" r:id="rId13"/>
    <p:sldId id="881" r:id="rId14"/>
    <p:sldId id="32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07121-191A-4F7A-8579-C01A8DB3F99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3B130-5951-492B-BDCB-C821B78CF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0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20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33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05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61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97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4B078-EA46-2400-BE25-60443DC8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82840-FD21-0AE7-9011-A921CAA38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7638B-5783-4395-F8CF-44B12785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74A62-FB55-119F-6D83-5C22DAE4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30246-C07F-2125-3F79-453B7551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31DBF-D75C-3E56-5A5F-A95CF1C6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9A402D-859A-CF0B-CCD1-B1AD6220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B7087-B02F-C358-680B-C05F9161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BC0EA-A3E0-5B0A-2A57-A65A5984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2B92F-E778-8579-8FB6-6180BEA5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3333C-BA41-69A4-470C-CC8F87721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1EFEA-B8A2-4766-65B4-135E9EAE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90D51-145C-3484-1548-36D509B6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4E6AC-5DC4-34F8-B099-91761B4B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054C5-DD32-2D0C-74BA-3B3A44FC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742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2F08FE6-ED2D-366E-04A0-183CF79E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" y="716282"/>
            <a:ext cx="9784080" cy="27936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1DE817A-11C2-4046-770E-DB6976EA2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" y="3741420"/>
            <a:ext cx="6918960" cy="79824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rgbClr val="FF66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19">
            <a:extLst>
              <a:ext uri="{FF2B5EF4-FFF2-40B4-BE49-F238E27FC236}">
                <a16:creationId xmlns:a16="http://schemas.microsoft.com/office/drawing/2014/main" id="{2426794A-6E54-9031-62C8-F338F21E36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0679" y="5656647"/>
            <a:ext cx="3523923" cy="322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</a:lstStyle>
          <a:p>
            <a:r>
              <a:rPr lang="ko-KR" altLang="en-US" sz="1500" b="0" dirty="0">
                <a:solidFill>
                  <a:schemeClr val="tx1"/>
                </a:solidFill>
              </a:rPr>
              <a:t>년도 및 과목명 스타일 편집</a:t>
            </a:r>
          </a:p>
        </p:txBody>
      </p:sp>
      <p:sp>
        <p:nvSpPr>
          <p:cNvPr id="10" name="Google Shape;41;p7">
            <a:extLst>
              <a:ext uri="{FF2B5EF4-FFF2-40B4-BE49-F238E27FC236}">
                <a16:creationId xmlns:a16="http://schemas.microsoft.com/office/drawing/2014/main" id="{DE7CB45F-152B-6C45-44D4-048D8676265E}"/>
              </a:ext>
            </a:extLst>
          </p:cNvPr>
          <p:cNvSpPr/>
          <p:nvPr userDrawn="1"/>
        </p:nvSpPr>
        <p:spPr>
          <a:xfrm>
            <a:off x="1" y="-1"/>
            <a:ext cx="388620" cy="3741421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Google Shape;38;p7">
            <a:extLst>
              <a:ext uri="{FF2B5EF4-FFF2-40B4-BE49-F238E27FC236}">
                <a16:creationId xmlns:a16="http://schemas.microsoft.com/office/drawing/2014/main" id="{2691BABA-0C75-DAA2-0F01-E961E0C14C93}"/>
              </a:ext>
            </a:extLst>
          </p:cNvPr>
          <p:cNvSpPr/>
          <p:nvPr userDrawn="1"/>
        </p:nvSpPr>
        <p:spPr>
          <a:xfrm>
            <a:off x="1" y="6141721"/>
            <a:ext cx="4488180" cy="1751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651F15-2CFF-D144-350D-75F5FFF4DB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92011" y="4206556"/>
            <a:ext cx="2592288" cy="16546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E7B551-CA48-2781-C7E8-37E377528B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2693" y="4349907"/>
            <a:ext cx="135908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53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121013" cy="54868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04931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68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992544" y="6525344"/>
            <a:ext cx="86409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1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1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1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2229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2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22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8269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35353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3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4970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5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3187023" y="4317933"/>
            <a:ext cx="8442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5421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26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26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200404" y="2136900"/>
            <a:ext cx="40952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2"/>
          </p:nvPr>
        </p:nvSpPr>
        <p:spPr>
          <a:xfrm>
            <a:off x="7534096" y="2136900"/>
            <a:ext cx="40952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012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404400" y="548767"/>
            <a:ext cx="11360800" cy="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41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4A48E-EC0F-0C58-31D1-61AEDB95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F6689-C1BC-7C75-46A2-BACEC323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9D051-E59E-B2C1-082D-E0CCEAA6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50777-0013-9D96-91A4-AB57D1F8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53872-B377-471C-7DE9-EE6C6642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923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221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9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29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37356" y="5634700"/>
            <a:ext cx="11184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9115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30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0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0"/>
          <p:cNvSpPr txBox="1">
            <a:spLocks noGrp="1"/>
          </p:cNvSpPr>
          <p:nvPr>
            <p:ph type="title" hasCustomPrompt="1"/>
          </p:nvPr>
        </p:nvSpPr>
        <p:spPr>
          <a:xfrm>
            <a:off x="1138600" y="1739800"/>
            <a:ext cx="9914800" cy="2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800" cy="1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8761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기본슬라이드 2">
  <p:cSld name="1_기본슬라이드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11396251" y="6458519"/>
            <a:ext cx="459600" cy="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567" tIns="52267" rIns="104567" bIns="52267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3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336061" y="524051"/>
            <a:ext cx="11520000" cy="36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103833" tIns="51900" rIns="103833" bIns="5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345831" y="222931"/>
            <a:ext cx="5574400" cy="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833" tIns="51900" rIns="103833" bIns="5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333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21993" y="549275"/>
            <a:ext cx="11520000" cy="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63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2"/>
          </p:nvPr>
        </p:nvSpPr>
        <p:spPr>
          <a:xfrm>
            <a:off x="323403" y="226076"/>
            <a:ext cx="5758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27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63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3"/>
          </p:nvPr>
        </p:nvSpPr>
        <p:spPr>
          <a:xfrm>
            <a:off x="336061" y="6381751"/>
            <a:ext cx="8861600" cy="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875" tIns="38925" rIns="77875" bIns="38925" anchor="t" anchorCtr="0">
            <a:noAutofit/>
          </a:bodyPr>
          <a:lstStyle>
            <a:lvl1pPr marL="609585" marR="0" lvl="0" indent="-3894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lnSpc>
                <a:spcPct val="100000"/>
              </a:lnSpc>
              <a:spcBef>
                <a:spcPts val="63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4" y="368604"/>
            <a:ext cx="117200" cy="348000"/>
          </a:xfrm>
          <a:prstGeom prst="rect">
            <a:avLst/>
          </a:prstGeom>
          <a:solidFill>
            <a:srgbClr val="25406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34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08012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101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C38675-EFF5-1DEA-D298-09BC1FB8E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579" y="11859"/>
            <a:ext cx="12212899" cy="6846141"/>
          </a:xfrm>
          <a:prstGeom prst="rect">
            <a:avLst/>
          </a:prstGeom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703427" y="5147864"/>
            <a:ext cx="6299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kern="10" spc="51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kern="10" spc="51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9382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57146-CECD-6453-090C-24F649E8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63D96-218A-7BE1-B910-ECB62A81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31923-6BD7-B842-C4B2-14C99E48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ACDB-386E-26A2-1B9C-4FD62C4C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F2ADA-F46E-10FE-F501-0291CBCD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0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54B98-6701-0757-42B7-2636C1DA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5C81-5428-BC1C-93CC-DD19F8F8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C0B38-EAA0-28C1-A91B-C313AE95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716287-0096-B66E-72A1-4E48AFFE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9587F-0F0D-5741-38B2-7A8F53A8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C9CBB-44D7-E040-621A-F5B6C4C9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8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9E69-7D19-9C2C-30C9-FE8A4C8F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93995-C0CF-9618-492C-6BE91080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CC26E-5B0B-4AC5-FA3D-323F37E32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87E447-8C3E-3CA2-06DB-376D2E05E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CCDF77-EB34-E1DE-239D-48F04786B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0907A6-8DB6-62A0-07B9-5B0ECAA8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5A1121-0CB9-8AAD-1136-B7ABE8B2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E3CE5-BB0B-4021-5E62-20B28CFA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61714-4D1D-DF69-9854-B5A799FA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B8E21-4187-2D5C-E006-CBAE10A6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9F42BB-D6C0-7E6E-6C2D-B6EA823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8BEFB-FE6E-844D-4F3B-0CA27016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D3B19-C57C-EE30-55D7-87FC1694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F52948-5EF1-F42F-CA83-B1425537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2D6A3-3299-C9CB-B6BC-9282014E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2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81339-AB92-4A9B-9778-D2547A1F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FCF53-B76F-4F82-8CAA-5AD24E1D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DA198-510A-1CC2-607E-DF10D052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25B69-F1B8-0DD0-FA98-E9D9EEB5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1816C-C7E1-3059-F38F-61D18039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59692-6A6B-A994-5E5B-44B87C25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68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C73CF-0D63-801F-AC60-19667CDA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8AD1F-BDA9-8BCF-7740-B4B7CBF03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6C027-270F-15DA-21F7-0A339F0F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4363B-D4AD-4D82-1CBD-31DB589C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CD047-C787-4F86-AEEB-648CE9D0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D63D2-CB8A-10D3-F3CA-F07BADD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C16F38-A7C1-76FA-37F5-BCDF6ADB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32B62-2229-FF49-3E5D-07703CFB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6154B-6291-7773-C4FF-6CDD608B3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0637D-C82A-4CCC-8276-EBE946424EA0}" type="datetimeFigureOut">
              <a:rPr lang="ko-KR" altLang="en-US" smtClean="0"/>
              <a:t>2025-07-29(Tue)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115DF-16F4-89EA-12F8-4D701E5C5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F66CA-3406-AE0E-CCBD-60F3FCDD6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A4E36-9ABA-4D90-A92B-E59428BD6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36081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3" r:id="rId12"/>
    <p:sldLayoutId id="214748368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002E7-3BAF-36F5-8720-7082DA5CB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</a:t>
            </a:r>
            <a:r>
              <a:rPr lang="ko-KR" altLang="en-US" dirty="0"/>
              <a:t>학년도 원클래스 </a:t>
            </a:r>
            <a:r>
              <a:rPr lang="en-US" altLang="ko-KR" dirty="0"/>
              <a:t>1</a:t>
            </a:r>
            <a:r>
              <a:rPr lang="ko-KR" altLang="en-US" dirty="0"/>
              <a:t>기 </a:t>
            </a:r>
            <a:br>
              <a:rPr lang="en-US" altLang="ko-KR" dirty="0"/>
            </a:br>
            <a:r>
              <a:rPr lang="en-US" altLang="ko-KR" sz="3600" dirty="0"/>
              <a:t>(</a:t>
            </a:r>
            <a:r>
              <a:rPr lang="ko-KR" altLang="en-US" sz="3600" dirty="0"/>
              <a:t>인공지능 부트캠프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62B7B-2653-9474-5067-579D2329B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" y="3741420"/>
            <a:ext cx="6918960" cy="1634448"/>
          </a:xfrm>
        </p:spPr>
        <p:txBody>
          <a:bodyPr>
            <a:normAutofit/>
          </a:bodyPr>
          <a:lstStyle/>
          <a:p>
            <a:r>
              <a:rPr lang="ko-KR" altLang="en-US" dirty="0"/>
              <a:t>오리엔테이션</a:t>
            </a:r>
            <a:endParaRPr lang="en-US" altLang="ko-KR" dirty="0"/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강의 일정</a:t>
            </a:r>
            <a:endParaRPr lang="en-US" altLang="ko-KR" sz="2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66E03-FA6D-3D1D-9E03-1D0C6DFFE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2025. </a:t>
            </a:r>
            <a:r>
              <a:rPr lang="ko-KR" altLang="en-US" dirty="0"/>
              <a:t>인공지능 부트캠프</a:t>
            </a:r>
          </a:p>
        </p:txBody>
      </p:sp>
    </p:spTree>
    <p:extLst>
      <p:ext uri="{BB962C8B-B14F-4D97-AF65-F5344CB8AC3E}">
        <p14:creationId xmlns:p14="http://schemas.microsoft.com/office/powerpoint/2010/main" val="390288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064896" cy="7920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Colab</a:t>
            </a:r>
            <a:r>
              <a:rPr lang="ko-KR" altLang="en-US" dirty="0"/>
              <a:t>과 </a:t>
            </a:r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1EC348-CFF3-1828-B875-91C5C526DD37}"/>
              </a:ext>
            </a:extLst>
          </p:cNvPr>
          <p:cNvSpPr/>
          <p:nvPr/>
        </p:nvSpPr>
        <p:spPr>
          <a:xfrm>
            <a:off x="2855640" y="580526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F4B4CC-E642-9E47-D97C-7AEB5C3D9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096" y="1994560"/>
            <a:ext cx="7668344" cy="44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208912" cy="7920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Local PC </a:t>
            </a:r>
            <a:r>
              <a:rPr lang="ko-KR" altLang="en-US" dirty="0"/>
              <a:t>또는 </a:t>
            </a:r>
            <a:r>
              <a:rPr lang="en-US" altLang="ko-KR" dirty="0"/>
              <a:t>Google Drive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연결해서 관리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2338FD-42F1-BC49-3C94-D9297F6B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86" y="1844825"/>
            <a:ext cx="8401029" cy="4893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A6A481-EE3A-154E-D0A4-8611A7E175BC}"/>
              </a:ext>
            </a:extLst>
          </p:cNvPr>
          <p:cNvSpPr txBox="1"/>
          <p:nvPr/>
        </p:nvSpPr>
        <p:spPr>
          <a:xfrm>
            <a:off x="7320136" y="4640561"/>
            <a:ext cx="259228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Local File Upload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D6FAC-7608-7716-6CA4-58240538062E}"/>
              </a:ext>
            </a:extLst>
          </p:cNvPr>
          <p:cNvSpPr txBox="1"/>
          <p:nvPr/>
        </p:nvSpPr>
        <p:spPr>
          <a:xfrm>
            <a:off x="7680176" y="5877272"/>
            <a:ext cx="259228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Google Drive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8664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064896" cy="7920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Run-time</a:t>
            </a:r>
            <a:r>
              <a:rPr lang="ko-KR" altLang="en-US" dirty="0"/>
              <a:t>유형 변경</a:t>
            </a:r>
            <a:r>
              <a:rPr lang="en-US" altLang="ko-KR" dirty="0"/>
              <a:t>(GPU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TPU</a:t>
            </a:r>
            <a:r>
              <a:rPr lang="ko-KR" altLang="en-US" dirty="0"/>
              <a:t>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8211B-5D51-F60B-AAE2-993D7141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132857"/>
            <a:ext cx="6300192" cy="3966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FF7A77-F25F-2CA5-9823-5825A8C4DF82}"/>
              </a:ext>
            </a:extLst>
          </p:cNvPr>
          <p:cNvSpPr txBox="1"/>
          <p:nvPr/>
        </p:nvSpPr>
        <p:spPr>
          <a:xfrm>
            <a:off x="2678488" y="6128179"/>
            <a:ext cx="459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FF"/>
                </a:highlight>
                <a:latin typeface="-apple-system"/>
              </a:rPr>
              <a:t>Runtime -&gt; Change runtime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36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강의 소개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1755902" y="1196752"/>
            <a:ext cx="8424936" cy="3675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1, </a:t>
            </a:r>
            <a:r>
              <a:rPr lang="ko-KR" altLang="en-US" sz="2400" dirty="0"/>
              <a:t>강사</a:t>
            </a:r>
            <a:r>
              <a:rPr lang="en-US" altLang="ko-KR" sz="2400" dirty="0"/>
              <a:t>/</a:t>
            </a:r>
            <a:r>
              <a:rPr lang="ko-KR" altLang="en-US" sz="2400" dirty="0"/>
              <a:t>조교 소개</a:t>
            </a:r>
            <a:endParaRPr lang="en-US" altLang="ko-KR" sz="2400" dirty="0"/>
          </a:p>
          <a:p>
            <a:pPr marL="514350" indent="-514350">
              <a:buFont typeface="+mj-lt"/>
              <a:buAutoNum type="romanUcPeriod"/>
            </a:pPr>
            <a:endParaRPr lang="en-US" altLang="ko-KR" sz="2400" dirty="0"/>
          </a:p>
          <a:p>
            <a:pPr marL="514350" indent="-514350">
              <a:buFont typeface="+mj-lt"/>
              <a:buAutoNum type="romanUcPeriod"/>
            </a:pPr>
            <a:endParaRPr lang="en-US" altLang="ko-KR" sz="2400" dirty="0"/>
          </a:p>
          <a:p>
            <a:pPr marL="514350" indent="-514350">
              <a:buFont typeface="+mj-lt"/>
              <a:buAutoNum type="romanUcPeriod"/>
            </a:pPr>
            <a:endParaRPr lang="en-US" altLang="ko-KR" sz="2400" dirty="0"/>
          </a:p>
          <a:p>
            <a:pPr marL="104775" lvl="1" indent="0">
              <a:buNone/>
            </a:pPr>
            <a:r>
              <a:rPr lang="ko-KR" altLang="en-US" sz="2000" dirty="0"/>
              <a:t>  보조강사</a:t>
            </a:r>
            <a:r>
              <a:rPr lang="en-US" altLang="ko-KR" sz="2000" dirty="0"/>
              <a:t>(</a:t>
            </a:r>
            <a:r>
              <a:rPr lang="ko-KR" altLang="en-US" sz="2000" dirty="0"/>
              <a:t>조교</a:t>
            </a:r>
            <a:r>
              <a:rPr lang="en-US" altLang="ko-KR" sz="2000" dirty="0"/>
              <a:t>): </a:t>
            </a:r>
          </a:p>
          <a:p>
            <a:pPr marL="466725" lvl="3" indent="0">
              <a:buNone/>
            </a:pPr>
            <a:r>
              <a:rPr lang="ko-KR" altLang="en-US" dirty="0"/>
              <a:t>정승현</a:t>
            </a:r>
          </a:p>
          <a:p>
            <a:pPr marL="466725" lvl="3" indent="0">
              <a:buNone/>
            </a:pPr>
            <a:r>
              <a:rPr lang="ko-KR" altLang="en-US" dirty="0" err="1"/>
              <a:t>도원겸</a:t>
            </a:r>
            <a:r>
              <a:rPr lang="ko-KR" altLang="en-US" dirty="0"/>
              <a:t> </a:t>
            </a:r>
            <a:endParaRPr lang="en-US" altLang="ko-KR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DE791B-5B9C-4B08-A996-7AE11EF7B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63703"/>
              </p:ext>
            </p:extLst>
          </p:nvPr>
        </p:nvGraphicFramePr>
        <p:xfrm>
          <a:off x="1703511" y="1993691"/>
          <a:ext cx="9508892" cy="1229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345">
                  <a:extLst>
                    <a:ext uri="{9D8B030D-6E8A-4147-A177-3AD203B41FA5}">
                      <a16:colId xmlns:a16="http://schemas.microsoft.com/office/drawing/2014/main" val="464303833"/>
                    </a:ext>
                  </a:extLst>
                </a:gridCol>
                <a:gridCol w="3477718">
                  <a:extLst>
                    <a:ext uri="{9D8B030D-6E8A-4147-A177-3AD203B41FA5}">
                      <a16:colId xmlns:a16="http://schemas.microsoft.com/office/drawing/2014/main" val="2276857674"/>
                    </a:ext>
                  </a:extLst>
                </a:gridCol>
                <a:gridCol w="1439056">
                  <a:extLst>
                    <a:ext uri="{9D8B030D-6E8A-4147-A177-3AD203B41FA5}">
                      <a16:colId xmlns:a16="http://schemas.microsoft.com/office/drawing/2014/main" val="4094455574"/>
                    </a:ext>
                  </a:extLst>
                </a:gridCol>
                <a:gridCol w="3027773">
                  <a:extLst>
                    <a:ext uri="{9D8B030D-6E8A-4147-A177-3AD203B41FA5}">
                      <a16:colId xmlns:a16="http://schemas.microsoft.com/office/drawing/2014/main" val="2489177427"/>
                    </a:ext>
                  </a:extLst>
                </a:gridCol>
              </a:tblGrid>
              <a:tr h="61459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</a:rPr>
                        <a:t>운영대학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</a:rPr>
                        <a:t>우송대학교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</a:rPr>
                        <a:t>운영학과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u="none" strike="noStrike" dirty="0">
                          <a:effectLst/>
                        </a:rPr>
                        <a:t>AI</a:t>
                      </a:r>
                      <a:r>
                        <a:rPr lang="ko-KR" altLang="en-US" sz="1800" u="none" strike="noStrike" dirty="0" err="1">
                          <a:effectLst/>
                        </a:rPr>
                        <a:t>빅데이터학과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973616"/>
                  </a:ext>
                </a:extLst>
              </a:tr>
              <a:tr h="61459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 err="1">
                          <a:effectLst/>
                        </a:rPr>
                        <a:t>강좌명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</a:rPr>
                        <a:t>인공지능 부트캠프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>
                          <a:effectLst/>
                        </a:rPr>
                        <a:t>담당교수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800" u="none" strike="noStrike" dirty="0" err="1">
                          <a:effectLst/>
                        </a:rPr>
                        <a:t>권태덕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64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95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강의 소개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2CB273-AAD6-4E6D-8B07-B92CD55F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208495"/>
              </p:ext>
            </p:extLst>
          </p:nvPr>
        </p:nvGraphicFramePr>
        <p:xfrm>
          <a:off x="524658" y="1249364"/>
          <a:ext cx="11167672" cy="1477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211">
                  <a:extLst>
                    <a:ext uri="{9D8B030D-6E8A-4147-A177-3AD203B41FA5}">
                      <a16:colId xmlns:a16="http://schemas.microsoft.com/office/drawing/2014/main" val="2293997483"/>
                    </a:ext>
                  </a:extLst>
                </a:gridCol>
                <a:gridCol w="614597">
                  <a:extLst>
                    <a:ext uri="{9D8B030D-6E8A-4147-A177-3AD203B41FA5}">
                      <a16:colId xmlns:a16="http://schemas.microsoft.com/office/drawing/2014/main" val="3071456107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254452580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1251167397"/>
                    </a:ext>
                  </a:extLst>
                </a:gridCol>
                <a:gridCol w="1693888">
                  <a:extLst>
                    <a:ext uri="{9D8B030D-6E8A-4147-A177-3AD203B41FA5}">
                      <a16:colId xmlns:a16="http://schemas.microsoft.com/office/drawing/2014/main" val="2419047785"/>
                    </a:ext>
                  </a:extLst>
                </a:gridCol>
                <a:gridCol w="4834036">
                  <a:extLst>
                    <a:ext uri="{9D8B030D-6E8A-4147-A177-3AD203B41FA5}">
                      <a16:colId xmlns:a16="http://schemas.microsoft.com/office/drawing/2014/main" val="979829219"/>
                    </a:ext>
                  </a:extLst>
                </a:gridCol>
                <a:gridCol w="787278">
                  <a:extLst>
                    <a:ext uri="{9D8B030D-6E8A-4147-A177-3AD203B41FA5}">
                      <a16:colId xmlns:a16="http://schemas.microsoft.com/office/drawing/2014/main" val="2475910992"/>
                    </a:ext>
                  </a:extLst>
                </a:gridCol>
              </a:tblGrid>
              <a:tr h="53968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날짜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요일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시간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차시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단원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학습내용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effectLst/>
                        </a:rPr>
                        <a:t>비고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23530"/>
                  </a:ext>
                </a:extLst>
              </a:tr>
              <a:tr h="93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07</a:t>
                      </a:r>
                      <a:r>
                        <a:rPr lang="ko-KR" altLang="en-US" sz="1400" u="none" strike="noStrike" dirty="0">
                          <a:effectLst/>
                        </a:rPr>
                        <a:t>월 </a:t>
                      </a:r>
                      <a:r>
                        <a:rPr lang="en-US" altLang="ko-KR" sz="1400" u="none" strike="noStrike" dirty="0">
                          <a:effectLst/>
                        </a:rPr>
                        <a:t>29</a:t>
                      </a:r>
                      <a:r>
                        <a:rPr lang="ko-KR" altLang="en-US" sz="1400" u="none" strike="noStrike" dirty="0">
                          <a:effectLst/>
                        </a:rPr>
                        <a:t>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16:00-17:00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dirty="0">
                          <a:effectLst/>
                        </a:rPr>
                        <a:t>환경설정 세팅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인공지능 기초</a:t>
                      </a: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학습 목표와 스케줄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개발</a:t>
                      </a:r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</a:rPr>
                        <a:t>환경 구축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인공지능 개념</a:t>
                      </a:r>
                      <a:endParaRPr lang="en-US" altLang="ko-KR" sz="1400" u="none" strike="noStrike" dirty="0">
                        <a:effectLst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2183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020C14-C042-4C7C-AE75-8B5992BE715E}"/>
              </a:ext>
            </a:extLst>
          </p:cNvPr>
          <p:cNvSpPr txBox="1"/>
          <p:nvPr/>
        </p:nvSpPr>
        <p:spPr>
          <a:xfrm>
            <a:off x="632389" y="2828658"/>
            <a:ext cx="524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</a:t>
            </a:r>
            <a:r>
              <a:rPr lang="ko-KR" altLang="en-US" dirty="0"/>
              <a:t>준비</a:t>
            </a:r>
            <a:r>
              <a:rPr lang="en-US" altLang="ko-KR" dirty="0"/>
              <a:t> </a:t>
            </a:r>
            <a:r>
              <a:rPr lang="ko-KR" altLang="en-US" dirty="0"/>
              <a:t>사항 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구글 계정 개설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구글 드라이브 설치</a:t>
            </a:r>
            <a:r>
              <a:rPr lang="en-US" altLang="ko-KR" dirty="0"/>
              <a:t>, 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IDE </a:t>
            </a:r>
            <a:r>
              <a:rPr lang="ko-KR" altLang="en-US" dirty="0"/>
              <a:t>설치</a:t>
            </a:r>
            <a:r>
              <a:rPr lang="en-US" altLang="ko-KR" dirty="0"/>
              <a:t>, web </a:t>
            </a:r>
            <a:r>
              <a:rPr lang="ko-KR" altLang="en-US" dirty="0"/>
              <a:t>내용 </a:t>
            </a:r>
            <a:r>
              <a:rPr lang="en-US" altLang="ko-KR" dirty="0"/>
              <a:t>copy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노트북 가지고 </a:t>
            </a:r>
            <a:r>
              <a:rPr lang="ko-KR" altLang="en-US" dirty="0" err="1"/>
              <a:t>올것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있는 학생만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아바타 사용 사진 </a:t>
            </a:r>
            <a:r>
              <a:rPr lang="en-US" altLang="ko-KR" dirty="0"/>
              <a:t>(</a:t>
            </a:r>
            <a:r>
              <a:rPr lang="ko-KR" altLang="en-US" dirty="0"/>
              <a:t>진도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17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강의 소개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2CB273-AAD6-4E6D-8B07-B92CD55F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99083"/>
              </p:ext>
            </p:extLst>
          </p:nvPr>
        </p:nvGraphicFramePr>
        <p:xfrm>
          <a:off x="524658" y="1055809"/>
          <a:ext cx="11167672" cy="2427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211">
                  <a:extLst>
                    <a:ext uri="{9D8B030D-6E8A-4147-A177-3AD203B41FA5}">
                      <a16:colId xmlns:a16="http://schemas.microsoft.com/office/drawing/2014/main" val="2293997483"/>
                    </a:ext>
                  </a:extLst>
                </a:gridCol>
                <a:gridCol w="614597">
                  <a:extLst>
                    <a:ext uri="{9D8B030D-6E8A-4147-A177-3AD203B41FA5}">
                      <a16:colId xmlns:a16="http://schemas.microsoft.com/office/drawing/2014/main" val="3071456107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254452580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1251167397"/>
                    </a:ext>
                  </a:extLst>
                </a:gridCol>
                <a:gridCol w="1693888">
                  <a:extLst>
                    <a:ext uri="{9D8B030D-6E8A-4147-A177-3AD203B41FA5}">
                      <a16:colId xmlns:a16="http://schemas.microsoft.com/office/drawing/2014/main" val="2419047785"/>
                    </a:ext>
                  </a:extLst>
                </a:gridCol>
                <a:gridCol w="4834036">
                  <a:extLst>
                    <a:ext uri="{9D8B030D-6E8A-4147-A177-3AD203B41FA5}">
                      <a16:colId xmlns:a16="http://schemas.microsoft.com/office/drawing/2014/main" val="979829219"/>
                    </a:ext>
                  </a:extLst>
                </a:gridCol>
                <a:gridCol w="787278">
                  <a:extLst>
                    <a:ext uri="{9D8B030D-6E8A-4147-A177-3AD203B41FA5}">
                      <a16:colId xmlns:a16="http://schemas.microsoft.com/office/drawing/2014/main" val="2475910992"/>
                    </a:ext>
                  </a:extLst>
                </a:gridCol>
              </a:tblGrid>
              <a:tr h="51597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날짜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요일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시간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차시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>
                          <a:effectLst/>
                        </a:rPr>
                        <a:t>단원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effectLst/>
                        </a:rPr>
                        <a:t>학습내용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effectLst/>
                        </a:rPr>
                        <a:t>비고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23530"/>
                  </a:ext>
                </a:extLst>
              </a:tr>
              <a:tr h="905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07</a:t>
                      </a:r>
                      <a:r>
                        <a:rPr lang="ko-KR" altLang="en-US" sz="1400" u="none" strike="noStrike">
                          <a:effectLst/>
                        </a:rPr>
                        <a:t>월 </a:t>
                      </a:r>
                      <a:r>
                        <a:rPr lang="en-US" altLang="ko-KR" sz="1400" u="none" strike="noStrike">
                          <a:effectLst/>
                        </a:rPr>
                        <a:t>30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13:00-15:00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5~6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dirty="0">
                          <a:effectLst/>
                        </a:rPr>
                        <a:t>지도학습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비지도학습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강화학습</a:t>
                      </a:r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</a:rPr>
                        <a:t>등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머신러닝</a:t>
                      </a:r>
                      <a:r>
                        <a:rPr lang="ko-KR" altLang="en-US" sz="1400" u="none" strike="noStrike" dirty="0">
                          <a:effectLst/>
                        </a:rPr>
                        <a:t> 소개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483468"/>
                  </a:ext>
                </a:extLst>
              </a:tr>
              <a:tr h="4525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07</a:t>
                      </a:r>
                      <a:r>
                        <a:rPr lang="ko-KR" altLang="en-US" sz="1400" u="none" strike="noStrike">
                          <a:effectLst/>
                        </a:rPr>
                        <a:t>월 </a:t>
                      </a:r>
                      <a:r>
                        <a:rPr lang="en-US" altLang="ko-KR" sz="1400" u="none" strike="noStrike">
                          <a:effectLst/>
                        </a:rPr>
                        <a:t>30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15:00-17:00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7~8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딥러닝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신경망 이해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83521"/>
                  </a:ext>
                </a:extLst>
              </a:tr>
              <a:tr h="5543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+ AI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</a:rPr>
                        <a:t>MNIST (CNN)</a:t>
                      </a: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2316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4F0CBA-C5C3-42B9-8722-7EE8ECBD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70688"/>
              </p:ext>
            </p:extLst>
          </p:nvPr>
        </p:nvGraphicFramePr>
        <p:xfrm>
          <a:off x="524658" y="3578768"/>
          <a:ext cx="11167672" cy="2104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211">
                  <a:extLst>
                    <a:ext uri="{9D8B030D-6E8A-4147-A177-3AD203B41FA5}">
                      <a16:colId xmlns:a16="http://schemas.microsoft.com/office/drawing/2014/main" val="2293997483"/>
                    </a:ext>
                  </a:extLst>
                </a:gridCol>
                <a:gridCol w="614597">
                  <a:extLst>
                    <a:ext uri="{9D8B030D-6E8A-4147-A177-3AD203B41FA5}">
                      <a16:colId xmlns:a16="http://schemas.microsoft.com/office/drawing/2014/main" val="3071456107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254452580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1251167397"/>
                    </a:ext>
                  </a:extLst>
                </a:gridCol>
                <a:gridCol w="1693888">
                  <a:extLst>
                    <a:ext uri="{9D8B030D-6E8A-4147-A177-3AD203B41FA5}">
                      <a16:colId xmlns:a16="http://schemas.microsoft.com/office/drawing/2014/main" val="2419047785"/>
                    </a:ext>
                  </a:extLst>
                </a:gridCol>
                <a:gridCol w="4834036">
                  <a:extLst>
                    <a:ext uri="{9D8B030D-6E8A-4147-A177-3AD203B41FA5}">
                      <a16:colId xmlns:a16="http://schemas.microsoft.com/office/drawing/2014/main" val="979829219"/>
                    </a:ext>
                  </a:extLst>
                </a:gridCol>
                <a:gridCol w="787278">
                  <a:extLst>
                    <a:ext uri="{9D8B030D-6E8A-4147-A177-3AD203B41FA5}">
                      <a16:colId xmlns:a16="http://schemas.microsoft.com/office/drawing/2014/main" val="2475910992"/>
                    </a:ext>
                  </a:extLst>
                </a:gridCol>
              </a:tblGrid>
              <a:tr h="13322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07</a:t>
                      </a:r>
                      <a:r>
                        <a:rPr lang="ko-KR" altLang="en-US" sz="1400" u="none" strike="noStrike">
                          <a:effectLst/>
                        </a:rPr>
                        <a:t>월 </a:t>
                      </a:r>
                      <a:r>
                        <a:rPr lang="en-US" altLang="ko-KR" sz="1400" u="none" strike="noStrike">
                          <a:effectLst/>
                        </a:rPr>
                        <a:t>31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13:00-15:00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9~10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</a:t>
                      </a: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</a:t>
                      </a: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0609"/>
                  </a:ext>
                </a:extLst>
              </a:tr>
              <a:tr h="266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Numpy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Pandas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51914"/>
                  </a:ext>
                </a:extLst>
              </a:tr>
              <a:tr h="1998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시각화</a:t>
                      </a: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25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dirty="0">
                          <a:effectLst/>
                        </a:rPr>
                        <a:t>꽃 데이터 분석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77759"/>
                  </a:ext>
                </a:extLst>
              </a:tr>
              <a:tr h="133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타이타닉 데이터 분석</a:t>
                      </a: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53702"/>
                  </a:ext>
                </a:extLst>
              </a:tr>
              <a:tr h="26644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07</a:t>
                      </a:r>
                      <a:r>
                        <a:rPr lang="ko-KR" altLang="en-US" sz="1400" u="none" strike="noStrike">
                          <a:effectLst/>
                        </a:rPr>
                        <a:t>월 </a:t>
                      </a:r>
                      <a:r>
                        <a:rPr lang="en-US" altLang="ko-KR" sz="1400" u="none" strike="noStrike">
                          <a:effectLst/>
                        </a:rPr>
                        <a:t>31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15:00-17:00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11~12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설치 및 기초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10177"/>
                  </a:ext>
                </a:extLst>
              </a:tr>
              <a:tr h="266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LED,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서브모터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42741"/>
                  </a:ext>
                </a:extLst>
              </a:tr>
              <a:tr h="150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</a:t>
                      </a: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68424"/>
                  </a:ext>
                </a:extLst>
              </a:tr>
              <a:tr h="336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err="1">
                          <a:effectLst/>
                        </a:rPr>
                        <a:t>Teachanle</a:t>
                      </a:r>
                      <a:r>
                        <a:rPr lang="en-US" altLang="ko-KR" sz="1400" u="none" strike="noStrike" dirty="0">
                          <a:effectLst/>
                        </a:rPr>
                        <a:t> Machine </a:t>
                      </a:r>
                      <a:r>
                        <a:rPr lang="ko-KR" altLang="en-US" sz="1400" u="none" strike="noStrike" dirty="0">
                          <a:effectLst/>
                        </a:rPr>
                        <a:t>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6007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BEE47E-B3EF-44F9-A20C-B7C53767C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40782"/>
              </p:ext>
            </p:extLst>
          </p:nvPr>
        </p:nvGraphicFramePr>
        <p:xfrm>
          <a:off x="524658" y="5774667"/>
          <a:ext cx="11167672" cy="870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211">
                  <a:extLst>
                    <a:ext uri="{9D8B030D-6E8A-4147-A177-3AD203B41FA5}">
                      <a16:colId xmlns:a16="http://schemas.microsoft.com/office/drawing/2014/main" val="2293997483"/>
                    </a:ext>
                  </a:extLst>
                </a:gridCol>
                <a:gridCol w="614597">
                  <a:extLst>
                    <a:ext uri="{9D8B030D-6E8A-4147-A177-3AD203B41FA5}">
                      <a16:colId xmlns:a16="http://schemas.microsoft.com/office/drawing/2014/main" val="3071456107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254452580"/>
                    </a:ext>
                  </a:extLst>
                </a:gridCol>
                <a:gridCol w="704538">
                  <a:extLst>
                    <a:ext uri="{9D8B030D-6E8A-4147-A177-3AD203B41FA5}">
                      <a16:colId xmlns:a16="http://schemas.microsoft.com/office/drawing/2014/main" val="1251167397"/>
                    </a:ext>
                  </a:extLst>
                </a:gridCol>
                <a:gridCol w="1693888">
                  <a:extLst>
                    <a:ext uri="{9D8B030D-6E8A-4147-A177-3AD203B41FA5}">
                      <a16:colId xmlns:a16="http://schemas.microsoft.com/office/drawing/2014/main" val="2419047785"/>
                    </a:ext>
                  </a:extLst>
                </a:gridCol>
                <a:gridCol w="4834036">
                  <a:extLst>
                    <a:ext uri="{9D8B030D-6E8A-4147-A177-3AD203B41FA5}">
                      <a16:colId xmlns:a16="http://schemas.microsoft.com/office/drawing/2014/main" val="979829219"/>
                    </a:ext>
                  </a:extLst>
                </a:gridCol>
                <a:gridCol w="787278">
                  <a:extLst>
                    <a:ext uri="{9D8B030D-6E8A-4147-A177-3AD203B41FA5}">
                      <a16:colId xmlns:a16="http://schemas.microsoft.com/office/drawing/2014/main" val="2475910992"/>
                    </a:ext>
                  </a:extLst>
                </a:gridCol>
              </a:tblGrid>
              <a:tr h="1332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08</a:t>
                      </a:r>
                      <a:r>
                        <a:rPr lang="ko-KR" altLang="en-US" sz="1400" u="none" strike="noStrike" dirty="0">
                          <a:effectLst/>
                        </a:rPr>
                        <a:t>월 </a:t>
                      </a:r>
                      <a:r>
                        <a:rPr lang="en-US" altLang="ko-KR" sz="1400" u="none" strike="noStrike" dirty="0">
                          <a:effectLst/>
                        </a:rPr>
                        <a:t>01</a:t>
                      </a:r>
                      <a:r>
                        <a:rPr lang="ko-KR" altLang="en-US" sz="1400" u="none" strike="noStrike" dirty="0">
                          <a:effectLst/>
                        </a:rPr>
                        <a:t>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13:00-15:00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13~14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인공지능 실습</a:t>
                      </a:r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프로젝트 별 테스트 과제 부여</a:t>
                      </a:r>
                      <a:br>
                        <a:rPr lang="en-US" altLang="ko-KR" sz="1400" u="none" strike="noStrike" dirty="0">
                          <a:effectLst/>
                        </a:rPr>
                      </a:br>
                      <a:r>
                        <a:rPr lang="ko-KR" altLang="en-US" sz="14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+ </a:t>
                      </a:r>
                      <a:r>
                        <a:rPr lang="en-US" altLang="ko-KR" sz="1400" u="none" strike="noStrike" dirty="0" err="1">
                          <a:effectLst/>
                        </a:rPr>
                        <a:t>Teachanle</a:t>
                      </a:r>
                      <a:r>
                        <a:rPr lang="en-US" altLang="ko-KR" sz="1400" u="none" strike="noStrike" dirty="0">
                          <a:effectLst/>
                        </a:rPr>
                        <a:t> Machine </a:t>
                      </a:r>
                      <a:r>
                        <a:rPr lang="ko-KR" altLang="en-US" sz="1400" u="none" strike="noStrike" dirty="0">
                          <a:effectLst/>
                        </a:rPr>
                        <a:t>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18962"/>
                  </a:ext>
                </a:extLst>
              </a:tr>
              <a:tr h="133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(AI Practice 2)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56562"/>
                  </a:ext>
                </a:extLst>
              </a:tr>
              <a:tr h="1998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08</a:t>
                      </a:r>
                      <a:r>
                        <a:rPr lang="ko-KR" altLang="en-US" sz="1400" u="none" strike="noStrike">
                          <a:effectLst/>
                        </a:rPr>
                        <a:t>월 </a:t>
                      </a:r>
                      <a:r>
                        <a:rPr lang="en-US" altLang="ko-KR" sz="1400" u="none" strike="noStrike">
                          <a:effectLst/>
                        </a:rPr>
                        <a:t>01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15:00-17:00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15~16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성과 발표회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과제 수행 및 성과 발표회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송덕영</a:t>
                      </a:r>
                      <a:r>
                        <a:rPr lang="en-US" altLang="ko-KR" sz="1400" u="none" strike="noStrike" dirty="0">
                          <a:effectLst/>
                        </a:rPr>
                        <a:t>/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권태덕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9508"/>
                  </a:ext>
                </a:extLst>
              </a:tr>
              <a:tr h="1373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발표 보완점 토론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63" marR="4163" marT="4163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91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6392F-0340-0F35-811B-104F072A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 편성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43422B-1865-EA4E-244C-336793A63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68942"/>
              </p:ext>
            </p:extLst>
          </p:nvPr>
        </p:nvGraphicFramePr>
        <p:xfrm>
          <a:off x="807722" y="1311654"/>
          <a:ext cx="1183448" cy="5080605"/>
        </p:xfrm>
        <a:graphic>
          <a:graphicData uri="http://schemas.openxmlformats.org/drawingml/2006/table">
            <a:tbl>
              <a:tblPr/>
              <a:tblGrid>
                <a:gridCol w="1183448">
                  <a:extLst>
                    <a:ext uri="{9D8B030D-6E8A-4147-A177-3AD203B41FA5}">
                      <a16:colId xmlns:a16="http://schemas.microsoft.com/office/drawing/2014/main" val="219293531"/>
                    </a:ext>
                  </a:extLst>
                </a:gridCol>
              </a:tblGrid>
              <a:tr h="376065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82108"/>
                          </a:solidFill>
                          <a:effectLst/>
                          <a:highlight>
                            <a:srgbClr val="ECF2FA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2800" b="1" kern="0" spc="0" dirty="0">
                        <a:solidFill>
                          <a:srgbClr val="000000"/>
                        </a:solidFill>
                        <a:effectLst/>
                        <a:highlight>
                          <a:srgbClr val="ECF2FA"/>
                        </a:highlight>
                        <a:latin typeface="맑은 고딕" panose="020B0503020000020004" pitchFamily="50" charset="-127"/>
                      </a:endParaRPr>
                    </a:p>
                  </a:txBody>
                  <a:tcPr marL="84904" marR="84904" marT="42452" marB="42452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0238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구현모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217313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김나연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63118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김민경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21670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김수진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566864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김아린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39220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배연우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61273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배찬석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0626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우희수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76836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윤재희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2047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이동엽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81209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130699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이지윤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81011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허가온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358224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황지민</a:t>
                      </a: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37501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ctr" fontAlgn="b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0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88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Start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064896" cy="547650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ko-KR" altLang="en-US" sz="2400" dirty="0">
                <a:solidFill>
                  <a:srgbClr val="0000FF"/>
                </a:solidFill>
              </a:rPr>
              <a:t>학습개요</a:t>
            </a:r>
            <a:endParaRPr lang="en-US" altLang="ko-KR" sz="24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딥러닝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anum Gothic"/>
              </a:rPr>
              <a:t>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컴퓨팅 환경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데이터와 딥러닝 프레임워크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에서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코딩이 결합</a:t>
            </a:r>
            <a:endParaRPr lang="en-US" altLang="ko-KR" b="0" i="0" dirty="0">
              <a:solidFill>
                <a:schemeClr val="accent6">
                  <a:lumMod val="75000"/>
                </a:schemeClr>
              </a:solidFill>
              <a:effectLst/>
              <a:latin typeface="Nanum Gothic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구글 </a:t>
            </a:r>
            <a:r>
              <a:rPr lang="en-US" altLang="ko-K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Colaboratory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(</a:t>
            </a:r>
            <a:r>
              <a:rPr lang="ko-KR" alt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코랩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컴퓨팅 환경에서 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Python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기반 </a:t>
            </a:r>
            <a:r>
              <a:rPr lang="en-US" altLang="ko-K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Tensorflow-Keras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를 이용</a:t>
            </a:r>
            <a:endParaRPr lang="en-US" altLang="ko-KR" b="0" i="0" dirty="0">
              <a:solidFill>
                <a:srgbClr val="333333"/>
              </a:solidFill>
              <a:effectLst/>
              <a:latin typeface="Nanum Gothic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MNIST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데이터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등에 대한 여러 가지 딥러닝 모형을 작성</a:t>
            </a:r>
            <a:endParaRPr lang="en-US" altLang="ko-KR" b="0" i="0" dirty="0">
              <a:solidFill>
                <a:srgbClr val="333333"/>
              </a:solidFill>
              <a:effectLst/>
              <a:latin typeface="Nanum Gothic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dirty="0">
                <a:hlinkClick r:id="rId2"/>
              </a:rPr>
              <a:t>https://colab.google/</a:t>
            </a:r>
            <a:endParaRPr lang="en-US" altLang="ko-KR" sz="18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endParaRPr lang="en-US" altLang="ko-KR" b="0" i="0" dirty="0">
              <a:solidFill>
                <a:srgbClr val="333333"/>
              </a:solidFill>
              <a:effectLst/>
              <a:latin typeface="Nanum Gothic"/>
            </a:endParaRPr>
          </a:p>
          <a:p>
            <a:pPr marL="514350" indent="-514350" eaLnBrk="0" fontAlgn="base" hangingPunct="0">
              <a:spcAft>
                <a:spcPct val="0"/>
              </a:spcAft>
              <a:buClr>
                <a:srgbClr val="F79646">
                  <a:lumMod val="75000"/>
                </a:srgbClr>
              </a:buClr>
              <a:buFont typeface="+mj-lt"/>
              <a:buAutoNum type="romanUcPeriod"/>
              <a:defRPr/>
            </a:pPr>
            <a:r>
              <a:rPr lang="ko-KR" altLang="en-US" sz="24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학습정리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구글 </a:t>
            </a:r>
            <a:r>
              <a:rPr lang="ko-KR" alt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코랩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(</a:t>
            </a:r>
            <a:r>
              <a:rPr lang="en-US" altLang="ko-K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Colab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은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구글 클라우드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로 제공되는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주피터 노트북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(</a:t>
            </a:r>
            <a:r>
              <a:rPr lang="en-US" altLang="ko-K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Jupyter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 notebook)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Tensorflow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는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구글이 오픈소스로 공개한 </a:t>
            </a:r>
            <a:r>
              <a:rPr lang="ko-KR" altLang="en-US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머신러닝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 라이브러리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로 딥러닝 모형 작성에 가장 많이 이용되는 프레임워크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Keras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는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 Gothic"/>
              </a:rPr>
              <a:t>Tensorflow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 Gothic"/>
              </a:rPr>
              <a:t>MXNet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 Gothic"/>
              </a:rPr>
              <a:t>, Theano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 Gothic"/>
              </a:rPr>
              <a:t>등을 백 엔드로 이용할 수 있는 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오픈 소스 딥러닝 프레임워크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 (</a:t>
            </a:r>
            <a:r>
              <a:rPr lang="en-US" altLang="ko-KR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Tensorflow</a:t>
            </a:r>
            <a:r>
              <a:rPr lang="ko-KR" alt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와 결합</a:t>
            </a:r>
            <a:r>
              <a:rPr lang="en-US" altLang="ko-KR" b="0" i="0" dirty="0">
                <a:solidFill>
                  <a:schemeClr val="accent6">
                    <a:lumMod val="75000"/>
                  </a:schemeClr>
                </a:solidFill>
                <a:effectLst/>
                <a:latin typeface="Nanum Goth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122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Google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Colaboratory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064896" cy="79208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컴퓨팅 환경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B5B760-57E1-D67A-434C-CBEDAF5BB899}"/>
              </a:ext>
            </a:extLst>
          </p:cNvPr>
          <p:cNvGrpSpPr/>
          <p:nvPr/>
        </p:nvGrpSpPr>
        <p:grpSpPr>
          <a:xfrm>
            <a:off x="2537916" y="2006000"/>
            <a:ext cx="7116168" cy="3201496"/>
            <a:chOff x="1013916" y="2006000"/>
            <a:chExt cx="7116168" cy="320149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A8EAC9D-26A0-288E-8B58-9796BBBEA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916" y="2006000"/>
              <a:ext cx="7116168" cy="2095792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27D7D0A-68BD-52F4-F2D3-356427BCBC95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3212976"/>
              <a:ext cx="0" cy="12961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9E463A-D572-6C06-246F-584057E0AF60}"/>
                </a:ext>
              </a:extLst>
            </p:cNvPr>
            <p:cNvSpPr txBox="1"/>
            <p:nvPr/>
          </p:nvSpPr>
          <p:spPr>
            <a:xfrm>
              <a:off x="1738536" y="4293096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2000" dirty="0" err="1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CuDA</a:t>
              </a:r>
              <a:r>
                <a:rPr lang="en-US" altLang="ko-KR" sz="2000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, </a:t>
              </a:r>
              <a:r>
                <a:rPr lang="en-US" altLang="ko-KR" sz="2000" dirty="0" err="1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CuDNN</a:t>
              </a:r>
              <a:r>
                <a:rPr lang="en-US" altLang="ko-KR" sz="2000" dirty="0">
                  <a:latin typeface="+mj-lt"/>
                </a:rPr>
                <a:t>(Nvidia AI Library)</a:t>
              </a:r>
              <a:r>
                <a:rPr lang="ko-KR" altLang="en-US" sz="2000" dirty="0">
                  <a:latin typeface="+mj-lt"/>
                </a:rPr>
                <a:t>도 설치해야</a:t>
              </a:r>
              <a:endParaRPr lang="en-US" altLang="ko-KR" sz="2000" dirty="0">
                <a:latin typeface="+mj-lt"/>
              </a:endParaRPr>
            </a:p>
            <a:p>
              <a:r>
                <a:rPr lang="en-US" altLang="ko-KR" sz="2000" dirty="0">
                  <a:latin typeface="+mj-lt"/>
                </a:rPr>
                <a:t>GPU</a:t>
              </a:r>
              <a:r>
                <a:rPr lang="ko-KR" altLang="en-US" sz="2000" dirty="0">
                  <a:latin typeface="+mj-lt"/>
                </a:rPr>
                <a:t>는</a:t>
              </a:r>
              <a:r>
                <a:rPr lang="en-US" altLang="ko-KR" sz="2000" dirty="0">
                  <a:latin typeface="+mj-lt"/>
                </a:rPr>
                <a:t> Game PC</a:t>
              </a:r>
              <a:r>
                <a:rPr lang="ko-KR" altLang="en-US" sz="2000" dirty="0">
                  <a:latin typeface="+mj-lt"/>
                </a:rPr>
                <a:t>에 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099D995-8D65-A7E9-6D1B-FE0E10479441}"/>
                </a:ext>
              </a:extLst>
            </p:cNvPr>
            <p:cNvCxnSpPr/>
            <p:nvPr/>
          </p:nvCxnSpPr>
          <p:spPr>
            <a:xfrm>
              <a:off x="1907704" y="3212976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99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064896" cy="7920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Colab</a:t>
            </a:r>
            <a:r>
              <a:rPr lang="ko-KR" altLang="en-US" dirty="0"/>
              <a:t>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B14EA-A297-02C3-EB30-3E1CEEFF1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4" y="1999105"/>
            <a:ext cx="7154273" cy="355332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391F5-880F-EF27-B096-BC10A2382689}"/>
              </a:ext>
            </a:extLst>
          </p:cNvPr>
          <p:cNvCxnSpPr>
            <a:cxnSpLocks/>
          </p:cNvCxnSpPr>
          <p:nvPr/>
        </p:nvCxnSpPr>
        <p:spPr>
          <a:xfrm>
            <a:off x="6888088" y="2780928"/>
            <a:ext cx="208823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A82FDD-C039-B2D1-9625-177BBCC47F6A}"/>
              </a:ext>
            </a:extLst>
          </p:cNvPr>
          <p:cNvCxnSpPr>
            <a:cxnSpLocks/>
          </p:cNvCxnSpPr>
          <p:nvPr/>
        </p:nvCxnSpPr>
        <p:spPr>
          <a:xfrm>
            <a:off x="3503712" y="3645024"/>
            <a:ext cx="525658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55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2063552" y="1196752"/>
            <a:ext cx="8064896" cy="7920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Colab</a:t>
            </a:r>
            <a:r>
              <a:rPr lang="ko-KR" altLang="en-US" dirty="0"/>
              <a:t>의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1EC348-CFF3-1828-B875-91C5C526DD37}"/>
              </a:ext>
            </a:extLst>
          </p:cNvPr>
          <p:cNvSpPr/>
          <p:nvPr/>
        </p:nvSpPr>
        <p:spPr>
          <a:xfrm>
            <a:off x="2855640" y="580526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76D08-B01D-491C-872B-54C27294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20" y="1996849"/>
            <a:ext cx="7812360" cy="4572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3B747A-BFE3-F896-042A-57C7E3149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3789041"/>
            <a:ext cx="1720902" cy="304584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CE3F82-3EDF-FF8B-05A7-8C8AB91C11B0}"/>
              </a:ext>
            </a:extLst>
          </p:cNvPr>
          <p:cNvSpPr/>
          <p:nvPr/>
        </p:nvSpPr>
        <p:spPr>
          <a:xfrm rot="16200000">
            <a:off x="9476731" y="4175233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DA1D-0F0B-E774-CA01-B4FB1B824F22}"/>
              </a:ext>
            </a:extLst>
          </p:cNvPr>
          <p:cNvSpPr txBox="1"/>
          <p:nvPr/>
        </p:nvSpPr>
        <p:spPr>
          <a:xfrm>
            <a:off x="8927797" y="4435269"/>
            <a:ext cx="1385900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 작성 가능</a:t>
            </a:r>
          </a:p>
        </p:txBody>
      </p:sp>
    </p:spTree>
    <p:extLst>
      <p:ext uri="{BB962C8B-B14F-4D97-AF65-F5344CB8AC3E}">
        <p14:creationId xmlns:p14="http://schemas.microsoft.com/office/powerpoint/2010/main" val="360937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11046</TotalTime>
  <Words>444</Words>
  <Application>Microsoft Office PowerPoint</Application>
  <PresentationFormat>와이드스크린</PresentationFormat>
  <Paragraphs>156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-apple-system</vt:lpstr>
      <vt:lpstr>Lato</vt:lpstr>
      <vt:lpstr>Nanum Gothic</vt:lpstr>
      <vt:lpstr>Raleway</vt:lpstr>
      <vt:lpstr>맑은 고딕</vt:lpstr>
      <vt:lpstr>Arial</vt:lpstr>
      <vt:lpstr>Verdana</vt:lpstr>
      <vt:lpstr>Wingdings</vt:lpstr>
      <vt:lpstr>Office 테마</vt:lpstr>
      <vt:lpstr>Swiss</vt:lpstr>
      <vt:lpstr>2025학년도 원클래스 1기  (인공지능 부트캠프)</vt:lpstr>
      <vt:lpstr>01. 강의 소개</vt:lpstr>
      <vt:lpstr>01. 강의 소개</vt:lpstr>
      <vt:lpstr>01. 강의 소개</vt:lpstr>
      <vt:lpstr>조 편성</vt:lpstr>
      <vt:lpstr>Start</vt:lpstr>
      <vt:lpstr>02. Google Colaboratory</vt:lpstr>
      <vt:lpstr>02. Google Colaboratory</vt:lpstr>
      <vt:lpstr>02. Google Colaboratory</vt:lpstr>
      <vt:lpstr>02. Google Colaboratory</vt:lpstr>
      <vt:lpstr>02. Google Colaboratory</vt:lpstr>
      <vt:lpstr>02. Google Colaboratory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2024학년도 원클래스 1기  (인공지능 부트캠프)</dc:title>
  <dc:creator>Kim Inhwan</dc:creator>
  <cp:lastModifiedBy>Administrator</cp:lastModifiedBy>
  <cp:revision>38</cp:revision>
  <dcterms:created xsi:type="dcterms:W3CDTF">2024-07-25T02:06:30Z</dcterms:created>
  <dcterms:modified xsi:type="dcterms:W3CDTF">2025-07-29T06:00:02Z</dcterms:modified>
</cp:coreProperties>
</file>