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89" r:id="rId4"/>
    <p:sldId id="266" r:id="rId5"/>
    <p:sldId id="290" r:id="rId6"/>
    <p:sldId id="288" r:id="rId7"/>
    <p:sldId id="273" r:id="rId8"/>
    <p:sldId id="291" r:id="rId9"/>
  </p:sldIdLst>
  <p:sldSz cx="18288000" cy="10287000"/>
  <p:notesSz cx="6858000" cy="9144000"/>
  <p:embeddedFontLst>
    <p:embeddedFont>
      <p:font typeface="THELuxGoB" panose="020B0600000101010101" charset="-127"/>
      <p:regular r:id="rId11"/>
    </p:embeddedFont>
    <p:embeddedFont>
      <p:font typeface="THELuxGoM" panose="020B0600000101010101" charset="-127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logica Roman SemiBold" panose="020B0600000101010101" charset="0"/>
      <p:bold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7" autoAdjust="0"/>
    <p:restoredTop sz="86397" autoAdjust="0"/>
  </p:normalViewPr>
  <p:slideViewPr>
    <p:cSldViewPr>
      <p:cViewPr varScale="1">
        <p:scale>
          <a:sx n="79" d="100"/>
          <a:sy n="79" d="100"/>
        </p:scale>
        <p:origin x="823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1978" y="51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1860C-16DB-4935-9242-48A5A68615AB}" type="datetimeFigureOut">
              <a:rPr lang="ko-KR" altLang="en-US" smtClean="0"/>
              <a:t>2025-03-10(Mon)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EC806-4ABC-4899-A067-3EE08D256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532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001  </a:t>
            </a:r>
            <a:r>
              <a:rPr lang="ko-KR" altLang="en-US" sz="1200" dirty="0"/>
              <a:t>분반 보강 날짜 확인 </a:t>
            </a:r>
            <a:r>
              <a:rPr lang="en-US" altLang="ko-KR" sz="1200" dirty="0"/>
              <a:t>(3/12)</a:t>
            </a:r>
            <a:endParaRPr lang="ko-KR" altLang="en-US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8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831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4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9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7319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DEC806-4ABC-4899-A067-3EE08D25602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89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935200" y="4406900"/>
            <a:ext cx="5816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463800" y="4406900"/>
            <a:ext cx="5816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898900"/>
            <a:ext cx="139700" cy="1041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0" y="3898900"/>
            <a:ext cx="139700" cy="104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900" y="4775200"/>
            <a:ext cx="31496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500" y="4775200"/>
            <a:ext cx="2806700" cy="393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sp>
        <p:nvSpPr>
          <p:cNvPr id="15" name="TextBox 15"/>
          <p:cNvSpPr txBox="1"/>
          <p:nvPr/>
        </p:nvSpPr>
        <p:spPr>
          <a:xfrm rot="-5400000">
            <a:off x="-838200" y="8432800"/>
            <a:ext cx="2552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95959"/>
                </a:solidFill>
                <a:latin typeface="THELuxGoM"/>
              </a:rPr>
              <a:t>miricanvas.com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49600" y="2552700"/>
            <a:ext cx="119380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10700" b="0" i="0" u="none" strike="noStrike" spc="-300" dirty="0" err="1">
                <a:solidFill>
                  <a:srgbClr val="000000"/>
                </a:solidFill>
                <a:ea typeface="THELuxGoB"/>
              </a:rPr>
              <a:t>Ｃ</a:t>
            </a:r>
            <a:r>
              <a:rPr lang="ko-KR" altLang="en-US" sz="10700" b="0" i="0" u="none" strike="noStrike" spc="-300" dirty="0">
                <a:solidFill>
                  <a:srgbClr val="000000"/>
                </a:solidFill>
                <a:ea typeface="THELuxGoB"/>
              </a:rPr>
              <a:t> </a:t>
            </a:r>
            <a:r>
              <a:rPr lang="ko-KR" altLang="en-US" sz="10700" b="0" i="0" u="none" strike="noStrike" spc="-300" dirty="0" err="1">
                <a:solidFill>
                  <a:srgbClr val="000000"/>
                </a:solidFill>
                <a:ea typeface="THELuxGoB"/>
              </a:rPr>
              <a:t>Ｐｒｏｇｒａｍｍｉｎｇ</a:t>
            </a:r>
            <a:r>
              <a:rPr lang="ko-KR" altLang="en-US" sz="10700" b="0" i="0" u="none" strike="noStrike" spc="-300" dirty="0">
                <a:solidFill>
                  <a:srgbClr val="000000"/>
                </a:solidFill>
                <a:ea typeface="THELuxGoB"/>
              </a:rPr>
              <a:t> </a:t>
            </a:r>
            <a:r>
              <a:rPr lang="en-US" altLang="ko-KR" sz="10700" b="0" i="0" u="none" strike="noStrike" spc="-300" dirty="0">
                <a:solidFill>
                  <a:srgbClr val="000000"/>
                </a:solidFill>
                <a:ea typeface="THELuxGoB"/>
              </a:rPr>
              <a:t>(W2)</a:t>
            </a:r>
            <a:endParaRPr lang="ko-KR" sz="10700" b="0" i="0" u="none" strike="noStrike" spc="-300" dirty="0">
              <a:solidFill>
                <a:srgbClr val="000000"/>
              </a:solidFill>
              <a:ea typeface="THELuxGoB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388100" y="5867400"/>
            <a:ext cx="2882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ko-KR" sz="2300" b="0" i="0" u="none" strike="noStrike" spc="-100" dirty="0">
              <a:solidFill>
                <a:srgbClr val="FFFFFF"/>
              </a:solidFill>
              <a:ea typeface="THELuxGoB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967793-C71D-4EB4-9831-F93345919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A5751DB6-2A8D-48B1-A7D9-F2FAB9F1045A}"/>
              </a:ext>
            </a:extLst>
          </p:cNvPr>
          <p:cNvSpPr txBox="1"/>
          <p:nvPr/>
        </p:nvSpPr>
        <p:spPr>
          <a:xfrm>
            <a:off x="1930400" y="6896100"/>
            <a:ext cx="14444518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7200" spc="-300" dirty="0">
                <a:solidFill>
                  <a:srgbClr val="000000"/>
                </a:solidFill>
                <a:ea typeface="THELuxGoB"/>
              </a:rPr>
              <a:t>Welcome!!</a:t>
            </a:r>
          </a:p>
          <a:p>
            <a:pPr lvl="0" algn="ctr">
              <a:lnSpc>
                <a:spcPct val="99600"/>
              </a:lnSpc>
            </a:pPr>
            <a:r>
              <a:rPr lang="en-US" altLang="ko-KR" sz="7200" spc="-300" dirty="0">
                <a:solidFill>
                  <a:srgbClr val="000000"/>
                </a:solidFill>
                <a:ea typeface="THELuxGoB"/>
              </a:rPr>
              <a:t>Please check attendance individually.</a:t>
            </a:r>
          </a:p>
          <a:p>
            <a:pPr lvl="0" algn="ctr">
              <a:lnSpc>
                <a:spcPct val="99600"/>
              </a:lnSpc>
            </a:pPr>
            <a:r>
              <a:rPr lang="en-US" altLang="ko-KR" sz="7200" b="0" i="0" u="none" strike="noStrike" spc="-300" dirty="0">
                <a:solidFill>
                  <a:srgbClr val="000000"/>
                </a:solidFill>
                <a:ea typeface="THELuxGoB"/>
              </a:rPr>
              <a:t>(Mobile App)</a:t>
            </a:r>
            <a:endParaRPr lang="ko-KR" sz="7200" b="0" i="0" u="none" strike="noStrike" spc="-300" dirty="0">
              <a:solidFill>
                <a:srgbClr val="000000"/>
              </a:solidFill>
              <a:ea typeface="THELuxGo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8001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927100" y="863600"/>
            <a:ext cx="46609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4600" b="0" i="0" u="none" strike="noStrike" spc="-100" dirty="0">
              <a:solidFill>
                <a:srgbClr val="000000"/>
              </a:solidFill>
              <a:latin typeface="Geologica Roman Semi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7250" y="939800"/>
            <a:ext cx="415925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200" spc="-100" dirty="0">
                <a:solidFill>
                  <a:srgbClr val="595959"/>
                </a:solidFill>
                <a:ea typeface="THELuxGoM"/>
              </a:rPr>
              <a:t>Reference 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B01254-5D5B-4A49-99F9-B3B83F355EE9}"/>
              </a:ext>
            </a:extLst>
          </p:cNvPr>
          <p:cNvGrpSpPr/>
          <p:nvPr/>
        </p:nvGrpSpPr>
        <p:grpSpPr>
          <a:xfrm>
            <a:off x="7391400" y="2508250"/>
            <a:ext cx="9931400" cy="1244600"/>
            <a:chOff x="8534400" y="3028950"/>
            <a:chExt cx="7010400" cy="1244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8070850" y="3644900"/>
              <a:ext cx="1244600" cy="12700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8991600" y="3378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sz="3600" spc="-100" dirty="0">
                  <a:solidFill>
                    <a:srgbClr val="000000"/>
                  </a:solidFill>
                  <a:latin typeface="THELuxGoB"/>
                </a:rPr>
                <a:t>The C Programming Language 2nd Edition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endParaRPr lang="en-US" sz="4600" b="0" i="0" u="none" strike="noStrike" spc="-100" dirty="0">
                <a:solidFill>
                  <a:srgbClr val="000000"/>
                </a:solidFill>
                <a:latin typeface="Geologica Roman SemiBold"/>
              </a:endParaRP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1402C272-E5BE-449F-AA1B-57C4D76F286B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0C8BD78-96D9-41A1-91F8-49DB7ABFA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C37005-1320-4FAE-AF8E-85CF0D08FAF4}"/>
              </a:ext>
            </a:extLst>
          </p:cNvPr>
          <p:cNvSpPr/>
          <p:nvPr/>
        </p:nvSpPr>
        <p:spPr>
          <a:xfrm>
            <a:off x="7696200" y="3963769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/>
              <a:t>https://seriouscomputerist.atariverse.com/media/pdf/book/C%20Programming%20Language%20-%202nd%20Edition%20(OCR).pdf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AF596F-24A6-4E47-9ACD-0004B7346D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65944" y="1902279"/>
            <a:ext cx="5818552" cy="772432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654EEF-EC52-4017-B411-821CC40CABCE}"/>
              </a:ext>
            </a:extLst>
          </p:cNvPr>
          <p:cNvSpPr txBox="1"/>
          <p:nvPr/>
        </p:nvSpPr>
        <p:spPr>
          <a:xfrm>
            <a:off x="7395814" y="6286500"/>
            <a:ext cx="1058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highlight>
                  <a:srgbClr val="FFFF00"/>
                </a:highlight>
              </a:rPr>
              <a:t>Any book related to C is fine</a:t>
            </a:r>
            <a:endParaRPr lang="ko-KR" altLang="en-US" sz="7200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8001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927100" y="863600"/>
            <a:ext cx="46609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4600" b="0" i="0" u="none" strike="noStrike" spc="-100" dirty="0">
              <a:solidFill>
                <a:srgbClr val="000000"/>
              </a:solidFill>
              <a:latin typeface="Geologica Roman Semi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7250" y="939800"/>
            <a:ext cx="415925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4200" spc="-100" dirty="0">
                <a:solidFill>
                  <a:srgbClr val="595959"/>
                </a:solidFill>
                <a:ea typeface="THELuxGoM"/>
              </a:rPr>
              <a:t>Reference 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B01254-5D5B-4A49-99F9-B3B83F355EE9}"/>
              </a:ext>
            </a:extLst>
          </p:cNvPr>
          <p:cNvGrpSpPr/>
          <p:nvPr/>
        </p:nvGrpSpPr>
        <p:grpSpPr>
          <a:xfrm>
            <a:off x="7391400" y="2508250"/>
            <a:ext cx="9931400" cy="1244600"/>
            <a:chOff x="8534400" y="3028950"/>
            <a:chExt cx="7010400" cy="1244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8070850" y="3644900"/>
              <a:ext cx="1244600" cy="12700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8991600" y="33782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</a:rPr>
                <a:t>C</a:t>
              </a:r>
              <a:r>
                <a:rPr lang="ko-KR" altLang="en-US" sz="3600" spc="-100" dirty="0">
                  <a:solidFill>
                    <a:srgbClr val="000000"/>
                  </a:solidFill>
                  <a:latin typeface="THELuxGoB"/>
                </a:rPr>
                <a:t>언어 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</a:rPr>
                <a:t>Express (</a:t>
              </a:r>
              <a:r>
                <a:rPr lang="ko-KR" altLang="en-US" sz="3600" spc="-100" dirty="0">
                  <a:solidFill>
                    <a:srgbClr val="000000"/>
                  </a:solidFill>
                  <a:latin typeface="THELuxGoB"/>
                </a:rPr>
                <a:t>개정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</a:rPr>
                <a:t>4</a:t>
              </a:r>
              <a:r>
                <a:rPr lang="ko-KR" altLang="en-US" sz="3600" spc="-100" dirty="0">
                  <a:solidFill>
                    <a:srgbClr val="000000"/>
                  </a:solidFill>
                  <a:latin typeface="THELuxGoB"/>
                </a:rPr>
                <a:t>판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</a:rPr>
                <a:t>)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endParaRPr lang="en-US" sz="4600" b="0" i="0" u="none" strike="noStrike" spc="-100" dirty="0">
                <a:solidFill>
                  <a:srgbClr val="000000"/>
                </a:solidFill>
                <a:latin typeface="Geologica Roman SemiBold"/>
              </a:endParaRP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1402C272-E5BE-449F-AA1B-57C4D76F286B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0C8BD78-96D9-41A1-91F8-49DB7ABFA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DC37005-1320-4FAE-AF8E-85CF0D08FAF4}"/>
              </a:ext>
            </a:extLst>
          </p:cNvPr>
          <p:cNvSpPr/>
          <p:nvPr/>
        </p:nvSpPr>
        <p:spPr>
          <a:xfrm>
            <a:off x="8458200" y="3695700"/>
            <a:ext cx="67086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/>
              <a:t>저자 </a:t>
            </a:r>
            <a:r>
              <a:rPr lang="en-US" altLang="ko-KR" dirty="0"/>
              <a:t>: </a:t>
            </a:r>
            <a:r>
              <a:rPr lang="ko-KR" altLang="en-US" dirty="0" err="1"/>
              <a:t>천인국</a:t>
            </a:r>
            <a:endParaRPr lang="ko-KR" altLang="en-US" dirty="0"/>
          </a:p>
          <a:p>
            <a:pPr fontAlgn="base"/>
            <a:r>
              <a:rPr lang="ko-KR" altLang="en-US" dirty="0"/>
              <a:t>브랜드 </a:t>
            </a:r>
            <a:r>
              <a:rPr lang="en-US" altLang="ko-KR" dirty="0"/>
              <a:t>: </a:t>
            </a:r>
            <a:r>
              <a:rPr lang="ko-KR" altLang="en-US" dirty="0" err="1"/>
              <a:t>생능출판사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E6394DE-252D-40A9-AA52-BA04528349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200" y="2247900"/>
            <a:ext cx="6212713" cy="7556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0976D2-FAF9-4059-B488-3D540037189F}"/>
              </a:ext>
            </a:extLst>
          </p:cNvPr>
          <p:cNvSpPr txBox="1"/>
          <p:nvPr/>
        </p:nvSpPr>
        <p:spPr>
          <a:xfrm>
            <a:off x="7395814" y="6286500"/>
            <a:ext cx="105873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highlight>
                  <a:srgbClr val="FFFF00"/>
                </a:highlight>
              </a:rPr>
              <a:t>Any book related to C is fine</a:t>
            </a:r>
            <a:endParaRPr lang="ko-KR" altLang="en-US" sz="7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1386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8001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927100" y="863600"/>
            <a:ext cx="46609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4600" b="0" i="0" u="none" strike="noStrike" spc="-100" dirty="0">
              <a:solidFill>
                <a:srgbClr val="000000"/>
              </a:solidFill>
              <a:latin typeface="Geologica Roman Semi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57250" y="939800"/>
            <a:ext cx="798195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4200" spc="-100" dirty="0">
                <a:solidFill>
                  <a:srgbClr val="595959"/>
                </a:solidFill>
                <a:ea typeface="THELuxGoM"/>
              </a:rPr>
              <a:t>Things to do today</a:t>
            </a:r>
            <a:endParaRPr lang="ko-KR" sz="4200" b="0" i="0" u="none" strike="noStrike" spc="-100" dirty="0">
              <a:solidFill>
                <a:srgbClr val="595959"/>
              </a:solidFill>
              <a:ea typeface="THELuxGoM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B01254-5D5B-4A49-99F9-B3B83F355EE9}"/>
              </a:ext>
            </a:extLst>
          </p:cNvPr>
          <p:cNvGrpSpPr/>
          <p:nvPr/>
        </p:nvGrpSpPr>
        <p:grpSpPr>
          <a:xfrm>
            <a:off x="1523999" y="2508250"/>
            <a:ext cx="13241983" cy="1244600"/>
            <a:chOff x="8534400" y="3028950"/>
            <a:chExt cx="8191500" cy="1244600"/>
          </a:xfrm>
        </p:grpSpPr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9296400" y="3644900"/>
              <a:ext cx="1244600" cy="12700"/>
            </a:xfrm>
            <a:prstGeom prst="rect">
              <a:avLst/>
            </a:prstGeom>
          </p:spPr>
        </p:pic>
        <p:sp>
          <p:nvSpPr>
            <p:cNvPr id="14" name="TextBox 14"/>
            <p:cNvSpPr txBox="1"/>
            <p:nvPr/>
          </p:nvSpPr>
          <p:spPr>
            <a:xfrm>
              <a:off x="10172700" y="32258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 panose="020B0600000101010101" charset="-127"/>
                  <a:ea typeface="THELuxGoB" panose="020B0600000101010101" charset="-127"/>
                </a:rPr>
                <a:t>Finish development environment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8534400" y="31242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01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E83FBA1-21A7-4076-9FD5-ED23BA009E7E}"/>
              </a:ext>
            </a:extLst>
          </p:cNvPr>
          <p:cNvGrpSpPr/>
          <p:nvPr/>
        </p:nvGrpSpPr>
        <p:grpSpPr>
          <a:xfrm>
            <a:off x="1523999" y="4343400"/>
            <a:ext cx="13241983" cy="1244600"/>
            <a:chOff x="8534400" y="4908550"/>
            <a:chExt cx="8191500" cy="124460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9296400" y="5524500"/>
              <a:ext cx="1244600" cy="12700"/>
            </a:xfrm>
            <a:prstGeom prst="rect">
              <a:avLst/>
            </a:prstGeom>
          </p:spPr>
        </p:pic>
        <p:sp>
          <p:nvSpPr>
            <p:cNvPr id="17" name="TextBox 17"/>
            <p:cNvSpPr txBox="1"/>
            <p:nvPr/>
          </p:nvSpPr>
          <p:spPr>
            <a:xfrm>
              <a:off x="10172700" y="52070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Upload folders &amp; files to your </a:t>
              </a:r>
              <a:r>
                <a:rPr lang="en-US" altLang="ko-KR" sz="3600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github</a:t>
              </a:r>
              <a:r>
                <a:rPr lang="en-US" altLang="ko-KR" sz="3600" spc="-100" dirty="0">
                  <a:solidFill>
                    <a:srgbClr val="000000"/>
                  </a:solidFill>
                  <a:latin typeface="THELuxGoB"/>
                  <a:ea typeface="THELuxGoB"/>
                </a:rPr>
                <a:t> 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8534400" y="50038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02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506802C-0F9E-4900-B92E-E78FBF5EA1D7}"/>
              </a:ext>
            </a:extLst>
          </p:cNvPr>
          <p:cNvGrpSpPr/>
          <p:nvPr/>
        </p:nvGrpSpPr>
        <p:grpSpPr>
          <a:xfrm>
            <a:off x="1523999" y="6178550"/>
            <a:ext cx="13241983" cy="1244600"/>
            <a:chOff x="8534400" y="6737350"/>
            <a:chExt cx="8191500" cy="12446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9296400" y="7353300"/>
              <a:ext cx="1244600" cy="12700"/>
            </a:xfrm>
            <a:prstGeom prst="rect">
              <a:avLst/>
            </a:prstGeom>
          </p:spPr>
        </p:pic>
        <p:sp>
          <p:nvSpPr>
            <p:cNvPr id="19" name="TextBox 19"/>
            <p:cNvSpPr txBox="1"/>
            <p:nvPr/>
          </p:nvSpPr>
          <p:spPr>
            <a:xfrm>
              <a:off x="10172700" y="69723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98770"/>
                </a:lnSpc>
              </a:pPr>
              <a:r>
                <a:rPr lang="en-US" sz="3600" b="0" i="0" u="none" strike="noStrike" spc="-100" dirty="0">
                  <a:solidFill>
                    <a:srgbClr val="000000"/>
                  </a:solidFill>
                  <a:latin typeface="THELuxGoB"/>
                  <a:ea typeface="THELuxGoB"/>
                </a:rPr>
                <a:t>Register </a:t>
              </a:r>
              <a:r>
                <a:rPr lang="en-US" sz="3600" b="0" i="0" u="none" strike="noStrike" spc="-100" dirty="0" err="1">
                  <a:solidFill>
                    <a:srgbClr val="000000"/>
                  </a:solidFill>
                  <a:latin typeface="THELuxGoB"/>
                  <a:ea typeface="THELuxGoB"/>
                </a:rPr>
                <a:t>Codyssey</a:t>
              </a:r>
              <a:r>
                <a:rPr lang="en-US" sz="3600" b="0" i="0" u="none" strike="noStrike" spc="-100" dirty="0">
                  <a:solidFill>
                    <a:srgbClr val="000000"/>
                  </a:solidFill>
                  <a:latin typeface="THELuxGoB"/>
                  <a:ea typeface="THELuxGoB"/>
                </a:rPr>
                <a:t> &amp; A/B group </a:t>
              </a:r>
              <a:r>
                <a:rPr lang="en-US" sz="3600" spc="-100" dirty="0">
                  <a:solidFill>
                    <a:srgbClr val="000000"/>
                  </a:solidFill>
                  <a:latin typeface="THELuxGoB"/>
                  <a:ea typeface="THELuxGoB"/>
                  <a:sym typeface="Wingdings" panose="05000000000000000000" pitchFamily="2" charset="2"/>
                </a:rPr>
                <a:t> Weekly schedule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8534400" y="683260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>
                  <a:solidFill>
                    <a:srgbClr val="000000"/>
                  </a:solidFill>
                  <a:latin typeface="Geologica Roman SemiBold"/>
                </a:rPr>
                <a:t>03</a:t>
              </a:r>
            </a:p>
          </p:txBody>
        </p:sp>
      </p:grpSp>
      <p:sp>
        <p:nvSpPr>
          <p:cNvPr id="24" name="TextBox 13">
            <a:extLst>
              <a:ext uri="{FF2B5EF4-FFF2-40B4-BE49-F238E27FC236}">
                <a16:creationId xmlns:a16="http://schemas.microsoft.com/office/drawing/2014/main" id="{1402C272-E5BE-449F-AA1B-57C4D76F286B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0C8BD78-96D9-41A1-91F8-49DB7ABFAC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F1369A3C-95F8-442C-B663-CF609004C652}"/>
              </a:ext>
            </a:extLst>
          </p:cNvPr>
          <p:cNvGrpSpPr/>
          <p:nvPr/>
        </p:nvGrpSpPr>
        <p:grpSpPr>
          <a:xfrm>
            <a:off x="1267691" y="8013700"/>
            <a:ext cx="14884400" cy="1244600"/>
            <a:chOff x="8572500" y="8013700"/>
            <a:chExt cx="8191500" cy="1244600"/>
          </a:xfrm>
        </p:grpSpPr>
        <p:pic>
          <p:nvPicPr>
            <p:cNvPr id="26" name="Picture 10">
              <a:extLst>
                <a:ext uri="{FF2B5EF4-FFF2-40B4-BE49-F238E27FC236}">
                  <a16:creationId xmlns:a16="http://schemas.microsoft.com/office/drawing/2014/main" id="{3E619C7F-E9BD-4453-8F50-3C27707E7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-5400000">
              <a:off x="9334500" y="8629650"/>
              <a:ext cx="1244600" cy="12700"/>
            </a:xfrm>
            <a:prstGeom prst="rect">
              <a:avLst/>
            </a:prstGeom>
          </p:spPr>
        </p:pic>
        <p:sp>
          <p:nvSpPr>
            <p:cNvPr id="27" name="TextBox 19">
              <a:extLst>
                <a:ext uri="{FF2B5EF4-FFF2-40B4-BE49-F238E27FC236}">
                  <a16:creationId xmlns:a16="http://schemas.microsoft.com/office/drawing/2014/main" id="{E54A8305-B998-48AA-A067-44A3B447E2C8}"/>
                </a:ext>
              </a:extLst>
            </p:cNvPr>
            <p:cNvSpPr txBox="1"/>
            <p:nvPr/>
          </p:nvSpPr>
          <p:spPr>
            <a:xfrm>
              <a:off x="10210800" y="8267700"/>
              <a:ext cx="6553200" cy="4699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>
                <a:lnSpc>
                  <a:spcPct val="98770"/>
                </a:lnSpc>
              </a:pPr>
              <a:r>
                <a:rPr lang="en-US" sz="3600" spc="-100" dirty="0" err="1">
                  <a:solidFill>
                    <a:srgbClr val="000000"/>
                  </a:solidFill>
                  <a:latin typeface="THELuxGoB"/>
                </a:rPr>
                <a:t>Codyssey</a:t>
              </a:r>
              <a:r>
                <a:rPr lang="en-US" sz="3600" spc="-100" dirty="0">
                  <a:solidFill>
                    <a:srgbClr val="000000"/>
                  </a:solidFill>
                  <a:latin typeface="THELuxGoB"/>
                </a:rPr>
                <a:t> (how to evaluate &amp; review)</a:t>
              </a:r>
              <a:endParaRPr lang="en-US" sz="3600" b="0" i="0" u="none" strike="noStrike" spc="-100" dirty="0">
                <a:solidFill>
                  <a:srgbClr val="000000"/>
                </a:solidFill>
                <a:latin typeface="THELuxGoB"/>
              </a:endParaRPr>
            </a:p>
          </p:txBody>
        </p:sp>
        <p:sp>
          <p:nvSpPr>
            <p:cNvPr id="28" name="TextBox 23">
              <a:extLst>
                <a:ext uri="{FF2B5EF4-FFF2-40B4-BE49-F238E27FC236}">
                  <a16:creationId xmlns:a16="http://schemas.microsoft.com/office/drawing/2014/main" id="{F1475CCC-1F59-4957-BE1A-1ED4E2E96619}"/>
                </a:ext>
              </a:extLst>
            </p:cNvPr>
            <p:cNvSpPr txBox="1"/>
            <p:nvPr/>
          </p:nvSpPr>
          <p:spPr>
            <a:xfrm>
              <a:off x="8572500" y="8108950"/>
              <a:ext cx="12065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r">
                <a:lnSpc>
                  <a:spcPct val="99600"/>
                </a:lnSpc>
              </a:pPr>
              <a:r>
                <a:rPr lang="en-US" sz="4600" b="0" i="0" u="none" strike="noStrike" spc="-100" dirty="0">
                  <a:solidFill>
                    <a:srgbClr val="000000"/>
                  </a:solidFill>
                  <a:latin typeface="Geologica Roman SemiBold"/>
                </a:rPr>
                <a:t>04</a:t>
              </a: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7B9CAB-3093-47BE-B16D-AAEE5D83CB7E}"/>
              </a:ext>
            </a:extLst>
          </p:cNvPr>
          <p:cNvSpPr/>
          <p:nvPr/>
        </p:nvSpPr>
        <p:spPr>
          <a:xfrm>
            <a:off x="4172396" y="5215235"/>
            <a:ext cx="126297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400" dirty="0"/>
              <a:t>https://github.com/prof-kweon/C-Language-Course/blob/main/LectureReference/Howto-github.md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9932F5-58CD-4EF2-8E0D-C4D972F2FA6B}"/>
              </a:ext>
            </a:extLst>
          </p:cNvPr>
          <p:cNvSpPr/>
          <p:nvPr/>
        </p:nvSpPr>
        <p:spPr>
          <a:xfrm>
            <a:off x="4279207" y="3330564"/>
            <a:ext cx="2184381" cy="3665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8770"/>
              </a:lnSpc>
            </a:pPr>
            <a:r>
              <a:rPr lang="en-US" altLang="ko-KR" spc="-100" dirty="0" err="1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Codespaces</a:t>
            </a:r>
            <a:r>
              <a:rPr lang="en-US" altLang="ko-KR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 (for 004)</a:t>
            </a:r>
          </a:p>
        </p:txBody>
      </p:sp>
    </p:spTree>
    <p:extLst>
      <p:ext uri="{BB962C8B-B14F-4D97-AF65-F5344CB8AC3E}">
        <p14:creationId xmlns:p14="http://schemas.microsoft.com/office/powerpoint/2010/main" val="196755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762000" y="15748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Practice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16CF1CB-D0EE-4754-A898-E9B6046746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2200" y="2476499"/>
            <a:ext cx="16719550" cy="7385627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CA65A1F9-9237-4047-ABCB-A7CD1E825F0E}"/>
              </a:ext>
            </a:extLst>
          </p:cNvPr>
          <p:cNvSpPr txBox="1"/>
          <p:nvPr/>
        </p:nvSpPr>
        <p:spPr>
          <a:xfrm>
            <a:off x="1217468" y="3848100"/>
            <a:ext cx="16719550" cy="256193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1143000" lvl="0" indent="-1143000">
              <a:lnSpc>
                <a:spcPct val="128650"/>
              </a:lnSpc>
              <a:buAutoNum type="arabicPeriod"/>
            </a:pPr>
            <a:r>
              <a:rPr lang="en-US" altLang="ko-KR" sz="6600" spc="-100" dirty="0">
                <a:solidFill>
                  <a:srgbClr val="000000"/>
                </a:solidFill>
                <a:latin typeface="THELuxGoB"/>
              </a:rPr>
              <a:t>Implement</a:t>
            </a:r>
            <a:r>
              <a:rPr lang="en-US" sz="6600" spc="-100" dirty="0">
                <a:solidFill>
                  <a:srgbClr val="000000"/>
                </a:solidFill>
                <a:latin typeface="THELuxGoB"/>
              </a:rPr>
              <a:t> Step 1, Course 1, Problem 1</a:t>
            </a:r>
          </a:p>
          <a:p>
            <a:pPr marL="1143000" lvl="0" indent="-1143000">
              <a:lnSpc>
                <a:spcPct val="128650"/>
              </a:lnSpc>
              <a:buAutoNum type="arabicPeriod"/>
            </a:pPr>
            <a:r>
              <a:rPr lang="en-US" sz="6600" spc="-100" dirty="0">
                <a:solidFill>
                  <a:srgbClr val="000000"/>
                </a:solidFill>
                <a:latin typeface="THELuxGoB"/>
              </a:rPr>
              <a:t>Upload the source code of C1-P1</a:t>
            </a:r>
          </a:p>
          <a:p>
            <a:pPr marL="1143000" lvl="0" indent="-1143000">
              <a:lnSpc>
                <a:spcPct val="128650"/>
              </a:lnSpc>
              <a:buAutoNum type="arabicPeriod"/>
            </a:pPr>
            <a:r>
              <a:rPr lang="en-US" sz="6600" spc="-100" dirty="0">
                <a:solidFill>
                  <a:srgbClr val="000000"/>
                </a:solidFill>
                <a:latin typeface="THELuxGoB"/>
              </a:rPr>
              <a:t>Peer evaluation</a:t>
            </a:r>
          </a:p>
          <a:p>
            <a:pPr marL="1143000" lvl="0" indent="-1143000">
              <a:lnSpc>
                <a:spcPct val="128650"/>
              </a:lnSpc>
              <a:buAutoNum type="arabicPeriod"/>
            </a:pPr>
            <a:r>
              <a:rPr lang="en-US" sz="6600" spc="-100" dirty="0">
                <a:solidFill>
                  <a:srgbClr val="000000"/>
                </a:solidFill>
                <a:latin typeface="THELuxGoB"/>
              </a:rPr>
              <a:t>Make requirement list for C1-P2</a:t>
            </a:r>
          </a:p>
        </p:txBody>
      </p:sp>
    </p:spTree>
    <p:extLst>
      <p:ext uri="{BB962C8B-B14F-4D97-AF65-F5344CB8AC3E}">
        <p14:creationId xmlns:p14="http://schemas.microsoft.com/office/powerpoint/2010/main" val="2543081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762000" y="15748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Homework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16CF1CB-D0EE-4754-A898-E9B604674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" y="2476499"/>
            <a:ext cx="16719550" cy="7385627"/>
          </a:xfrm>
          <a:prstGeom prst="rect">
            <a:avLst/>
          </a:prstGeom>
        </p:spPr>
      </p:pic>
      <p:sp>
        <p:nvSpPr>
          <p:cNvPr id="21" name="TextBox 18">
            <a:extLst>
              <a:ext uri="{FF2B5EF4-FFF2-40B4-BE49-F238E27FC236}">
                <a16:creationId xmlns:a16="http://schemas.microsoft.com/office/drawing/2014/main" id="{CA65A1F9-9237-4047-ABCB-A7CD1E825F0E}"/>
              </a:ext>
            </a:extLst>
          </p:cNvPr>
          <p:cNvSpPr txBox="1"/>
          <p:nvPr/>
        </p:nvSpPr>
        <p:spPr>
          <a:xfrm>
            <a:off x="1217468" y="2476500"/>
            <a:ext cx="16719550" cy="1799936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8650"/>
              </a:lnSpc>
            </a:pPr>
            <a:r>
              <a:rPr lang="en-US" altLang="ko-KR" sz="6600" spc="-100" dirty="0">
                <a:solidFill>
                  <a:srgbClr val="000000"/>
                </a:solidFill>
                <a:latin typeface="THELuxGoB"/>
              </a:rPr>
              <a:t>1. </a:t>
            </a:r>
            <a:endParaRPr lang="en-US" sz="6600" spc="-100" dirty="0">
              <a:solidFill>
                <a:srgbClr val="000000"/>
              </a:solidFill>
              <a:latin typeface="THELuxGoB"/>
            </a:endParaRPr>
          </a:p>
        </p:txBody>
      </p:sp>
    </p:spTree>
    <p:extLst>
      <p:ext uri="{BB962C8B-B14F-4D97-AF65-F5344CB8AC3E}">
        <p14:creationId xmlns:p14="http://schemas.microsoft.com/office/powerpoint/2010/main" val="2752018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4935200" y="4406900"/>
            <a:ext cx="58166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463800" y="4406900"/>
            <a:ext cx="58166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00" y="3898900"/>
            <a:ext cx="139700" cy="1041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80000" y="3898900"/>
            <a:ext cx="139700" cy="104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7900" y="5880100"/>
            <a:ext cx="3149600" cy="393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3500" y="5880100"/>
            <a:ext cx="2806700" cy="393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/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sp>
        <p:nvSpPr>
          <p:cNvPr id="15" name="TextBox 15"/>
          <p:cNvSpPr txBox="1"/>
          <p:nvPr/>
        </p:nvSpPr>
        <p:spPr>
          <a:xfrm rot="-5400000">
            <a:off x="-838200" y="8432800"/>
            <a:ext cx="2552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0" i="0" u="none" strike="noStrike">
                <a:solidFill>
                  <a:srgbClr val="595959"/>
                </a:solidFill>
                <a:latin typeface="THELuxGoM"/>
              </a:rPr>
              <a:t>miricanvas.com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108200" y="3238500"/>
            <a:ext cx="129794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10700" b="0" i="0" u="none" strike="noStrike" spc="-300" dirty="0">
                <a:solidFill>
                  <a:srgbClr val="000000"/>
                </a:solidFill>
                <a:ea typeface="THELuxGoB"/>
              </a:rPr>
              <a:t>See you next week!</a:t>
            </a:r>
          </a:p>
          <a:p>
            <a:pPr lvl="0" algn="ctr">
              <a:lnSpc>
                <a:spcPct val="99600"/>
              </a:lnSpc>
            </a:pPr>
            <a:r>
              <a:rPr lang="en-US" altLang="ko-KR" sz="10700" spc="-300" dirty="0">
                <a:solidFill>
                  <a:srgbClr val="000000"/>
                </a:solidFill>
                <a:ea typeface="THELuxGoB"/>
              </a:rPr>
              <a:t>DO NOT miss the classes</a:t>
            </a:r>
            <a:endParaRPr lang="ko-KR" sz="10700" b="0" i="0" u="none" strike="noStrike" spc="-300" dirty="0">
              <a:solidFill>
                <a:srgbClr val="000000"/>
              </a:solidFill>
              <a:ea typeface="THELuxGoB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388100" y="5867400"/>
            <a:ext cx="2882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ko-KR" sz="2300" b="0" i="0" u="none" strike="noStrike" spc="-100" dirty="0">
              <a:solidFill>
                <a:srgbClr val="FFFFFF"/>
              </a:solidFill>
              <a:ea typeface="THELuxGoB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2967793-C71D-4EB4-9831-F93345919A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4775200" y="5194300"/>
            <a:ext cx="104394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11300"/>
            <a:ext cx="139700" cy="1041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2800" y="9448800"/>
            <a:ext cx="1447800" cy="3556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3" name="TextBox 13">
            <a:extLst>
              <a:ext uri="{FF2B5EF4-FFF2-40B4-BE49-F238E27FC236}">
                <a16:creationId xmlns:a16="http://schemas.microsoft.com/office/drawing/2014/main" id="{741532EA-0F7C-4339-9CE9-62F971EABEE4}"/>
              </a:ext>
            </a:extLst>
          </p:cNvPr>
          <p:cNvSpPr txBox="1"/>
          <p:nvPr/>
        </p:nvSpPr>
        <p:spPr>
          <a:xfrm>
            <a:off x="16374918" y="469900"/>
            <a:ext cx="15621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ＡＩ ＆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Ｂｉｇ</a:t>
            </a:r>
            <a:r>
              <a:rPr lang="ko-KR" altLang="en-US" sz="1900" spc="-100" dirty="0">
                <a:solidFill>
                  <a:srgbClr val="595959">
                    <a:alpha val="50980"/>
                  </a:srgbClr>
                </a:solidFill>
                <a:ea typeface="THELuxGoB"/>
              </a:rPr>
              <a:t> </a:t>
            </a:r>
            <a:r>
              <a:rPr lang="ko-KR" altLang="en-US" sz="1900" spc="-100" dirty="0" err="1">
                <a:solidFill>
                  <a:srgbClr val="595959">
                    <a:alpha val="50980"/>
                  </a:srgbClr>
                </a:solidFill>
                <a:ea typeface="THELuxGoB"/>
              </a:rPr>
              <a:t>Ｄａｔａ</a:t>
            </a:r>
            <a:endParaRPr lang="ko-KR" sz="1900" b="0" i="0" u="none" strike="noStrike" spc="-100" dirty="0">
              <a:solidFill>
                <a:srgbClr val="595959">
                  <a:alpha val="50980"/>
                </a:srgbClr>
              </a:solidFill>
              <a:ea typeface="THELuxGoB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E43BEE7-4D01-4EB0-845C-78A3CF56D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20798" y="424873"/>
            <a:ext cx="1086002" cy="457264"/>
          </a:xfrm>
          <a:prstGeom prst="rect">
            <a:avLst/>
          </a:prstGeom>
        </p:spPr>
      </p:pic>
      <p:sp>
        <p:nvSpPr>
          <p:cNvPr id="12" name="TextBox 10">
            <a:extLst>
              <a:ext uri="{FF2B5EF4-FFF2-40B4-BE49-F238E27FC236}">
                <a16:creationId xmlns:a16="http://schemas.microsoft.com/office/drawing/2014/main" id="{8E5D024A-D1CA-4FCA-AAF7-99586C37353D}"/>
              </a:ext>
            </a:extLst>
          </p:cNvPr>
          <p:cNvSpPr txBox="1"/>
          <p:nvPr/>
        </p:nvSpPr>
        <p:spPr>
          <a:xfrm>
            <a:off x="762000" y="1574800"/>
            <a:ext cx="12649200" cy="749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>
              <a:lnSpc>
                <a:spcPct val="99600"/>
              </a:lnSpc>
            </a:pPr>
            <a:r>
              <a:rPr lang="en-US" altLang="ko-KR" sz="4400" spc="-100" dirty="0">
                <a:solidFill>
                  <a:srgbClr val="000000"/>
                </a:solidFill>
                <a:latin typeface="THELuxGoB" panose="020B0600000101010101" charset="-127"/>
                <a:ea typeface="THELuxGoB" panose="020B0600000101010101" charset="-127"/>
              </a:rPr>
              <a:t>Hello world</a:t>
            </a: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16CF1CB-D0EE-4754-A898-E9B6046746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00" y="2476500"/>
            <a:ext cx="5520039" cy="2438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C5A818-4C8F-4925-89D9-16E9C71BD1B4}"/>
              </a:ext>
            </a:extLst>
          </p:cNvPr>
          <p:cNvSpPr/>
          <p:nvPr/>
        </p:nvSpPr>
        <p:spPr>
          <a:xfrm>
            <a:off x="1524000" y="2781300"/>
            <a:ext cx="5791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stdio.h</a:t>
            </a:r>
            <a:r>
              <a:rPr lang="ko-KR" altLang="en-US" dirty="0"/>
              <a:t>&gt;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printf</a:t>
            </a:r>
            <a:r>
              <a:rPr lang="ko-KR" altLang="en-US" dirty="0"/>
              <a:t>("</a:t>
            </a:r>
            <a:r>
              <a:rPr lang="ko-KR" altLang="en-US" dirty="0" err="1"/>
              <a:t>Hello</a:t>
            </a:r>
            <a:r>
              <a:rPr lang="ko-KR" altLang="en-US" dirty="0"/>
              <a:t>, World!\</a:t>
            </a:r>
            <a:r>
              <a:rPr lang="ko-KR" altLang="en-US" dirty="0" err="1"/>
              <a:t>n</a:t>
            </a:r>
            <a:r>
              <a:rPr lang="ko-KR" altLang="en-US" dirty="0"/>
              <a:t>");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0;</a:t>
            </a:r>
          </a:p>
          <a:p>
            <a:r>
              <a:rPr lang="ko-KR" altLang="en-US" dirty="0"/>
              <a:t>}</a:t>
            </a:r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83759652-B746-4451-AA18-00CE78E938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1541" y="2439263"/>
            <a:ext cx="5520039" cy="2438400"/>
          </a:xfrm>
          <a:prstGeom prst="rect">
            <a:avLst/>
          </a:prstGeom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C023E78F-2500-4EE4-A794-284AF4305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6134100"/>
            <a:ext cx="5520039" cy="2438400"/>
          </a:xfrm>
          <a:prstGeom prst="rect">
            <a:avLst/>
          </a:prstGeom>
        </p:spPr>
      </p:pic>
      <p:pic>
        <p:nvPicPr>
          <p:cNvPr id="17" name="Picture 5">
            <a:extLst>
              <a:ext uri="{FF2B5EF4-FFF2-40B4-BE49-F238E27FC236}">
                <a16:creationId xmlns:a16="http://schemas.microsoft.com/office/drawing/2014/main" id="{8F6EF1E3-73E5-4CB0-A18A-1E42A0B50D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29800" y="5905500"/>
            <a:ext cx="5520039" cy="24384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11D7090-8822-440F-924F-AB9756F8FE87}"/>
              </a:ext>
            </a:extLst>
          </p:cNvPr>
          <p:cNvSpPr/>
          <p:nvPr/>
        </p:nvSpPr>
        <p:spPr>
          <a:xfrm>
            <a:off x="10210800" y="2781300"/>
            <a:ext cx="2204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print</a:t>
            </a:r>
            <a:r>
              <a:rPr lang="ko-KR" altLang="en-US" dirty="0"/>
              <a:t>("</a:t>
            </a:r>
            <a:r>
              <a:rPr lang="ko-KR" altLang="en-US" dirty="0" err="1"/>
              <a:t>Hello</a:t>
            </a:r>
            <a:r>
              <a:rPr lang="ko-KR" altLang="en-US" dirty="0"/>
              <a:t>, World!")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EDE29DB-449C-4B92-AC52-A36AAF926CED}"/>
              </a:ext>
            </a:extLst>
          </p:cNvPr>
          <p:cNvSpPr/>
          <p:nvPr/>
        </p:nvSpPr>
        <p:spPr>
          <a:xfrm>
            <a:off x="1219200" y="6515100"/>
            <a:ext cx="495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class</a:t>
            </a:r>
            <a:r>
              <a:rPr lang="ko-KR" altLang="en-US" dirty="0"/>
              <a:t> </a:t>
            </a:r>
            <a:r>
              <a:rPr lang="ko-KR" altLang="en-US" dirty="0" err="1"/>
              <a:t>HelloWorld</a:t>
            </a:r>
            <a:r>
              <a:rPr lang="ko-KR" altLang="en-US" dirty="0"/>
              <a:t>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public</a:t>
            </a:r>
            <a:r>
              <a:rPr lang="ko-KR" altLang="en-US" dirty="0"/>
              <a:t> </a:t>
            </a:r>
            <a:r>
              <a:rPr lang="ko-KR" altLang="en-US" dirty="0" err="1"/>
              <a:t>static</a:t>
            </a:r>
            <a:r>
              <a:rPr lang="ko-KR" altLang="en-US" dirty="0"/>
              <a:t> </a:t>
            </a:r>
            <a:r>
              <a:rPr lang="ko-KR" altLang="en-US" dirty="0" err="1"/>
              <a:t>void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</a:t>
            </a:r>
            <a:r>
              <a:rPr lang="ko-KR" altLang="en-US" dirty="0" err="1"/>
              <a:t>String</a:t>
            </a:r>
            <a:r>
              <a:rPr lang="ko-KR" altLang="en-US" dirty="0"/>
              <a:t>[] </a:t>
            </a:r>
            <a:r>
              <a:rPr lang="ko-KR" altLang="en-US" dirty="0" err="1"/>
              <a:t>args</a:t>
            </a:r>
            <a:r>
              <a:rPr lang="ko-KR" altLang="en-US" dirty="0"/>
              <a:t>) {</a:t>
            </a:r>
          </a:p>
          <a:p>
            <a:r>
              <a:rPr lang="ko-KR" altLang="en-US" dirty="0"/>
              <a:t>        </a:t>
            </a:r>
            <a:r>
              <a:rPr lang="ko-KR" altLang="en-US" dirty="0" err="1"/>
              <a:t>System.out.println</a:t>
            </a:r>
            <a:r>
              <a:rPr lang="ko-KR" altLang="en-US" dirty="0"/>
              <a:t>("</a:t>
            </a:r>
            <a:r>
              <a:rPr lang="ko-KR" altLang="en-US" dirty="0" err="1"/>
              <a:t>Hello</a:t>
            </a:r>
            <a:r>
              <a:rPr lang="ko-KR" altLang="en-US" dirty="0"/>
              <a:t>, World!");</a:t>
            </a:r>
          </a:p>
          <a:p>
            <a:r>
              <a:rPr lang="ko-KR" altLang="en-US" dirty="0"/>
              <a:t>    }</a:t>
            </a:r>
          </a:p>
          <a:p>
            <a:r>
              <a:rPr lang="ko-KR" altLang="en-US" dirty="0"/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164C1E-6295-4A4A-933B-BAAB9D432B0E}"/>
              </a:ext>
            </a:extLst>
          </p:cNvPr>
          <p:cNvSpPr/>
          <p:nvPr/>
        </p:nvSpPr>
        <p:spPr>
          <a:xfrm>
            <a:off x="10134600" y="6194894"/>
            <a:ext cx="44211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#</a:t>
            </a:r>
            <a:r>
              <a:rPr lang="ko-KR" altLang="en-US" dirty="0" err="1"/>
              <a:t>include</a:t>
            </a:r>
            <a:r>
              <a:rPr lang="ko-KR" altLang="en-US" dirty="0"/>
              <a:t> &lt;</a:t>
            </a:r>
            <a:r>
              <a:rPr lang="ko-KR" altLang="en-US" dirty="0" err="1"/>
              <a:t>iostream</a:t>
            </a:r>
            <a:r>
              <a:rPr lang="ko-KR" altLang="en-US" dirty="0"/>
              <a:t>&gt;</a:t>
            </a:r>
          </a:p>
          <a:p>
            <a:endParaRPr lang="ko-KR" altLang="en-US" dirty="0"/>
          </a:p>
          <a:p>
            <a:r>
              <a:rPr lang="ko-KR" altLang="en-US" dirty="0" err="1"/>
              <a:t>int</a:t>
            </a:r>
            <a:r>
              <a:rPr lang="ko-KR" altLang="en-US" dirty="0"/>
              <a:t> </a:t>
            </a:r>
            <a:r>
              <a:rPr lang="ko-KR" altLang="en-US" dirty="0" err="1"/>
              <a:t>main</a:t>
            </a:r>
            <a:r>
              <a:rPr lang="ko-KR" altLang="en-US" dirty="0"/>
              <a:t>() {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std</a:t>
            </a:r>
            <a:r>
              <a:rPr lang="ko-KR" altLang="en-US" dirty="0"/>
              <a:t>::</a:t>
            </a:r>
            <a:r>
              <a:rPr lang="ko-KR" altLang="en-US" dirty="0" err="1"/>
              <a:t>cout</a:t>
            </a:r>
            <a:r>
              <a:rPr lang="ko-KR" altLang="en-US" dirty="0"/>
              <a:t> &lt;&lt; "</a:t>
            </a:r>
            <a:r>
              <a:rPr lang="ko-KR" altLang="en-US" dirty="0" err="1"/>
              <a:t>Hello</a:t>
            </a:r>
            <a:r>
              <a:rPr lang="ko-KR" altLang="en-US" dirty="0"/>
              <a:t>, World!" &lt;&lt; </a:t>
            </a:r>
            <a:r>
              <a:rPr lang="ko-KR" altLang="en-US" dirty="0" err="1"/>
              <a:t>std</a:t>
            </a:r>
            <a:r>
              <a:rPr lang="ko-KR" altLang="en-US" dirty="0"/>
              <a:t>::</a:t>
            </a:r>
            <a:r>
              <a:rPr lang="ko-KR" altLang="en-US" dirty="0" err="1"/>
              <a:t>endl</a:t>
            </a:r>
            <a:r>
              <a:rPr lang="ko-KR" altLang="en-US" dirty="0"/>
              <a:t>;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return</a:t>
            </a:r>
            <a:r>
              <a:rPr lang="ko-KR" altLang="en-US" dirty="0"/>
              <a:t> 0;</a:t>
            </a:r>
          </a:p>
          <a:p>
            <a:r>
              <a:rPr lang="ko-KR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1090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2956</TotalTime>
  <Words>322</Words>
  <Application>Microsoft Office PowerPoint</Application>
  <PresentationFormat>사용자 지정</PresentationFormat>
  <Paragraphs>69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THELuxGoB</vt:lpstr>
      <vt:lpstr>Calibri</vt:lpstr>
      <vt:lpstr>Arial</vt:lpstr>
      <vt:lpstr>THELuxGoM</vt:lpstr>
      <vt:lpstr>맑은 고딕</vt:lpstr>
      <vt:lpstr>Geologica Roman SemiBold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70</cp:revision>
  <dcterms:created xsi:type="dcterms:W3CDTF">2006-08-16T00:00:00Z</dcterms:created>
  <dcterms:modified xsi:type="dcterms:W3CDTF">2025-03-10T08:23:49Z</dcterms:modified>
</cp:coreProperties>
</file>