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1FDBB-C240-86E8-3508-5D1627C6F5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20EC062-6376-7534-3722-FEDDD7D1B6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18FAE34-BEA0-E023-5C8A-135A488D8210}"/>
              </a:ext>
            </a:extLst>
          </p:cNvPr>
          <p:cNvSpPr>
            <a:spLocks noGrp="1"/>
          </p:cNvSpPr>
          <p:nvPr>
            <p:ph type="dt" sz="half" idx="10"/>
          </p:nvPr>
        </p:nvSpPr>
        <p:spPr/>
        <p:txBody>
          <a:bodyPr/>
          <a:lstStyle/>
          <a:p>
            <a:fld id="{35BB4D75-6089-444A-99A0-A7454D4E2D37}" type="datetimeFigureOut">
              <a:rPr lang="en-IN" smtClean="0"/>
              <a:t>14-10-2024</a:t>
            </a:fld>
            <a:endParaRPr lang="en-IN"/>
          </a:p>
        </p:txBody>
      </p:sp>
      <p:sp>
        <p:nvSpPr>
          <p:cNvPr id="5" name="Footer Placeholder 4">
            <a:extLst>
              <a:ext uri="{FF2B5EF4-FFF2-40B4-BE49-F238E27FC236}">
                <a16:creationId xmlns:a16="http://schemas.microsoft.com/office/drawing/2014/main" id="{DEBCFD31-EF06-74E2-580B-5DF8C2B66C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1501D8-44D4-38A9-C351-079C68E3E6B1}"/>
              </a:ext>
            </a:extLst>
          </p:cNvPr>
          <p:cNvSpPr>
            <a:spLocks noGrp="1"/>
          </p:cNvSpPr>
          <p:nvPr>
            <p:ph type="sldNum" sz="quarter" idx="12"/>
          </p:nvPr>
        </p:nvSpPr>
        <p:spPr/>
        <p:txBody>
          <a:bodyPr/>
          <a:lstStyle/>
          <a:p>
            <a:fld id="{3DC99FDC-9D8A-48AD-A0CA-B9B0949EECA6}" type="slidenum">
              <a:rPr lang="en-IN" smtClean="0"/>
              <a:t>‹#›</a:t>
            </a:fld>
            <a:endParaRPr lang="en-IN"/>
          </a:p>
        </p:txBody>
      </p:sp>
    </p:spTree>
    <p:extLst>
      <p:ext uri="{BB962C8B-B14F-4D97-AF65-F5344CB8AC3E}">
        <p14:creationId xmlns:p14="http://schemas.microsoft.com/office/powerpoint/2010/main" val="349670314"/>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7F548-4C49-0930-E6DE-CEA3C50800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68BD4C-0D60-B44E-BEE5-3CB0B40378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DEE08D-4F37-5CA2-4E46-18E1C41BBF5B}"/>
              </a:ext>
            </a:extLst>
          </p:cNvPr>
          <p:cNvSpPr>
            <a:spLocks noGrp="1"/>
          </p:cNvSpPr>
          <p:nvPr>
            <p:ph type="dt" sz="half" idx="10"/>
          </p:nvPr>
        </p:nvSpPr>
        <p:spPr/>
        <p:txBody>
          <a:bodyPr/>
          <a:lstStyle/>
          <a:p>
            <a:fld id="{35BB4D75-6089-444A-99A0-A7454D4E2D37}" type="datetimeFigureOut">
              <a:rPr lang="en-IN" smtClean="0"/>
              <a:t>14-10-2024</a:t>
            </a:fld>
            <a:endParaRPr lang="en-IN"/>
          </a:p>
        </p:txBody>
      </p:sp>
      <p:sp>
        <p:nvSpPr>
          <p:cNvPr id="5" name="Footer Placeholder 4">
            <a:extLst>
              <a:ext uri="{FF2B5EF4-FFF2-40B4-BE49-F238E27FC236}">
                <a16:creationId xmlns:a16="http://schemas.microsoft.com/office/drawing/2014/main" id="{906BDD88-D17C-193D-191B-94A22B5C58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4D17FD-8EAB-1161-DC10-30B757B1D626}"/>
              </a:ext>
            </a:extLst>
          </p:cNvPr>
          <p:cNvSpPr>
            <a:spLocks noGrp="1"/>
          </p:cNvSpPr>
          <p:nvPr>
            <p:ph type="sldNum" sz="quarter" idx="12"/>
          </p:nvPr>
        </p:nvSpPr>
        <p:spPr/>
        <p:txBody>
          <a:bodyPr/>
          <a:lstStyle/>
          <a:p>
            <a:fld id="{3DC99FDC-9D8A-48AD-A0CA-B9B0949EECA6}" type="slidenum">
              <a:rPr lang="en-IN" smtClean="0"/>
              <a:t>‹#›</a:t>
            </a:fld>
            <a:endParaRPr lang="en-IN"/>
          </a:p>
        </p:txBody>
      </p:sp>
    </p:spTree>
    <p:extLst>
      <p:ext uri="{BB962C8B-B14F-4D97-AF65-F5344CB8AC3E}">
        <p14:creationId xmlns:p14="http://schemas.microsoft.com/office/powerpoint/2010/main" val="4171494083"/>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ABAFE3-9204-61F3-0146-D967ED17FA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D16C02-369F-C000-AECD-6F239E36F6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358E2E-A90D-5C54-0B2F-D29F9DCEA082}"/>
              </a:ext>
            </a:extLst>
          </p:cNvPr>
          <p:cNvSpPr>
            <a:spLocks noGrp="1"/>
          </p:cNvSpPr>
          <p:nvPr>
            <p:ph type="dt" sz="half" idx="10"/>
          </p:nvPr>
        </p:nvSpPr>
        <p:spPr/>
        <p:txBody>
          <a:bodyPr/>
          <a:lstStyle/>
          <a:p>
            <a:fld id="{35BB4D75-6089-444A-99A0-A7454D4E2D37}" type="datetimeFigureOut">
              <a:rPr lang="en-IN" smtClean="0"/>
              <a:t>14-10-2024</a:t>
            </a:fld>
            <a:endParaRPr lang="en-IN"/>
          </a:p>
        </p:txBody>
      </p:sp>
      <p:sp>
        <p:nvSpPr>
          <p:cNvPr id="5" name="Footer Placeholder 4">
            <a:extLst>
              <a:ext uri="{FF2B5EF4-FFF2-40B4-BE49-F238E27FC236}">
                <a16:creationId xmlns:a16="http://schemas.microsoft.com/office/drawing/2014/main" id="{D22F90B1-188A-C361-6784-8D77711BFD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5CD61C-AAC7-A74B-0303-A994F326FBCF}"/>
              </a:ext>
            </a:extLst>
          </p:cNvPr>
          <p:cNvSpPr>
            <a:spLocks noGrp="1"/>
          </p:cNvSpPr>
          <p:nvPr>
            <p:ph type="sldNum" sz="quarter" idx="12"/>
          </p:nvPr>
        </p:nvSpPr>
        <p:spPr/>
        <p:txBody>
          <a:bodyPr/>
          <a:lstStyle/>
          <a:p>
            <a:fld id="{3DC99FDC-9D8A-48AD-A0CA-B9B0949EECA6}" type="slidenum">
              <a:rPr lang="en-IN" smtClean="0"/>
              <a:t>‹#›</a:t>
            </a:fld>
            <a:endParaRPr lang="en-IN"/>
          </a:p>
        </p:txBody>
      </p:sp>
    </p:spTree>
    <p:extLst>
      <p:ext uri="{BB962C8B-B14F-4D97-AF65-F5344CB8AC3E}">
        <p14:creationId xmlns:p14="http://schemas.microsoft.com/office/powerpoint/2010/main" val="3000956062"/>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F5AD9-9304-9025-97CB-93C1FBD4A8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964F51-59D1-B006-3225-EAEBF3C3BA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D3CE16-4764-C737-9A6A-9DF0CFA1E068}"/>
              </a:ext>
            </a:extLst>
          </p:cNvPr>
          <p:cNvSpPr>
            <a:spLocks noGrp="1"/>
          </p:cNvSpPr>
          <p:nvPr>
            <p:ph type="dt" sz="half" idx="10"/>
          </p:nvPr>
        </p:nvSpPr>
        <p:spPr/>
        <p:txBody>
          <a:bodyPr/>
          <a:lstStyle/>
          <a:p>
            <a:fld id="{35BB4D75-6089-444A-99A0-A7454D4E2D37}" type="datetimeFigureOut">
              <a:rPr lang="en-IN" smtClean="0"/>
              <a:t>14-10-2024</a:t>
            </a:fld>
            <a:endParaRPr lang="en-IN"/>
          </a:p>
        </p:txBody>
      </p:sp>
      <p:sp>
        <p:nvSpPr>
          <p:cNvPr id="5" name="Footer Placeholder 4">
            <a:extLst>
              <a:ext uri="{FF2B5EF4-FFF2-40B4-BE49-F238E27FC236}">
                <a16:creationId xmlns:a16="http://schemas.microsoft.com/office/drawing/2014/main" id="{922D3D7B-8941-BBBA-A235-93186D5535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8DC76D-3A41-BD4A-5A48-573132D29C24}"/>
              </a:ext>
            </a:extLst>
          </p:cNvPr>
          <p:cNvSpPr>
            <a:spLocks noGrp="1"/>
          </p:cNvSpPr>
          <p:nvPr>
            <p:ph type="sldNum" sz="quarter" idx="12"/>
          </p:nvPr>
        </p:nvSpPr>
        <p:spPr/>
        <p:txBody>
          <a:bodyPr/>
          <a:lstStyle/>
          <a:p>
            <a:fld id="{3DC99FDC-9D8A-48AD-A0CA-B9B0949EECA6}" type="slidenum">
              <a:rPr lang="en-IN" smtClean="0"/>
              <a:t>‹#›</a:t>
            </a:fld>
            <a:endParaRPr lang="en-IN"/>
          </a:p>
        </p:txBody>
      </p:sp>
    </p:spTree>
    <p:extLst>
      <p:ext uri="{BB962C8B-B14F-4D97-AF65-F5344CB8AC3E}">
        <p14:creationId xmlns:p14="http://schemas.microsoft.com/office/powerpoint/2010/main" val="3130167681"/>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06432-331E-8101-C957-DFC29D5802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45F75D-798E-8A0D-0212-77C5E9E729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650105-3DF7-EBC1-49BD-E4FA5E290B29}"/>
              </a:ext>
            </a:extLst>
          </p:cNvPr>
          <p:cNvSpPr>
            <a:spLocks noGrp="1"/>
          </p:cNvSpPr>
          <p:nvPr>
            <p:ph type="dt" sz="half" idx="10"/>
          </p:nvPr>
        </p:nvSpPr>
        <p:spPr/>
        <p:txBody>
          <a:bodyPr/>
          <a:lstStyle/>
          <a:p>
            <a:fld id="{35BB4D75-6089-444A-99A0-A7454D4E2D37}" type="datetimeFigureOut">
              <a:rPr lang="en-IN" smtClean="0"/>
              <a:t>14-10-2024</a:t>
            </a:fld>
            <a:endParaRPr lang="en-IN"/>
          </a:p>
        </p:txBody>
      </p:sp>
      <p:sp>
        <p:nvSpPr>
          <p:cNvPr id="5" name="Footer Placeholder 4">
            <a:extLst>
              <a:ext uri="{FF2B5EF4-FFF2-40B4-BE49-F238E27FC236}">
                <a16:creationId xmlns:a16="http://schemas.microsoft.com/office/drawing/2014/main" id="{10E71E00-BC6E-1065-6C3D-61A287C113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CD6ECA-AA0E-47AA-E86E-1C0C677CF6A1}"/>
              </a:ext>
            </a:extLst>
          </p:cNvPr>
          <p:cNvSpPr>
            <a:spLocks noGrp="1"/>
          </p:cNvSpPr>
          <p:nvPr>
            <p:ph type="sldNum" sz="quarter" idx="12"/>
          </p:nvPr>
        </p:nvSpPr>
        <p:spPr/>
        <p:txBody>
          <a:bodyPr/>
          <a:lstStyle/>
          <a:p>
            <a:fld id="{3DC99FDC-9D8A-48AD-A0CA-B9B0949EECA6}" type="slidenum">
              <a:rPr lang="en-IN" smtClean="0"/>
              <a:t>‹#›</a:t>
            </a:fld>
            <a:endParaRPr lang="en-IN"/>
          </a:p>
        </p:txBody>
      </p:sp>
    </p:spTree>
    <p:extLst>
      <p:ext uri="{BB962C8B-B14F-4D97-AF65-F5344CB8AC3E}">
        <p14:creationId xmlns:p14="http://schemas.microsoft.com/office/powerpoint/2010/main" val="3999206719"/>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85435-47A0-8B96-9270-55F9142E13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C45A08-CC1E-60F3-CD1E-81602791DC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4400B0-67AD-6947-1FA9-BAD8218EC1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EB2AA34-F23F-F78E-7B5E-A531E0DCEA65}"/>
              </a:ext>
            </a:extLst>
          </p:cNvPr>
          <p:cNvSpPr>
            <a:spLocks noGrp="1"/>
          </p:cNvSpPr>
          <p:nvPr>
            <p:ph type="dt" sz="half" idx="10"/>
          </p:nvPr>
        </p:nvSpPr>
        <p:spPr/>
        <p:txBody>
          <a:bodyPr/>
          <a:lstStyle/>
          <a:p>
            <a:fld id="{35BB4D75-6089-444A-99A0-A7454D4E2D37}" type="datetimeFigureOut">
              <a:rPr lang="en-IN" smtClean="0"/>
              <a:t>14-10-2024</a:t>
            </a:fld>
            <a:endParaRPr lang="en-IN"/>
          </a:p>
        </p:txBody>
      </p:sp>
      <p:sp>
        <p:nvSpPr>
          <p:cNvPr id="6" name="Footer Placeholder 5">
            <a:extLst>
              <a:ext uri="{FF2B5EF4-FFF2-40B4-BE49-F238E27FC236}">
                <a16:creationId xmlns:a16="http://schemas.microsoft.com/office/drawing/2014/main" id="{7936EECE-8921-3009-5A87-A78FAB4CED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1B5FB0-8F7F-261E-DFB2-CAC39EA65808}"/>
              </a:ext>
            </a:extLst>
          </p:cNvPr>
          <p:cNvSpPr>
            <a:spLocks noGrp="1"/>
          </p:cNvSpPr>
          <p:nvPr>
            <p:ph type="sldNum" sz="quarter" idx="12"/>
          </p:nvPr>
        </p:nvSpPr>
        <p:spPr/>
        <p:txBody>
          <a:bodyPr/>
          <a:lstStyle/>
          <a:p>
            <a:fld id="{3DC99FDC-9D8A-48AD-A0CA-B9B0949EECA6}" type="slidenum">
              <a:rPr lang="en-IN" smtClean="0"/>
              <a:t>‹#›</a:t>
            </a:fld>
            <a:endParaRPr lang="en-IN"/>
          </a:p>
        </p:txBody>
      </p:sp>
    </p:spTree>
    <p:extLst>
      <p:ext uri="{BB962C8B-B14F-4D97-AF65-F5344CB8AC3E}">
        <p14:creationId xmlns:p14="http://schemas.microsoft.com/office/powerpoint/2010/main" val="406275381"/>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9CBD3-CD9E-1C32-2718-9F3A9AE98D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93925F-B13B-5F5D-8D59-5DD4ED935B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07DA9A-9241-D641-E146-FFB584B6D3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088263A-E942-BEAF-ED72-B5AA9903A3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B7F21C-179F-6E77-20F0-F5252AB364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538AD4E-468F-6A2F-DCB8-4B968E98DF9C}"/>
              </a:ext>
            </a:extLst>
          </p:cNvPr>
          <p:cNvSpPr>
            <a:spLocks noGrp="1"/>
          </p:cNvSpPr>
          <p:nvPr>
            <p:ph type="dt" sz="half" idx="10"/>
          </p:nvPr>
        </p:nvSpPr>
        <p:spPr/>
        <p:txBody>
          <a:bodyPr/>
          <a:lstStyle/>
          <a:p>
            <a:fld id="{35BB4D75-6089-444A-99A0-A7454D4E2D37}" type="datetimeFigureOut">
              <a:rPr lang="en-IN" smtClean="0"/>
              <a:t>14-10-2024</a:t>
            </a:fld>
            <a:endParaRPr lang="en-IN"/>
          </a:p>
        </p:txBody>
      </p:sp>
      <p:sp>
        <p:nvSpPr>
          <p:cNvPr id="8" name="Footer Placeholder 7">
            <a:extLst>
              <a:ext uri="{FF2B5EF4-FFF2-40B4-BE49-F238E27FC236}">
                <a16:creationId xmlns:a16="http://schemas.microsoft.com/office/drawing/2014/main" id="{43F3C50B-9E41-7D94-0B0B-A691DFDC2B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52963E-4DC6-A391-5402-5053792EED7B}"/>
              </a:ext>
            </a:extLst>
          </p:cNvPr>
          <p:cNvSpPr>
            <a:spLocks noGrp="1"/>
          </p:cNvSpPr>
          <p:nvPr>
            <p:ph type="sldNum" sz="quarter" idx="12"/>
          </p:nvPr>
        </p:nvSpPr>
        <p:spPr/>
        <p:txBody>
          <a:bodyPr/>
          <a:lstStyle/>
          <a:p>
            <a:fld id="{3DC99FDC-9D8A-48AD-A0CA-B9B0949EECA6}" type="slidenum">
              <a:rPr lang="en-IN" smtClean="0"/>
              <a:t>‹#›</a:t>
            </a:fld>
            <a:endParaRPr lang="en-IN"/>
          </a:p>
        </p:txBody>
      </p:sp>
    </p:spTree>
    <p:extLst>
      <p:ext uri="{BB962C8B-B14F-4D97-AF65-F5344CB8AC3E}">
        <p14:creationId xmlns:p14="http://schemas.microsoft.com/office/powerpoint/2010/main" val="2844079406"/>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EBEF-C544-077B-18B1-D73D3E4969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A8F953-1204-9D94-AEC1-92BF8254FDC1}"/>
              </a:ext>
            </a:extLst>
          </p:cNvPr>
          <p:cNvSpPr>
            <a:spLocks noGrp="1"/>
          </p:cNvSpPr>
          <p:nvPr>
            <p:ph type="dt" sz="half" idx="10"/>
          </p:nvPr>
        </p:nvSpPr>
        <p:spPr/>
        <p:txBody>
          <a:bodyPr/>
          <a:lstStyle/>
          <a:p>
            <a:fld id="{35BB4D75-6089-444A-99A0-A7454D4E2D37}" type="datetimeFigureOut">
              <a:rPr lang="en-IN" smtClean="0"/>
              <a:t>14-10-2024</a:t>
            </a:fld>
            <a:endParaRPr lang="en-IN"/>
          </a:p>
        </p:txBody>
      </p:sp>
      <p:sp>
        <p:nvSpPr>
          <p:cNvPr id="4" name="Footer Placeholder 3">
            <a:extLst>
              <a:ext uri="{FF2B5EF4-FFF2-40B4-BE49-F238E27FC236}">
                <a16:creationId xmlns:a16="http://schemas.microsoft.com/office/drawing/2014/main" id="{9531773F-4522-DD1E-D79E-AE43C38632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BEDC9A9-20AF-A8ED-C354-689D84AB2DB7}"/>
              </a:ext>
            </a:extLst>
          </p:cNvPr>
          <p:cNvSpPr>
            <a:spLocks noGrp="1"/>
          </p:cNvSpPr>
          <p:nvPr>
            <p:ph type="sldNum" sz="quarter" idx="12"/>
          </p:nvPr>
        </p:nvSpPr>
        <p:spPr/>
        <p:txBody>
          <a:bodyPr/>
          <a:lstStyle/>
          <a:p>
            <a:fld id="{3DC99FDC-9D8A-48AD-A0CA-B9B0949EECA6}" type="slidenum">
              <a:rPr lang="en-IN" smtClean="0"/>
              <a:t>‹#›</a:t>
            </a:fld>
            <a:endParaRPr lang="en-IN"/>
          </a:p>
        </p:txBody>
      </p:sp>
    </p:spTree>
    <p:extLst>
      <p:ext uri="{BB962C8B-B14F-4D97-AF65-F5344CB8AC3E}">
        <p14:creationId xmlns:p14="http://schemas.microsoft.com/office/powerpoint/2010/main" val="3161179260"/>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6FD815-E853-7B72-29FE-76D8DFA099D9}"/>
              </a:ext>
            </a:extLst>
          </p:cNvPr>
          <p:cNvSpPr>
            <a:spLocks noGrp="1"/>
          </p:cNvSpPr>
          <p:nvPr>
            <p:ph type="dt" sz="half" idx="10"/>
          </p:nvPr>
        </p:nvSpPr>
        <p:spPr/>
        <p:txBody>
          <a:bodyPr/>
          <a:lstStyle/>
          <a:p>
            <a:fld id="{35BB4D75-6089-444A-99A0-A7454D4E2D37}" type="datetimeFigureOut">
              <a:rPr lang="en-IN" smtClean="0"/>
              <a:t>14-10-2024</a:t>
            </a:fld>
            <a:endParaRPr lang="en-IN"/>
          </a:p>
        </p:txBody>
      </p:sp>
      <p:sp>
        <p:nvSpPr>
          <p:cNvPr id="3" name="Footer Placeholder 2">
            <a:extLst>
              <a:ext uri="{FF2B5EF4-FFF2-40B4-BE49-F238E27FC236}">
                <a16:creationId xmlns:a16="http://schemas.microsoft.com/office/drawing/2014/main" id="{DD68689D-6838-E5E7-C5E0-FEC6AC65F5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FFF6840-9362-2E0B-D614-D76FC48F1ED7}"/>
              </a:ext>
            </a:extLst>
          </p:cNvPr>
          <p:cNvSpPr>
            <a:spLocks noGrp="1"/>
          </p:cNvSpPr>
          <p:nvPr>
            <p:ph type="sldNum" sz="quarter" idx="12"/>
          </p:nvPr>
        </p:nvSpPr>
        <p:spPr/>
        <p:txBody>
          <a:bodyPr/>
          <a:lstStyle/>
          <a:p>
            <a:fld id="{3DC99FDC-9D8A-48AD-A0CA-B9B0949EECA6}" type="slidenum">
              <a:rPr lang="en-IN" smtClean="0"/>
              <a:t>‹#›</a:t>
            </a:fld>
            <a:endParaRPr lang="en-IN"/>
          </a:p>
        </p:txBody>
      </p:sp>
    </p:spTree>
    <p:extLst>
      <p:ext uri="{BB962C8B-B14F-4D97-AF65-F5344CB8AC3E}">
        <p14:creationId xmlns:p14="http://schemas.microsoft.com/office/powerpoint/2010/main" val="2012311355"/>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5AAA5-C38B-7B9B-B612-A1224A350F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0237CDD-5FF2-BD3B-C053-0D6E5357BA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3608BB-8ACE-B4B6-6DE9-FEE0E71371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D397C2-0DF2-3F9B-8785-BAF4A3FBD4F6}"/>
              </a:ext>
            </a:extLst>
          </p:cNvPr>
          <p:cNvSpPr>
            <a:spLocks noGrp="1"/>
          </p:cNvSpPr>
          <p:nvPr>
            <p:ph type="dt" sz="half" idx="10"/>
          </p:nvPr>
        </p:nvSpPr>
        <p:spPr/>
        <p:txBody>
          <a:bodyPr/>
          <a:lstStyle/>
          <a:p>
            <a:fld id="{35BB4D75-6089-444A-99A0-A7454D4E2D37}" type="datetimeFigureOut">
              <a:rPr lang="en-IN" smtClean="0"/>
              <a:t>14-10-2024</a:t>
            </a:fld>
            <a:endParaRPr lang="en-IN"/>
          </a:p>
        </p:txBody>
      </p:sp>
      <p:sp>
        <p:nvSpPr>
          <p:cNvPr id="6" name="Footer Placeholder 5">
            <a:extLst>
              <a:ext uri="{FF2B5EF4-FFF2-40B4-BE49-F238E27FC236}">
                <a16:creationId xmlns:a16="http://schemas.microsoft.com/office/drawing/2014/main" id="{EFB89FA2-CB06-B366-CEFC-0ABF884DE1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79B695-8CF5-6661-10E8-3376E47BFE86}"/>
              </a:ext>
            </a:extLst>
          </p:cNvPr>
          <p:cNvSpPr>
            <a:spLocks noGrp="1"/>
          </p:cNvSpPr>
          <p:nvPr>
            <p:ph type="sldNum" sz="quarter" idx="12"/>
          </p:nvPr>
        </p:nvSpPr>
        <p:spPr/>
        <p:txBody>
          <a:bodyPr/>
          <a:lstStyle/>
          <a:p>
            <a:fld id="{3DC99FDC-9D8A-48AD-A0CA-B9B0949EECA6}" type="slidenum">
              <a:rPr lang="en-IN" smtClean="0"/>
              <a:t>‹#›</a:t>
            </a:fld>
            <a:endParaRPr lang="en-IN"/>
          </a:p>
        </p:txBody>
      </p:sp>
    </p:spTree>
    <p:extLst>
      <p:ext uri="{BB962C8B-B14F-4D97-AF65-F5344CB8AC3E}">
        <p14:creationId xmlns:p14="http://schemas.microsoft.com/office/powerpoint/2010/main" val="1597846442"/>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7E9C0-FC4C-E722-345D-7BFE79B9B9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6CDC9E-042C-A5B3-376C-B70A8DB897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D485DC-98A9-842A-839E-D08C1E3C8E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6FDAB9-C3EB-3DD7-8B8F-E0D62D4A49A6}"/>
              </a:ext>
            </a:extLst>
          </p:cNvPr>
          <p:cNvSpPr>
            <a:spLocks noGrp="1"/>
          </p:cNvSpPr>
          <p:nvPr>
            <p:ph type="dt" sz="half" idx="10"/>
          </p:nvPr>
        </p:nvSpPr>
        <p:spPr/>
        <p:txBody>
          <a:bodyPr/>
          <a:lstStyle/>
          <a:p>
            <a:fld id="{35BB4D75-6089-444A-99A0-A7454D4E2D37}" type="datetimeFigureOut">
              <a:rPr lang="en-IN" smtClean="0"/>
              <a:t>14-10-2024</a:t>
            </a:fld>
            <a:endParaRPr lang="en-IN"/>
          </a:p>
        </p:txBody>
      </p:sp>
      <p:sp>
        <p:nvSpPr>
          <p:cNvPr id="6" name="Footer Placeholder 5">
            <a:extLst>
              <a:ext uri="{FF2B5EF4-FFF2-40B4-BE49-F238E27FC236}">
                <a16:creationId xmlns:a16="http://schemas.microsoft.com/office/drawing/2014/main" id="{0781A694-0DA2-B1E8-5799-567A94291B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17FF63-832B-9A44-A2EB-EBB3D0EEB4C2}"/>
              </a:ext>
            </a:extLst>
          </p:cNvPr>
          <p:cNvSpPr>
            <a:spLocks noGrp="1"/>
          </p:cNvSpPr>
          <p:nvPr>
            <p:ph type="sldNum" sz="quarter" idx="12"/>
          </p:nvPr>
        </p:nvSpPr>
        <p:spPr/>
        <p:txBody>
          <a:bodyPr/>
          <a:lstStyle/>
          <a:p>
            <a:fld id="{3DC99FDC-9D8A-48AD-A0CA-B9B0949EECA6}" type="slidenum">
              <a:rPr lang="en-IN" smtClean="0"/>
              <a:t>‹#›</a:t>
            </a:fld>
            <a:endParaRPr lang="en-IN"/>
          </a:p>
        </p:txBody>
      </p:sp>
    </p:spTree>
    <p:extLst>
      <p:ext uri="{BB962C8B-B14F-4D97-AF65-F5344CB8AC3E}">
        <p14:creationId xmlns:p14="http://schemas.microsoft.com/office/powerpoint/2010/main" val="361355303"/>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EE0958-4A00-4916-6BA0-255FE78425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D1F1F8-A1C6-28F2-F1D1-3DF4E08763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839F73-992B-7055-1CC3-FAE016C511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BB4D75-6089-444A-99A0-A7454D4E2D37}" type="datetimeFigureOut">
              <a:rPr lang="en-IN" smtClean="0"/>
              <a:t>14-10-2024</a:t>
            </a:fld>
            <a:endParaRPr lang="en-IN"/>
          </a:p>
        </p:txBody>
      </p:sp>
      <p:sp>
        <p:nvSpPr>
          <p:cNvPr id="5" name="Footer Placeholder 4">
            <a:extLst>
              <a:ext uri="{FF2B5EF4-FFF2-40B4-BE49-F238E27FC236}">
                <a16:creationId xmlns:a16="http://schemas.microsoft.com/office/drawing/2014/main" id="{197F3E1F-601D-74F4-B47D-6D766E942A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B32F0C8-127E-9986-FDE6-2A684BC7BA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C99FDC-9D8A-48AD-A0CA-B9B0949EECA6}" type="slidenum">
              <a:rPr lang="en-IN" smtClean="0"/>
              <a:t>‹#›</a:t>
            </a:fld>
            <a:endParaRPr lang="en-IN"/>
          </a:p>
        </p:txBody>
      </p:sp>
    </p:spTree>
    <p:extLst>
      <p:ext uri="{BB962C8B-B14F-4D97-AF65-F5344CB8AC3E}">
        <p14:creationId xmlns:p14="http://schemas.microsoft.com/office/powerpoint/2010/main" val="3351089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87A3-7554-4552-C445-5401182F9640}"/>
              </a:ext>
            </a:extLst>
          </p:cNvPr>
          <p:cNvSpPr>
            <a:spLocks noGrp="1"/>
          </p:cNvSpPr>
          <p:nvPr>
            <p:ph type="ctrTitle"/>
          </p:nvPr>
        </p:nvSpPr>
        <p:spPr/>
        <p:txBody>
          <a:bodyPr/>
          <a:lstStyle/>
          <a:p>
            <a:r>
              <a:rPr lang="en-IN" dirty="0">
                <a:latin typeface="Algerian" panose="04020705040A02060702" pitchFamily="82" charset="0"/>
              </a:rPr>
              <a:t>Cyber kill chain</a:t>
            </a:r>
          </a:p>
        </p:txBody>
      </p:sp>
      <p:sp>
        <p:nvSpPr>
          <p:cNvPr id="3" name="Subtitle 2">
            <a:extLst>
              <a:ext uri="{FF2B5EF4-FFF2-40B4-BE49-F238E27FC236}">
                <a16:creationId xmlns:a16="http://schemas.microsoft.com/office/drawing/2014/main" id="{ADF3A419-05A1-6389-5445-25D86793AC69}"/>
              </a:ext>
            </a:extLst>
          </p:cNvPr>
          <p:cNvSpPr>
            <a:spLocks noGrp="1"/>
          </p:cNvSpPr>
          <p:nvPr>
            <p:ph type="subTitle" idx="1"/>
          </p:nvPr>
        </p:nvSpPr>
        <p:spPr>
          <a:xfrm flipH="1">
            <a:off x="11071119" y="6135329"/>
            <a:ext cx="865242" cy="580103"/>
          </a:xfrm>
          <a:solidFill>
            <a:srgbClr val="FFFFFF"/>
          </a:solidFill>
        </p:spPr>
        <p:txBody>
          <a:bodyPr>
            <a:normAutofit/>
          </a:bodyPr>
          <a:lstStyle/>
          <a:p>
            <a:r>
              <a:rPr lang="en-IN" dirty="0"/>
              <a:t>.</a:t>
            </a:r>
          </a:p>
        </p:txBody>
      </p:sp>
    </p:spTree>
    <p:extLst>
      <p:ext uri="{BB962C8B-B14F-4D97-AF65-F5344CB8AC3E}">
        <p14:creationId xmlns:p14="http://schemas.microsoft.com/office/powerpoint/2010/main" val="3589771003"/>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A37E-20B4-E4AE-6DEB-50D4173CDC80}"/>
              </a:ext>
            </a:extLst>
          </p:cNvPr>
          <p:cNvSpPr>
            <a:spLocks noGrp="1"/>
          </p:cNvSpPr>
          <p:nvPr>
            <p:ph type="title"/>
          </p:nvPr>
        </p:nvSpPr>
        <p:spPr/>
        <p:txBody>
          <a:bodyPr/>
          <a:lstStyle/>
          <a:p>
            <a:r>
              <a:rPr kumimoji="0" lang="en-US" altLang="en-US" sz="4400" b="1" i="0" u="none" strike="noStrike" cap="none" normalizeH="0" baseline="0" dirty="0">
                <a:ln>
                  <a:noFill/>
                </a:ln>
                <a:solidFill>
                  <a:schemeClr val="tx1"/>
                </a:solidFill>
                <a:effectLst/>
                <a:latin typeface="Arial" panose="020B0604020202020204" pitchFamily="34" charset="0"/>
              </a:rPr>
              <a:t>Actions on Objectives</a:t>
            </a:r>
            <a:endParaRPr lang="en-IN" dirty="0"/>
          </a:p>
        </p:txBody>
      </p:sp>
      <p:sp>
        <p:nvSpPr>
          <p:cNvPr id="3" name="Content Placeholder 2">
            <a:extLst>
              <a:ext uri="{FF2B5EF4-FFF2-40B4-BE49-F238E27FC236}">
                <a16:creationId xmlns:a16="http://schemas.microsoft.com/office/drawing/2014/main" id="{E31CD502-4CF5-8953-19F1-E0ABD2F59A77}"/>
              </a:ext>
            </a:extLst>
          </p:cNvPr>
          <p:cNvSpPr>
            <a:spLocks noGrp="1"/>
          </p:cNvSpPr>
          <p:nvPr>
            <p:ph idx="1"/>
          </p:nvPr>
        </p:nvSpPr>
        <p:spPr>
          <a:xfrm>
            <a:off x="838200" y="1825625"/>
            <a:ext cx="10515600" cy="4555510"/>
          </a:xfrm>
        </p:spPr>
        <p:txBody>
          <a:bodyPr>
            <a:normAutofit fontScale="62500" lnSpcReduction="20000"/>
          </a:bodyPr>
          <a:lstStyle/>
          <a:p>
            <a:pPr marL="0" indent="0">
              <a:buNone/>
            </a:pPr>
            <a:r>
              <a:rPr lang="en-US" dirty="0"/>
              <a:t>Final phase of the Cyber Kill Chain, where the attacker executes their ultimate goals after successfully establishing control over the target system. This phase can involve various malicious activities, depending on the attacker's intent. Key aspects include:</a:t>
            </a:r>
          </a:p>
          <a:p>
            <a:pPr>
              <a:buFont typeface="+mj-lt"/>
              <a:buAutoNum type="arabicPeriod"/>
            </a:pPr>
            <a:r>
              <a:rPr lang="en-US" b="1" dirty="0"/>
              <a:t>Data Exfiltration</a:t>
            </a:r>
            <a:r>
              <a:rPr lang="en-US" dirty="0"/>
              <a:t>: One common objective is to steal sensitive information, such as:</a:t>
            </a:r>
          </a:p>
          <a:p>
            <a:pPr marL="742950" lvl="1" indent="-285750">
              <a:buFont typeface="+mj-lt"/>
              <a:buAutoNum type="arabicPeriod"/>
            </a:pPr>
            <a:r>
              <a:rPr lang="en-US" dirty="0"/>
              <a:t>Personal identifiable information (PII).</a:t>
            </a:r>
          </a:p>
          <a:p>
            <a:pPr marL="742950" lvl="1" indent="-285750">
              <a:buFont typeface="+mj-lt"/>
              <a:buAutoNum type="arabicPeriod"/>
            </a:pPr>
            <a:r>
              <a:rPr lang="en-US" dirty="0"/>
              <a:t>Financial data or intellectual property.</a:t>
            </a:r>
          </a:p>
          <a:p>
            <a:pPr marL="742950" lvl="1" indent="-285750">
              <a:buFont typeface="+mj-lt"/>
              <a:buAutoNum type="arabicPeriod"/>
            </a:pPr>
            <a:r>
              <a:rPr lang="en-US" dirty="0"/>
              <a:t>Credentials for accessing additional systems.</a:t>
            </a:r>
          </a:p>
          <a:p>
            <a:pPr>
              <a:buFont typeface="+mj-lt"/>
              <a:buAutoNum type="arabicPeriod"/>
            </a:pPr>
            <a:r>
              <a:rPr lang="en-US" b="1" dirty="0"/>
              <a:t>Destruction or Disruption</a:t>
            </a:r>
            <a:r>
              <a:rPr lang="en-US" dirty="0"/>
              <a:t>: Attackers may seek to disrupt operations or damage systems, which </a:t>
            </a:r>
            <a:r>
              <a:rPr lang="en-US" dirty="0" err="1"/>
              <a:t>incluses</a:t>
            </a:r>
            <a:endParaRPr lang="en-US" dirty="0"/>
          </a:p>
          <a:p>
            <a:pPr marL="742950" lvl="1" indent="-285750">
              <a:buFont typeface="+mj-lt"/>
              <a:buAutoNum type="arabicPeriod"/>
            </a:pPr>
            <a:r>
              <a:rPr lang="en-US" dirty="0"/>
              <a:t>Deleting files or corrupting databases.</a:t>
            </a:r>
          </a:p>
          <a:p>
            <a:pPr marL="742950" lvl="1" indent="-285750">
              <a:buFont typeface="+mj-lt"/>
              <a:buAutoNum type="arabicPeriod"/>
            </a:pPr>
            <a:r>
              <a:rPr lang="en-US" dirty="0"/>
              <a:t>Launching ransomware attacks to encrypt data and demand a ransom for recovery.</a:t>
            </a:r>
          </a:p>
          <a:p>
            <a:pPr>
              <a:buFont typeface="+mj-lt"/>
              <a:buAutoNum type="arabicPeriod"/>
            </a:pPr>
            <a:r>
              <a:rPr lang="en-US" b="1" dirty="0"/>
              <a:t>Lateral Movement</a:t>
            </a:r>
            <a:r>
              <a:rPr lang="en-US" dirty="0"/>
              <a:t>: Attackers may attempt to move laterally within the network to compromise additional systems or escalate their privileges, enabling broader access and control.</a:t>
            </a:r>
          </a:p>
          <a:p>
            <a:pPr>
              <a:buFont typeface="+mj-lt"/>
              <a:buAutoNum type="arabicPeriod"/>
            </a:pPr>
            <a:r>
              <a:rPr lang="en-US" b="1" dirty="0"/>
              <a:t>Establishing Persistence</a:t>
            </a:r>
            <a:r>
              <a:rPr lang="en-US" dirty="0"/>
              <a:t>: Beyond the initial access, attackers might implement additional mechanisms to ensure they can return to the compromised environment later, which may involve installing more malware or backdoors.</a:t>
            </a:r>
          </a:p>
          <a:p>
            <a:pPr>
              <a:buFont typeface="+mj-lt"/>
              <a:buAutoNum type="arabicPeriod"/>
            </a:pPr>
            <a:r>
              <a:rPr lang="en-US" b="1" dirty="0"/>
              <a:t>Impact on Business Operations</a:t>
            </a:r>
            <a:r>
              <a:rPr lang="en-US" dirty="0"/>
              <a:t>: The actions taken during this phase can significantly impact the targeted organization, potentially leading to financial losses, reputational damage, or regulatory penalties.</a:t>
            </a:r>
          </a:p>
          <a:p>
            <a:endParaRPr lang="en-IN" dirty="0"/>
          </a:p>
        </p:txBody>
      </p:sp>
    </p:spTree>
    <p:extLst>
      <p:ext uri="{BB962C8B-B14F-4D97-AF65-F5344CB8AC3E}">
        <p14:creationId xmlns:p14="http://schemas.microsoft.com/office/powerpoint/2010/main" val="1990807303"/>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40C1-92A9-9404-BF85-190F5DE15DD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764FC6CD-C9A0-2327-FCE3-BE196743DCA6}"/>
              </a:ext>
            </a:extLst>
          </p:cNvPr>
          <p:cNvSpPr>
            <a:spLocks noGrp="1"/>
          </p:cNvSpPr>
          <p:nvPr>
            <p:ph idx="1"/>
          </p:nvPr>
        </p:nvSpPr>
        <p:spPr/>
        <p:txBody>
          <a:bodyPr>
            <a:normAutofit lnSpcReduction="10000"/>
          </a:bodyPr>
          <a:lstStyle/>
          <a:p>
            <a:r>
              <a:rPr lang="en-IN" dirty="0"/>
              <a:t>Importance of Cyber Kill Chain</a:t>
            </a:r>
          </a:p>
          <a:p>
            <a:pPr marL="0" indent="0">
              <a:buNone/>
            </a:pPr>
            <a:r>
              <a:rPr lang="en-US" dirty="0"/>
              <a:t>The Cyber Kill Chain is a crucial framework in cybersecurity that outlines the stages of a cyber attack, from initial reconnaissance to execution and impact. By understanding these stages, organizations can identify vulnerabilities, anticipate potential threats, and implement targeted defenses at each phase of the attack process. This proactive approach enhances threat detection and response strategies, allowing security teams to mitigate risks more effectively and minimize damage from attacks. Overall, the Cyber Kill Chain serves as a roadmap for improving incident response and strengthening overall cybersecurity posture.</a:t>
            </a:r>
            <a:endParaRPr lang="en-IN" dirty="0"/>
          </a:p>
        </p:txBody>
      </p:sp>
    </p:spTree>
    <p:extLst>
      <p:ext uri="{BB962C8B-B14F-4D97-AF65-F5344CB8AC3E}">
        <p14:creationId xmlns:p14="http://schemas.microsoft.com/office/powerpoint/2010/main" val="1047053549"/>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E027D-36BD-6099-6EE5-13A9B09F7DF4}"/>
              </a:ext>
            </a:extLst>
          </p:cNvPr>
          <p:cNvSpPr>
            <a:spLocks noGrp="1"/>
          </p:cNvSpPr>
          <p:nvPr>
            <p:ph type="title"/>
          </p:nvPr>
        </p:nvSpPr>
        <p:spPr>
          <a:xfrm>
            <a:off x="1241322" y="2400403"/>
            <a:ext cx="10515600" cy="1325563"/>
          </a:xfrm>
        </p:spPr>
        <p:txBody>
          <a:bodyPr>
            <a:normAutofit/>
          </a:bodyPr>
          <a:lstStyle/>
          <a:p>
            <a:r>
              <a:rPr lang="en-IN" sz="7200" dirty="0">
                <a:latin typeface="Algerian" panose="04020705040A02060702" pitchFamily="82" charset="0"/>
              </a:rPr>
              <a:t>        Thank you</a:t>
            </a:r>
          </a:p>
        </p:txBody>
      </p:sp>
      <p:sp>
        <p:nvSpPr>
          <p:cNvPr id="3" name="Content Placeholder 2">
            <a:extLst>
              <a:ext uri="{FF2B5EF4-FFF2-40B4-BE49-F238E27FC236}">
                <a16:creationId xmlns:a16="http://schemas.microsoft.com/office/drawing/2014/main" id="{E432E3B1-2AAF-C038-084C-23DF5E1F9F97}"/>
              </a:ext>
            </a:extLst>
          </p:cNvPr>
          <p:cNvSpPr>
            <a:spLocks noGrp="1"/>
          </p:cNvSpPr>
          <p:nvPr>
            <p:ph idx="1"/>
          </p:nvPr>
        </p:nvSpPr>
        <p:spPr>
          <a:xfrm>
            <a:off x="11238270" y="6046839"/>
            <a:ext cx="115529" cy="130124"/>
          </a:xfrm>
        </p:spPr>
        <p:txBody>
          <a:bodyPr>
            <a:normAutofit fontScale="25000" lnSpcReduction="20000"/>
          </a:bodyPr>
          <a:lstStyle/>
          <a:p>
            <a:endParaRPr lang="en-IN" dirty="0">
              <a:latin typeface="Algerian" panose="04020705040A02060702" pitchFamily="82" charset="0"/>
            </a:endParaRPr>
          </a:p>
        </p:txBody>
      </p:sp>
    </p:spTree>
    <p:extLst>
      <p:ext uri="{BB962C8B-B14F-4D97-AF65-F5344CB8AC3E}">
        <p14:creationId xmlns:p14="http://schemas.microsoft.com/office/powerpoint/2010/main" val="1473629695"/>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91756-5FC5-2A69-E426-E5B1E47A49E1}"/>
              </a:ext>
            </a:extLst>
          </p:cNvPr>
          <p:cNvSpPr>
            <a:spLocks noGrp="1"/>
          </p:cNvSpPr>
          <p:nvPr>
            <p:ph type="title"/>
          </p:nvPr>
        </p:nvSpPr>
        <p:spPr>
          <a:xfrm>
            <a:off x="838200" y="365125"/>
            <a:ext cx="10515600" cy="480449"/>
          </a:xfrm>
        </p:spPr>
        <p:txBody>
          <a:bodyPr>
            <a:noAutofit/>
          </a:bodyPr>
          <a:lstStyle/>
          <a:p>
            <a:r>
              <a:rPr lang="en-IN" sz="3200" dirty="0"/>
              <a:t>What is cyber kill chain?</a:t>
            </a:r>
          </a:p>
        </p:txBody>
      </p:sp>
      <p:sp>
        <p:nvSpPr>
          <p:cNvPr id="3" name="Content Placeholder 2">
            <a:extLst>
              <a:ext uri="{FF2B5EF4-FFF2-40B4-BE49-F238E27FC236}">
                <a16:creationId xmlns:a16="http://schemas.microsoft.com/office/drawing/2014/main" id="{966D2ED0-0C72-803B-1C5A-8201A3274454}"/>
              </a:ext>
            </a:extLst>
          </p:cNvPr>
          <p:cNvSpPr>
            <a:spLocks noGrp="1"/>
          </p:cNvSpPr>
          <p:nvPr>
            <p:ph idx="1"/>
          </p:nvPr>
        </p:nvSpPr>
        <p:spPr>
          <a:xfrm>
            <a:off x="838200" y="1329505"/>
            <a:ext cx="10515600" cy="3606289"/>
          </a:xfrm>
        </p:spPr>
        <p:txBody>
          <a:bodyPr>
            <a:normAutofit/>
          </a:bodyPr>
          <a:lstStyle/>
          <a:p>
            <a:r>
              <a:rPr lang="en-US" dirty="0"/>
              <a:t>The Cyber Kill Chain is a framework that outlines the stages of a cyber attack, helping organizations understand and defend against threats </a:t>
            </a:r>
          </a:p>
          <a:p>
            <a:r>
              <a:rPr lang="en-US" b="0" i="0" dirty="0">
                <a:solidFill>
                  <a:srgbClr val="000000"/>
                </a:solidFill>
                <a:effectLst/>
                <a:latin typeface="DIN W01 Regular"/>
              </a:rPr>
              <a:t>Developed by Lockheed Martin, </a:t>
            </a:r>
            <a:r>
              <a:rPr lang="en-US" b="1" i="0" dirty="0">
                <a:solidFill>
                  <a:srgbClr val="000000"/>
                </a:solidFill>
                <a:effectLst/>
                <a:latin typeface="DIN W01 Regular"/>
              </a:rPr>
              <a:t>the Cyber Kill Chain®</a:t>
            </a:r>
            <a:r>
              <a:rPr lang="en-US" b="0" i="0" dirty="0">
                <a:solidFill>
                  <a:srgbClr val="000000"/>
                </a:solidFill>
                <a:effectLst/>
                <a:latin typeface="DIN W01 Regular"/>
              </a:rPr>
              <a:t> framework is part of the </a:t>
            </a:r>
            <a:r>
              <a:rPr lang="en-US" b="1" i="0" dirty="0">
                <a:solidFill>
                  <a:srgbClr val="000000"/>
                </a:solidFill>
                <a:effectLst/>
                <a:latin typeface="DIN W01 Regular"/>
              </a:rPr>
              <a:t>Intelligence Driven Defense®</a:t>
            </a:r>
            <a:r>
              <a:rPr lang="en-US" b="0" i="0" dirty="0">
                <a:solidFill>
                  <a:srgbClr val="000000"/>
                </a:solidFill>
                <a:effectLst/>
                <a:latin typeface="DIN W01 Regular"/>
              </a:rPr>
              <a:t> model for identification and prevention of cyber intrusions activity.</a:t>
            </a:r>
          </a:p>
          <a:p>
            <a:r>
              <a:rPr lang="en-US" dirty="0">
                <a:solidFill>
                  <a:srgbClr val="000000"/>
                </a:solidFill>
                <a:latin typeface="DIN W01 Regular"/>
              </a:rPr>
              <a:t>It was introduced by Lockheed Martin on 2011, </a:t>
            </a:r>
            <a:r>
              <a:rPr lang="en-US" dirty="0"/>
              <a:t>This framework has since become a foundational model in cybersecurity for understanding and mitigating cyber threats.</a:t>
            </a:r>
            <a:endParaRPr lang="en-IN" dirty="0"/>
          </a:p>
        </p:txBody>
      </p:sp>
    </p:spTree>
    <p:extLst>
      <p:ext uri="{BB962C8B-B14F-4D97-AF65-F5344CB8AC3E}">
        <p14:creationId xmlns:p14="http://schemas.microsoft.com/office/powerpoint/2010/main" val="2738637722"/>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46B54-BF9B-2F83-73F6-14200C2870D4}"/>
              </a:ext>
            </a:extLst>
          </p:cNvPr>
          <p:cNvSpPr>
            <a:spLocks noGrp="1"/>
          </p:cNvSpPr>
          <p:nvPr>
            <p:ph type="title"/>
          </p:nvPr>
        </p:nvSpPr>
        <p:spPr>
          <a:xfrm>
            <a:off x="838200" y="294787"/>
            <a:ext cx="10515600" cy="1325563"/>
          </a:xfrm>
        </p:spPr>
        <p:txBody>
          <a:bodyPr/>
          <a:lstStyle/>
          <a:p>
            <a:r>
              <a:rPr lang="en-IN" b="1" dirty="0"/>
              <a:t>What are the stages of Cyber Kill Chain?</a:t>
            </a:r>
          </a:p>
        </p:txBody>
      </p:sp>
      <p:sp>
        <p:nvSpPr>
          <p:cNvPr id="4" name="Rectangle 1">
            <a:extLst>
              <a:ext uri="{FF2B5EF4-FFF2-40B4-BE49-F238E27FC236}">
                <a16:creationId xmlns:a16="http://schemas.microsoft.com/office/drawing/2014/main" id="{45F4FCE9-8EE1-9A58-6C7A-7A216AB97E77}"/>
              </a:ext>
            </a:extLst>
          </p:cNvPr>
          <p:cNvSpPr>
            <a:spLocks noGrp="1" noChangeArrowheads="1"/>
          </p:cNvSpPr>
          <p:nvPr>
            <p:ph idx="1"/>
          </p:nvPr>
        </p:nvSpPr>
        <p:spPr bwMode="auto">
          <a:xfrm>
            <a:off x="1310472" y="1948652"/>
            <a:ext cx="7783285"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Reconnaissance</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Weaponization</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Delivery</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Exploitation</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Installation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Command and Control (C2)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Actions on Objectives</a:t>
            </a:r>
            <a:r>
              <a:rPr kumimoji="0" lang="en-US" altLang="en-US" sz="32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4168948205"/>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432F8-66EF-0301-53C1-844F00287BAA}"/>
              </a:ext>
            </a:extLst>
          </p:cNvPr>
          <p:cNvSpPr>
            <a:spLocks noGrp="1"/>
          </p:cNvSpPr>
          <p:nvPr>
            <p:ph type="title"/>
          </p:nvPr>
        </p:nvSpPr>
        <p:spPr>
          <a:xfrm>
            <a:off x="838200" y="817302"/>
            <a:ext cx="10515600" cy="820580"/>
          </a:xfrm>
        </p:spPr>
        <p:txBody>
          <a:bodyPr>
            <a:normAutofit fontScale="90000"/>
          </a:bodyPr>
          <a:lstStyle/>
          <a:p>
            <a:r>
              <a:rPr kumimoji="0" lang="en-US" altLang="en-US" sz="4400" b="1" i="0" u="none" strike="noStrike" cap="none" normalizeH="0" baseline="0" dirty="0">
                <a:ln>
                  <a:noFill/>
                </a:ln>
                <a:solidFill>
                  <a:schemeClr val="tx1"/>
                </a:solidFill>
                <a:effectLst/>
                <a:latin typeface="Arial" panose="020B0604020202020204" pitchFamily="34" charset="0"/>
              </a:rPr>
              <a:t>Reconnaissance</a:t>
            </a:r>
            <a:br>
              <a:rPr kumimoji="0" lang="en-US" altLang="en-US" sz="4400" b="0" i="0" u="none" strike="noStrike" cap="none" normalizeH="0" baseline="0" dirty="0">
                <a:ln>
                  <a:noFill/>
                </a:ln>
                <a:solidFill>
                  <a:schemeClr val="tx1"/>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E718CCF8-37D9-4F56-6C81-E0DD5FFD6423}"/>
              </a:ext>
            </a:extLst>
          </p:cNvPr>
          <p:cNvSpPr>
            <a:spLocks noGrp="1"/>
          </p:cNvSpPr>
          <p:nvPr>
            <p:ph idx="1"/>
          </p:nvPr>
        </p:nvSpPr>
        <p:spPr>
          <a:xfrm>
            <a:off x="838200" y="1537398"/>
            <a:ext cx="10515600" cy="4639565"/>
          </a:xfrm>
        </p:spPr>
        <p:txBody>
          <a:bodyPr>
            <a:normAutofit fontScale="85000" lnSpcReduction="20000"/>
          </a:bodyPr>
          <a:lstStyle/>
          <a:p>
            <a:pPr marL="0" indent="0">
              <a:buNone/>
            </a:pPr>
            <a:r>
              <a:rPr lang="en-US" b="1" dirty="0"/>
              <a:t>Reconnaissance</a:t>
            </a:r>
            <a:r>
              <a:rPr lang="en-US" dirty="0"/>
              <a:t> is the first phase of the Cyber Kill Chain. During this stage, attackers gather information about their target to identify vulnerabilities and plan their attack strategy. This phase can be divided into two main types:</a:t>
            </a:r>
          </a:p>
          <a:p>
            <a:pPr>
              <a:buFont typeface="+mj-lt"/>
              <a:buAutoNum type="arabicPeriod"/>
            </a:pPr>
            <a:r>
              <a:rPr lang="en-US" b="1" dirty="0"/>
              <a:t>Passive Reconnaissance</a:t>
            </a:r>
            <a:r>
              <a:rPr lang="en-US" dirty="0"/>
              <a:t>: This involves collecting information without directly interacting with the target. Techniques include:</a:t>
            </a:r>
          </a:p>
          <a:p>
            <a:pPr marL="742950" lvl="1" indent="-285750">
              <a:buFont typeface="+mj-lt"/>
              <a:buAutoNum type="arabicPeriod"/>
            </a:pPr>
            <a:r>
              <a:rPr lang="en-US" dirty="0"/>
              <a:t>Searching for publicly available information on websites, social media, and forums.</a:t>
            </a:r>
          </a:p>
          <a:p>
            <a:pPr marL="742950" lvl="1" indent="-285750">
              <a:buFont typeface="+mj-lt"/>
              <a:buAutoNum type="arabicPeriod"/>
            </a:pPr>
            <a:r>
              <a:rPr lang="en-US" dirty="0"/>
              <a:t>Using tools to analyze network traffic or domain names.</a:t>
            </a:r>
          </a:p>
          <a:p>
            <a:pPr marL="742950" lvl="1" indent="-285750">
              <a:buFont typeface="+mj-lt"/>
              <a:buAutoNum type="arabicPeriod"/>
            </a:pPr>
            <a:r>
              <a:rPr lang="en-US" dirty="0"/>
              <a:t>Gathering intelligence from data breaches or leaked information.</a:t>
            </a:r>
          </a:p>
          <a:p>
            <a:r>
              <a:rPr lang="en-US" b="1" dirty="0"/>
              <a:t>Active Reconnaissance</a:t>
            </a:r>
            <a:r>
              <a:rPr lang="en-US" dirty="0"/>
              <a:t>: In this type, attackers engage with the target to gather information, which can be riskier. Methods include:</a:t>
            </a:r>
          </a:p>
          <a:p>
            <a:pPr>
              <a:buFont typeface="Arial" panose="020B0604020202020204" pitchFamily="34" charset="0"/>
              <a:buChar char="•"/>
            </a:pPr>
            <a:r>
              <a:rPr lang="en-US" dirty="0"/>
              <a:t>Scanning networks to identify open ports, services, and vulnerabilities.</a:t>
            </a:r>
          </a:p>
          <a:p>
            <a:pPr>
              <a:buFont typeface="Arial" panose="020B0604020202020204" pitchFamily="34" charset="0"/>
              <a:buChar char="•"/>
            </a:pPr>
            <a:r>
              <a:rPr lang="en-US" dirty="0"/>
              <a:t>Using social engineering techniques, like phishing or pretexting, to gather information from employees.</a:t>
            </a:r>
          </a:p>
          <a:p>
            <a:pPr marL="0" indent="0">
              <a:buNone/>
            </a:pPr>
            <a:r>
              <a:rPr lang="en-US" dirty="0"/>
              <a:t>The need of an effective reconnaissance is to make tailored attacking strategies for a specific target</a:t>
            </a:r>
          </a:p>
          <a:p>
            <a:endParaRPr lang="en-IN" dirty="0"/>
          </a:p>
        </p:txBody>
      </p:sp>
    </p:spTree>
    <p:extLst>
      <p:ext uri="{BB962C8B-B14F-4D97-AF65-F5344CB8AC3E}">
        <p14:creationId xmlns:p14="http://schemas.microsoft.com/office/powerpoint/2010/main" val="4129184115"/>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A2168-FE0F-9E9B-852B-4201CF84758A}"/>
              </a:ext>
            </a:extLst>
          </p:cNvPr>
          <p:cNvSpPr>
            <a:spLocks noGrp="1"/>
          </p:cNvSpPr>
          <p:nvPr>
            <p:ph type="title"/>
          </p:nvPr>
        </p:nvSpPr>
        <p:spPr/>
        <p:txBody>
          <a:bodyPr/>
          <a:lstStyle/>
          <a:p>
            <a:r>
              <a:rPr kumimoji="0" lang="en-US" altLang="en-US" sz="4400" b="1" i="0" u="none" strike="noStrike" cap="none" normalizeH="0" baseline="0" dirty="0">
                <a:ln>
                  <a:noFill/>
                </a:ln>
                <a:solidFill>
                  <a:schemeClr val="tx1"/>
                </a:solidFill>
                <a:effectLst/>
                <a:latin typeface="Arial" panose="020B0604020202020204" pitchFamily="34" charset="0"/>
              </a:rPr>
              <a:t>Weaponization</a:t>
            </a:r>
            <a:br>
              <a:rPr kumimoji="0" lang="en-US" altLang="en-US" sz="4400" b="0" i="0" u="none" strike="noStrike" cap="none" normalizeH="0" baseline="0" dirty="0">
                <a:ln>
                  <a:noFill/>
                </a:ln>
                <a:solidFill>
                  <a:schemeClr val="tx1"/>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C656EE5D-B39F-D2B5-403B-2F0830E15CC5}"/>
              </a:ext>
            </a:extLst>
          </p:cNvPr>
          <p:cNvSpPr>
            <a:spLocks noGrp="1"/>
          </p:cNvSpPr>
          <p:nvPr>
            <p:ph idx="1"/>
          </p:nvPr>
        </p:nvSpPr>
        <p:spPr>
          <a:xfrm>
            <a:off x="838200" y="1253331"/>
            <a:ext cx="10515600" cy="5239544"/>
          </a:xfrm>
        </p:spPr>
        <p:txBody>
          <a:bodyPr>
            <a:normAutofit fontScale="77500" lnSpcReduction="20000"/>
          </a:bodyPr>
          <a:lstStyle/>
          <a:p>
            <a:pPr marL="0" indent="0">
              <a:buNone/>
            </a:pPr>
            <a:r>
              <a:rPr lang="en-US" b="1" dirty="0"/>
              <a:t>Weaponization</a:t>
            </a:r>
            <a:r>
              <a:rPr lang="en-US" dirty="0"/>
              <a:t> is the second phase of the Cyber Kill Chain, where attackers create a malicious payload designed to exploit vulnerabilities in the target's systems. This phase typically involves the following steps:</a:t>
            </a:r>
          </a:p>
          <a:p>
            <a:pPr>
              <a:buFont typeface="+mj-lt"/>
              <a:buAutoNum type="arabicPeriod"/>
            </a:pPr>
            <a:r>
              <a:rPr lang="en-US" b="1" dirty="0"/>
              <a:t>Creating Malicious Payloads</a:t>
            </a:r>
            <a:r>
              <a:rPr lang="en-US" dirty="0"/>
              <a:t>: Attackers develop malware or other malicious code that can exploit identified vulnerabilities. This could be in the form of viruses, worms, ransomware, or other types of malware.</a:t>
            </a:r>
          </a:p>
          <a:p>
            <a:pPr>
              <a:buFont typeface="+mj-lt"/>
              <a:buAutoNum type="arabicPeriod"/>
            </a:pPr>
            <a:r>
              <a:rPr lang="en-US" b="1" dirty="0"/>
              <a:t>Bundling with Delivery Mechanisms</a:t>
            </a:r>
            <a:r>
              <a:rPr lang="en-US" dirty="0"/>
              <a:t>: The attacker packages the malicious payload with a delivery method. </a:t>
            </a:r>
          </a:p>
          <a:p>
            <a:pPr marL="0" indent="0">
              <a:buNone/>
            </a:pPr>
            <a:r>
              <a:rPr lang="en-US" dirty="0"/>
              <a:t>       </a:t>
            </a:r>
            <a:r>
              <a:rPr lang="en-US" dirty="0" err="1"/>
              <a:t>Eg</a:t>
            </a:r>
            <a:r>
              <a:rPr lang="en-US" dirty="0"/>
              <a:t>: Creating a malicious document (e.g., a Word or PDF file) that, when opened, executes the payload.</a:t>
            </a:r>
          </a:p>
          <a:p>
            <a:pPr>
              <a:buFont typeface="+mj-lt"/>
              <a:buAutoNum type="arabicPeriod"/>
            </a:pPr>
            <a:r>
              <a:rPr lang="en-US" b="1" dirty="0"/>
              <a:t>Choosing Delivery Methods</a:t>
            </a:r>
            <a:r>
              <a:rPr lang="en-US" dirty="0"/>
              <a:t>: Attackers decide how to deliver the weaponized payload. Common delivery methods include:</a:t>
            </a:r>
          </a:p>
          <a:p>
            <a:pPr marL="457200" lvl="1" indent="0">
              <a:buNone/>
            </a:pPr>
            <a:r>
              <a:rPr lang="en-US" dirty="0" err="1"/>
              <a:t>Eg</a:t>
            </a:r>
            <a:r>
              <a:rPr lang="en-US" dirty="0"/>
              <a:t>: Email attachments (e.g., phishing emails), USB drives</a:t>
            </a:r>
          </a:p>
          <a:p>
            <a:r>
              <a:rPr lang="en-US" dirty="0"/>
              <a:t>The weaponization phase is critical because it sets the stage for the actual delivery of the attack. Understanding this phase helps organizations improve their defenses by focusing on secure software development, vulnerability management, and employee training to recognize and respond to suspicious communications.</a:t>
            </a:r>
          </a:p>
          <a:p>
            <a:endParaRPr lang="en-IN" dirty="0"/>
          </a:p>
        </p:txBody>
      </p:sp>
    </p:spTree>
    <p:extLst>
      <p:ext uri="{BB962C8B-B14F-4D97-AF65-F5344CB8AC3E}">
        <p14:creationId xmlns:p14="http://schemas.microsoft.com/office/powerpoint/2010/main" val="3607811494"/>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5739B-88C2-4100-59E2-900E042ADAFD}"/>
              </a:ext>
            </a:extLst>
          </p:cNvPr>
          <p:cNvSpPr>
            <a:spLocks noGrp="1"/>
          </p:cNvSpPr>
          <p:nvPr>
            <p:ph type="title"/>
          </p:nvPr>
        </p:nvSpPr>
        <p:spPr/>
        <p:txBody>
          <a:bodyPr/>
          <a:lstStyle/>
          <a:p>
            <a:r>
              <a:rPr lang="en-IN" dirty="0"/>
              <a:t>Delivery</a:t>
            </a:r>
          </a:p>
        </p:txBody>
      </p:sp>
      <p:sp>
        <p:nvSpPr>
          <p:cNvPr id="3" name="Content Placeholder 2">
            <a:extLst>
              <a:ext uri="{FF2B5EF4-FFF2-40B4-BE49-F238E27FC236}">
                <a16:creationId xmlns:a16="http://schemas.microsoft.com/office/drawing/2014/main" id="{16FA6859-AACC-7CAC-C9D2-BE136578B639}"/>
              </a:ext>
            </a:extLst>
          </p:cNvPr>
          <p:cNvSpPr>
            <a:spLocks noGrp="1"/>
          </p:cNvSpPr>
          <p:nvPr>
            <p:ph idx="1"/>
          </p:nvPr>
        </p:nvSpPr>
        <p:spPr>
          <a:xfrm>
            <a:off x="838200" y="1461831"/>
            <a:ext cx="10515600" cy="4351338"/>
          </a:xfrm>
        </p:spPr>
        <p:txBody>
          <a:bodyPr>
            <a:normAutofit fontScale="70000" lnSpcReduction="20000"/>
          </a:bodyPr>
          <a:lstStyle/>
          <a:p>
            <a:pPr marL="0" indent="0">
              <a:buNone/>
            </a:pPr>
            <a:r>
              <a:rPr lang="en-US" b="1" dirty="0"/>
              <a:t>Delivery</a:t>
            </a:r>
            <a:r>
              <a:rPr lang="en-US" dirty="0"/>
              <a:t> is the third phase of the Cyber Kill Chain, where attackers transmit the weaponized payload to the target. This phase is crucial because it determines how the attacker attempts to breach the target's defenses.</a:t>
            </a:r>
          </a:p>
          <a:p>
            <a:pPr marL="0" indent="0">
              <a:buNone/>
            </a:pPr>
            <a:r>
              <a:rPr lang="en-US" dirty="0"/>
              <a:t>Following methods are most common</a:t>
            </a:r>
          </a:p>
          <a:p>
            <a:pPr>
              <a:buFont typeface="+mj-lt"/>
              <a:buAutoNum type="arabicPeriod"/>
            </a:pPr>
            <a:r>
              <a:rPr lang="en-US" b="1" dirty="0"/>
              <a:t>Email</a:t>
            </a:r>
            <a:r>
              <a:rPr lang="en-US" dirty="0"/>
              <a:t>: Phishing emails with malicious attachments or links are one of the most common delivery methods. Attackers often craft these emails to appear legitimate to increase the likelihood of the target opening them.</a:t>
            </a:r>
          </a:p>
          <a:p>
            <a:pPr>
              <a:buFont typeface="+mj-lt"/>
              <a:buAutoNum type="arabicPeriod"/>
            </a:pPr>
            <a:r>
              <a:rPr lang="en-US" b="1" dirty="0"/>
              <a:t>Web Exploits</a:t>
            </a:r>
            <a:r>
              <a:rPr lang="en-US" dirty="0"/>
              <a:t>: Attackers can deliver their payloads through vulnerabilities in web applications. This might involve directing the target to a compromised website that automatically downloads malware.</a:t>
            </a:r>
          </a:p>
          <a:p>
            <a:pPr>
              <a:buFont typeface="+mj-lt"/>
              <a:buAutoNum type="arabicPeriod"/>
            </a:pPr>
            <a:r>
              <a:rPr lang="en-US" b="1" dirty="0"/>
              <a:t>Removable Media</a:t>
            </a:r>
            <a:r>
              <a:rPr lang="en-US" dirty="0"/>
              <a:t>: Using USB drives or other external storage devices to deliver malware. An attacker may leave infected media in public places, hoping a target will use it on their computer.</a:t>
            </a:r>
          </a:p>
          <a:p>
            <a:pPr>
              <a:buFont typeface="+mj-lt"/>
              <a:buAutoNum type="arabicPeriod"/>
            </a:pPr>
            <a:r>
              <a:rPr lang="en-US" b="1" dirty="0"/>
              <a:t>Social Engineering</a:t>
            </a:r>
            <a:r>
              <a:rPr lang="en-US" dirty="0"/>
              <a:t>: Engaging with targets directly to convince them to download or execute malicious files. This can involve impersonating trusted source</a:t>
            </a:r>
          </a:p>
          <a:p>
            <a:pPr marL="0" indent="0">
              <a:buNone/>
            </a:pPr>
            <a:r>
              <a:rPr lang="en-US" dirty="0"/>
              <a:t>The delivery phase is critical for the success of the attack, as it is the moment when the malicious payload is sent to the target</a:t>
            </a:r>
            <a:endParaRPr lang="en-IN" dirty="0"/>
          </a:p>
        </p:txBody>
      </p:sp>
    </p:spTree>
    <p:extLst>
      <p:ext uri="{BB962C8B-B14F-4D97-AF65-F5344CB8AC3E}">
        <p14:creationId xmlns:p14="http://schemas.microsoft.com/office/powerpoint/2010/main" val="537612668"/>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D1A0-B62C-BA62-8163-5FBD3DCDF10A}"/>
              </a:ext>
            </a:extLst>
          </p:cNvPr>
          <p:cNvSpPr>
            <a:spLocks noGrp="1"/>
          </p:cNvSpPr>
          <p:nvPr>
            <p:ph type="title"/>
          </p:nvPr>
        </p:nvSpPr>
        <p:spPr>
          <a:xfrm>
            <a:off x="838200" y="217641"/>
            <a:ext cx="10515600" cy="1325563"/>
          </a:xfrm>
        </p:spPr>
        <p:txBody>
          <a:bodyPr/>
          <a:lstStyle/>
          <a:p>
            <a:r>
              <a:rPr lang="en-IN" dirty="0"/>
              <a:t>Exploitation</a:t>
            </a:r>
          </a:p>
        </p:txBody>
      </p:sp>
      <p:sp>
        <p:nvSpPr>
          <p:cNvPr id="3" name="Content Placeholder 2">
            <a:extLst>
              <a:ext uri="{FF2B5EF4-FFF2-40B4-BE49-F238E27FC236}">
                <a16:creationId xmlns:a16="http://schemas.microsoft.com/office/drawing/2014/main" id="{00128FF1-5BFC-77A6-4CF7-F68C33923208}"/>
              </a:ext>
            </a:extLst>
          </p:cNvPr>
          <p:cNvSpPr>
            <a:spLocks noGrp="1"/>
          </p:cNvSpPr>
          <p:nvPr>
            <p:ph idx="1"/>
          </p:nvPr>
        </p:nvSpPr>
        <p:spPr>
          <a:xfrm>
            <a:off x="838200" y="1543204"/>
            <a:ext cx="10515600" cy="4770950"/>
          </a:xfrm>
        </p:spPr>
        <p:txBody>
          <a:bodyPr>
            <a:normAutofit fontScale="62500" lnSpcReduction="20000"/>
          </a:bodyPr>
          <a:lstStyle/>
          <a:p>
            <a:pPr marL="0" indent="0">
              <a:buNone/>
            </a:pPr>
            <a:r>
              <a:rPr lang="en-US" b="1" dirty="0"/>
              <a:t>Exploitation</a:t>
            </a:r>
            <a:r>
              <a:rPr lang="en-US" dirty="0"/>
              <a:t> is the fourth phase of the Cyber Kill Chain, where the attacker activates the weaponized payload to take advantage of a vulnerability in the target's system. This phase is critical for gaining initial access to the target's environment.</a:t>
            </a:r>
          </a:p>
          <a:p>
            <a:pPr>
              <a:buFont typeface="+mj-lt"/>
              <a:buAutoNum type="arabicPeriod"/>
            </a:pPr>
            <a:r>
              <a:rPr lang="en-US" b="1" dirty="0"/>
              <a:t>Executing the Payload</a:t>
            </a:r>
            <a:r>
              <a:rPr lang="en-US" dirty="0"/>
              <a:t>: Once the target interacts with the delivered payload (e.g., opening a malicious email attachment), the malware is executed. It includes</a:t>
            </a:r>
          </a:p>
          <a:p>
            <a:pPr marL="742950" lvl="1" indent="-285750">
              <a:buFont typeface="+mj-lt"/>
              <a:buAutoNum type="arabicPeriod"/>
            </a:pPr>
            <a:r>
              <a:rPr lang="en-US" dirty="0"/>
              <a:t>Running scripts that exploit software vulnerabilities.</a:t>
            </a:r>
          </a:p>
          <a:p>
            <a:pPr marL="742950" lvl="1" indent="-285750">
              <a:buFont typeface="+mj-lt"/>
              <a:buAutoNum type="arabicPeriod"/>
            </a:pPr>
            <a:r>
              <a:rPr lang="en-US" dirty="0"/>
              <a:t>Activating malicious code embedded in documents or links.</a:t>
            </a:r>
          </a:p>
          <a:p>
            <a:pPr>
              <a:buFont typeface="+mj-lt"/>
              <a:buAutoNum type="arabicPeriod"/>
            </a:pPr>
            <a:r>
              <a:rPr lang="en-US" b="1" dirty="0"/>
              <a:t>Vulnerability Targeting</a:t>
            </a:r>
            <a:r>
              <a:rPr lang="en-US" dirty="0"/>
              <a:t>: Exploitation often relies on specific vulnerabilities in software, operating systems, or applications. </a:t>
            </a:r>
          </a:p>
          <a:p>
            <a:pPr marL="0" indent="0">
              <a:buNone/>
            </a:pPr>
            <a:r>
              <a:rPr lang="en-US" dirty="0"/>
              <a:t>         </a:t>
            </a:r>
            <a:r>
              <a:rPr lang="en-US" dirty="0" err="1"/>
              <a:t>Eg</a:t>
            </a:r>
            <a:r>
              <a:rPr lang="en-US" dirty="0"/>
              <a:t> : Unpatched software (e.g., outdated operating systems or applications),  Misconfigured systems that   allow unauthorized access.</a:t>
            </a:r>
          </a:p>
          <a:p>
            <a:pPr>
              <a:buFont typeface="+mj-lt"/>
              <a:buAutoNum type="arabicPeriod"/>
            </a:pPr>
            <a:r>
              <a:rPr lang="en-US" b="1" dirty="0"/>
              <a:t>Gaining Access</a:t>
            </a:r>
            <a:r>
              <a:rPr lang="en-US" dirty="0"/>
              <a:t>: Successful exploitation allows the attacker to execute commands on the target system like</a:t>
            </a:r>
          </a:p>
          <a:p>
            <a:pPr marL="742950" lvl="1" indent="-285750">
              <a:buFont typeface="+mj-lt"/>
              <a:buAutoNum type="arabicPeriod"/>
            </a:pPr>
            <a:r>
              <a:rPr lang="en-US" dirty="0"/>
              <a:t>Installing additional malware for persistence.</a:t>
            </a:r>
          </a:p>
          <a:p>
            <a:pPr marL="742950" lvl="1" indent="-285750">
              <a:buFont typeface="+mj-lt"/>
              <a:buAutoNum type="arabicPeriod"/>
            </a:pPr>
            <a:r>
              <a:rPr lang="en-US" dirty="0"/>
              <a:t>Escalating privileges to gain higher-level access within the network.</a:t>
            </a:r>
          </a:p>
          <a:p>
            <a:pPr>
              <a:buFont typeface="+mj-lt"/>
              <a:buAutoNum type="arabicPeriod"/>
            </a:pPr>
            <a:r>
              <a:rPr lang="en-US" b="1" dirty="0"/>
              <a:t>Types of Exploits</a:t>
            </a:r>
            <a:r>
              <a:rPr lang="en-US" dirty="0"/>
              <a:t>: Exploitation can involve various techniques, like</a:t>
            </a:r>
          </a:p>
          <a:p>
            <a:pPr marL="742950" lvl="1" indent="-285750">
              <a:buFont typeface="+mj-lt"/>
              <a:buAutoNum type="arabicPeriod"/>
            </a:pPr>
            <a:r>
              <a:rPr lang="en-US" dirty="0"/>
              <a:t>Buffer overflows, where attackers send more data than an application can handle.</a:t>
            </a:r>
          </a:p>
          <a:p>
            <a:pPr marL="742950" lvl="1" indent="-285750">
              <a:buFont typeface="+mj-lt"/>
              <a:buAutoNum type="arabicPeriod"/>
            </a:pPr>
            <a:r>
              <a:rPr lang="en-US" dirty="0"/>
              <a:t>SQL injection, targeting database vulnerabilities.</a:t>
            </a:r>
          </a:p>
          <a:p>
            <a:pPr marL="742950" lvl="1" indent="-285750">
              <a:buFont typeface="+mj-lt"/>
              <a:buAutoNum type="arabicPeriod"/>
            </a:pPr>
            <a:r>
              <a:rPr lang="en-US" dirty="0"/>
              <a:t>Cross-site scripting (XSS) in web applications.</a:t>
            </a:r>
          </a:p>
          <a:p>
            <a:endParaRPr lang="en-IN" dirty="0"/>
          </a:p>
        </p:txBody>
      </p:sp>
    </p:spTree>
    <p:extLst>
      <p:ext uri="{BB962C8B-B14F-4D97-AF65-F5344CB8AC3E}">
        <p14:creationId xmlns:p14="http://schemas.microsoft.com/office/powerpoint/2010/main" val="2299887719"/>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97744-9D87-3996-9E59-89898DF67D14}"/>
              </a:ext>
            </a:extLst>
          </p:cNvPr>
          <p:cNvSpPr>
            <a:spLocks noGrp="1"/>
          </p:cNvSpPr>
          <p:nvPr>
            <p:ph type="title"/>
          </p:nvPr>
        </p:nvSpPr>
        <p:spPr/>
        <p:txBody>
          <a:bodyPr/>
          <a:lstStyle/>
          <a:p>
            <a:r>
              <a:rPr lang="en-IN" dirty="0"/>
              <a:t>Installation</a:t>
            </a:r>
          </a:p>
        </p:txBody>
      </p:sp>
      <p:sp>
        <p:nvSpPr>
          <p:cNvPr id="3" name="Content Placeholder 2">
            <a:extLst>
              <a:ext uri="{FF2B5EF4-FFF2-40B4-BE49-F238E27FC236}">
                <a16:creationId xmlns:a16="http://schemas.microsoft.com/office/drawing/2014/main" id="{D044428A-4526-ED67-B05B-6180C6D6E022}"/>
              </a:ext>
            </a:extLst>
          </p:cNvPr>
          <p:cNvSpPr>
            <a:spLocks noGrp="1"/>
          </p:cNvSpPr>
          <p:nvPr>
            <p:ph idx="1"/>
          </p:nvPr>
        </p:nvSpPr>
        <p:spPr>
          <a:xfrm>
            <a:off x="838200" y="1543665"/>
            <a:ext cx="10515600" cy="4633298"/>
          </a:xfrm>
        </p:spPr>
        <p:txBody>
          <a:bodyPr>
            <a:normAutofit fontScale="62500" lnSpcReduction="20000"/>
          </a:bodyPr>
          <a:lstStyle/>
          <a:p>
            <a:pPr marL="0" indent="0">
              <a:buNone/>
            </a:pPr>
            <a:r>
              <a:rPr lang="en-US" dirty="0"/>
              <a:t>The fifth phase of the Cyber Kill Chain, where the attacker establishes a foothold on the compromised system after successfully exploiting a vulnerability. This phase is crucial for ensuring continued access to the target's environment. Key aspects include:</a:t>
            </a:r>
          </a:p>
          <a:p>
            <a:pPr>
              <a:buFont typeface="+mj-lt"/>
              <a:buAutoNum type="arabicPeriod"/>
            </a:pPr>
            <a:r>
              <a:rPr lang="en-US" b="1" dirty="0"/>
              <a:t>Malware Installation</a:t>
            </a:r>
            <a:r>
              <a:rPr lang="en-US" dirty="0"/>
              <a:t>: The attacker installs malware on the target system. This can include various types of malicious software, such as:</a:t>
            </a:r>
          </a:p>
          <a:p>
            <a:pPr marL="742950" lvl="1" indent="-285750">
              <a:buFont typeface="+mj-lt"/>
              <a:buAutoNum type="arabicPeriod"/>
            </a:pPr>
            <a:r>
              <a:rPr lang="en-US" dirty="0"/>
              <a:t>Remote Access Trojans (RATs), which allow the attacker to control the system remotely.</a:t>
            </a:r>
          </a:p>
          <a:p>
            <a:pPr marL="742950" lvl="1" indent="-285750">
              <a:buFont typeface="+mj-lt"/>
              <a:buAutoNum type="arabicPeriod"/>
            </a:pPr>
            <a:r>
              <a:rPr lang="en-US" dirty="0"/>
              <a:t>Keyloggers, which capture keystrokes to steal sensitive information.</a:t>
            </a:r>
          </a:p>
          <a:p>
            <a:pPr marL="742950" lvl="1" indent="-285750">
              <a:buFont typeface="+mj-lt"/>
              <a:buAutoNum type="arabicPeriod"/>
            </a:pPr>
            <a:r>
              <a:rPr lang="en-US" dirty="0"/>
              <a:t>Backdoors, which provide ongoing access to the system without detection.</a:t>
            </a:r>
          </a:p>
          <a:p>
            <a:pPr>
              <a:buFont typeface="+mj-lt"/>
              <a:buAutoNum type="arabicPeriod"/>
            </a:pPr>
            <a:r>
              <a:rPr lang="en-US" b="1" dirty="0"/>
              <a:t>Persistence Mechanisms</a:t>
            </a:r>
            <a:r>
              <a:rPr lang="en-US" dirty="0"/>
              <a:t>: To maintain access even after reboots or system updates, attackers often implement persistence techniques. These can include:</a:t>
            </a:r>
          </a:p>
          <a:p>
            <a:pPr marL="742950" lvl="1" indent="-285750">
              <a:buFont typeface="+mj-lt"/>
              <a:buAutoNum type="arabicPeriod"/>
            </a:pPr>
            <a:r>
              <a:rPr lang="en-US" dirty="0"/>
              <a:t>Modifying system settings or creating new user accounts.</a:t>
            </a:r>
          </a:p>
          <a:p>
            <a:pPr marL="742950" lvl="1" indent="-285750">
              <a:buFont typeface="+mj-lt"/>
              <a:buAutoNum type="arabicPeriod"/>
            </a:pPr>
            <a:r>
              <a:rPr lang="en-US" dirty="0"/>
              <a:t>Using scheduled tasks or startup programs to ensure the malware runs automatically.</a:t>
            </a:r>
          </a:p>
          <a:p>
            <a:pPr>
              <a:buFont typeface="+mj-lt"/>
              <a:buAutoNum type="arabicPeriod"/>
            </a:pPr>
            <a:r>
              <a:rPr lang="en-US" b="1" dirty="0"/>
              <a:t>Avoiding Detection</a:t>
            </a:r>
            <a:r>
              <a:rPr lang="en-US" dirty="0"/>
              <a:t>: Attackers take steps to conceal their presence and activities on the system. This may involve:</a:t>
            </a:r>
          </a:p>
          <a:p>
            <a:pPr marL="742950" lvl="1" indent="-285750">
              <a:buFont typeface="+mj-lt"/>
              <a:buAutoNum type="arabicPeriod"/>
            </a:pPr>
            <a:r>
              <a:rPr lang="en-US" dirty="0"/>
              <a:t>Obfuscating the malware code to evade antivirus detection.</a:t>
            </a:r>
          </a:p>
          <a:p>
            <a:pPr marL="742950" lvl="1" indent="-285750">
              <a:buFont typeface="+mj-lt"/>
              <a:buAutoNum type="arabicPeriod"/>
            </a:pPr>
            <a:r>
              <a:rPr lang="en-US" dirty="0"/>
              <a:t>Deleting logs or using rootkits to hide malicious processes.</a:t>
            </a:r>
          </a:p>
          <a:p>
            <a:pPr>
              <a:buFont typeface="+mj-lt"/>
              <a:buAutoNum type="arabicPeriod"/>
            </a:pPr>
            <a:r>
              <a:rPr lang="en-US" b="1" dirty="0"/>
              <a:t>Establishing a Beachhead</a:t>
            </a:r>
            <a:r>
              <a:rPr lang="en-US" dirty="0"/>
              <a:t>: Once installed, the malware allows the attacker to begin further actions, such as lateral movement within the network or escalating privileges to access more sensitive systems.</a:t>
            </a:r>
          </a:p>
          <a:p>
            <a:endParaRPr lang="en-IN" dirty="0"/>
          </a:p>
        </p:txBody>
      </p:sp>
    </p:spTree>
    <p:extLst>
      <p:ext uri="{BB962C8B-B14F-4D97-AF65-F5344CB8AC3E}">
        <p14:creationId xmlns:p14="http://schemas.microsoft.com/office/powerpoint/2010/main" val="1660029493"/>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979A-335E-7AA4-FB6C-864693A43376}"/>
              </a:ext>
            </a:extLst>
          </p:cNvPr>
          <p:cNvSpPr>
            <a:spLocks noGrp="1"/>
          </p:cNvSpPr>
          <p:nvPr>
            <p:ph type="title"/>
          </p:nvPr>
        </p:nvSpPr>
        <p:spPr/>
        <p:txBody>
          <a:bodyPr/>
          <a:lstStyle/>
          <a:p>
            <a:r>
              <a:rPr kumimoji="0" lang="en-US" altLang="en-US" sz="4400" b="1" i="0" u="none" strike="noStrike" cap="none" normalizeH="0" baseline="0" dirty="0">
                <a:ln>
                  <a:noFill/>
                </a:ln>
                <a:solidFill>
                  <a:schemeClr val="tx1"/>
                </a:solidFill>
                <a:effectLst/>
                <a:latin typeface="Arial" panose="020B0604020202020204" pitchFamily="34" charset="0"/>
              </a:rPr>
              <a:t>Command and Control (C2)</a:t>
            </a:r>
            <a:br>
              <a:rPr kumimoji="0" lang="en-US" altLang="en-US" sz="4400" b="1" i="0" u="none" strike="noStrike" cap="none" normalizeH="0" baseline="0" dirty="0">
                <a:ln>
                  <a:noFill/>
                </a:ln>
                <a:solidFill>
                  <a:schemeClr val="tx1"/>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E4742BF7-A164-96E6-A896-DE56305681F0}"/>
              </a:ext>
            </a:extLst>
          </p:cNvPr>
          <p:cNvSpPr>
            <a:spLocks noGrp="1"/>
          </p:cNvSpPr>
          <p:nvPr>
            <p:ph idx="1"/>
          </p:nvPr>
        </p:nvSpPr>
        <p:spPr>
          <a:xfrm>
            <a:off x="747252" y="1465006"/>
            <a:ext cx="10606548" cy="5027869"/>
          </a:xfrm>
        </p:spPr>
        <p:txBody>
          <a:bodyPr>
            <a:normAutofit fontScale="62500" lnSpcReduction="20000"/>
          </a:bodyPr>
          <a:lstStyle/>
          <a:p>
            <a:pPr marL="0" indent="0">
              <a:buNone/>
            </a:pPr>
            <a:r>
              <a:rPr lang="en-US" dirty="0"/>
              <a:t>The sixth phase of the Cyber Kill Chain, where the attacker establishes a communication channel with the compromised system. This phase is critical for maintaining control over the infected system and executing further malicious activities. Key aspects include:</a:t>
            </a:r>
          </a:p>
          <a:p>
            <a:endParaRPr lang="en-US" dirty="0"/>
          </a:p>
          <a:p>
            <a:pPr marL="0" indent="0">
              <a:buNone/>
            </a:pPr>
            <a:r>
              <a:rPr lang="en-US" dirty="0"/>
              <a:t>1. Establishing Communication After installing malware, the attacker sets up a method for sending commands to the infected system and receiving data back. This often involves:</a:t>
            </a:r>
          </a:p>
          <a:p>
            <a:r>
              <a:rPr lang="en-US" dirty="0"/>
              <a:t> Using a remote server to manage the compromised system.</a:t>
            </a:r>
          </a:p>
          <a:p>
            <a:r>
              <a:rPr lang="en-US" dirty="0"/>
              <a:t>Implementing protocols like HTTP, HTTPS, or custom communication methods.</a:t>
            </a:r>
          </a:p>
          <a:p>
            <a:pPr marL="0" indent="0">
              <a:buNone/>
            </a:pPr>
            <a:r>
              <a:rPr lang="en-US" dirty="0"/>
              <a:t>2. Maintaining Access: The C2 infrastructure allows attackers to maintain ongoing access to the target. They can:</a:t>
            </a:r>
          </a:p>
          <a:p>
            <a:r>
              <a:rPr lang="en-US" dirty="0"/>
              <a:t>Send commands to execute additional payloads.</a:t>
            </a:r>
          </a:p>
          <a:p>
            <a:r>
              <a:rPr lang="en-US" dirty="0"/>
              <a:t>Retrieve sensitive data, such as credentials or personal information.</a:t>
            </a:r>
          </a:p>
          <a:p>
            <a:endParaRPr lang="en-US" dirty="0"/>
          </a:p>
          <a:p>
            <a:pPr marL="0" indent="0">
              <a:buNone/>
            </a:pPr>
            <a:r>
              <a:rPr lang="en-US" dirty="0"/>
              <a:t>3. Stealth and Evasion: Attackers often use techniques to hide their C2 communications from detection, including:</a:t>
            </a:r>
          </a:p>
          <a:p>
            <a:r>
              <a:rPr lang="en-US" dirty="0"/>
              <a:t> Encrypting communication channels to evade security tools. </a:t>
            </a:r>
          </a:p>
          <a:p>
            <a:r>
              <a:rPr lang="en-US" dirty="0"/>
              <a:t>Utilizing legitimate services (e.g., social media or cloud services) to mask their activities.</a:t>
            </a:r>
          </a:p>
          <a:p>
            <a:pPr marL="0" indent="0">
              <a:buNone/>
            </a:pPr>
            <a:endParaRPr lang="en-US" dirty="0"/>
          </a:p>
        </p:txBody>
      </p:sp>
    </p:spTree>
    <p:extLst>
      <p:ext uri="{BB962C8B-B14F-4D97-AF65-F5344CB8AC3E}">
        <p14:creationId xmlns:p14="http://schemas.microsoft.com/office/powerpoint/2010/main" val="3828229205"/>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1583</Words>
  <Application>Microsoft Office PowerPoint</Application>
  <PresentationFormat>Widescreen</PresentationFormat>
  <Paragraphs>96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Calibri</vt:lpstr>
      <vt:lpstr>Calibri Light</vt:lpstr>
      <vt:lpstr>DIN W01 Regular</vt:lpstr>
      <vt:lpstr>Office Theme</vt:lpstr>
      <vt:lpstr>Cyber kill chain</vt:lpstr>
      <vt:lpstr>What is cyber kill chain?</vt:lpstr>
      <vt:lpstr>What are the stages of Cyber Kill Chain?</vt:lpstr>
      <vt:lpstr>Reconnaissance </vt:lpstr>
      <vt:lpstr>Weaponization </vt:lpstr>
      <vt:lpstr>Delivery</vt:lpstr>
      <vt:lpstr>Exploitation</vt:lpstr>
      <vt:lpstr>Installation</vt:lpstr>
      <vt:lpstr>Command and Control (C2) </vt:lpstr>
      <vt:lpstr>Actions on Objectives</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VISHNU K</dc:creator>
  <cp:lastModifiedBy>VISHNU K</cp:lastModifiedBy>
  <cp:revision>6</cp:revision>
  <dcterms:created xsi:type="dcterms:W3CDTF">2024-10-14T13:54:06Z</dcterms:created>
  <dcterms:modified xsi:type="dcterms:W3CDTF">2024-10-14T17:51:09Z</dcterms:modified>
</cp:coreProperties>
</file>