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3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5" indent="0" algn="ctr">
              <a:buNone/>
              <a:defRPr sz="2000"/>
            </a:lvl2pPr>
            <a:lvl3pPr marL="914427" indent="0" algn="ctr">
              <a:buNone/>
              <a:defRPr sz="1800"/>
            </a:lvl3pPr>
            <a:lvl4pPr marL="1371641" indent="0" algn="ctr">
              <a:buNone/>
              <a:defRPr sz="1600"/>
            </a:lvl4pPr>
            <a:lvl5pPr marL="1828855" indent="0" algn="ctr">
              <a:buNone/>
              <a:defRPr sz="1600"/>
            </a:lvl5pPr>
            <a:lvl6pPr marL="2286069" indent="0" algn="ctr">
              <a:buNone/>
              <a:defRPr sz="1600"/>
            </a:lvl6pPr>
            <a:lvl7pPr marL="2743283" indent="0" algn="ctr">
              <a:buNone/>
              <a:defRPr sz="1600"/>
            </a:lvl7pPr>
            <a:lvl8pPr marL="3200496" indent="0" algn="ctr">
              <a:buNone/>
              <a:defRPr sz="1600"/>
            </a:lvl8pPr>
            <a:lvl9pPr marL="365771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F796-3E17-4E2B-AC0F-4336FDB3B07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A255-F0A6-4A1A-B2C9-C62F673E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68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F796-3E17-4E2B-AC0F-4336FDB3B07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A255-F0A6-4A1A-B2C9-C62F673E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8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8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F796-3E17-4E2B-AC0F-4336FDB3B07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A255-F0A6-4A1A-B2C9-C62F673E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2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F796-3E17-4E2B-AC0F-4336FDB3B07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A255-F0A6-4A1A-B2C9-C62F673E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0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1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4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F796-3E17-4E2B-AC0F-4336FDB3B07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A255-F0A6-4A1A-B2C9-C62F673E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1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F796-3E17-4E2B-AC0F-4336FDB3B07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A255-F0A6-4A1A-B2C9-C62F673E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9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5" indent="0">
              <a:buNone/>
              <a:defRPr sz="2000" b="1"/>
            </a:lvl2pPr>
            <a:lvl3pPr marL="914427" indent="0">
              <a:buNone/>
              <a:defRPr sz="1800" b="1"/>
            </a:lvl3pPr>
            <a:lvl4pPr marL="1371641" indent="0">
              <a:buNone/>
              <a:defRPr sz="1600" b="1"/>
            </a:lvl4pPr>
            <a:lvl5pPr marL="1828855" indent="0">
              <a:buNone/>
              <a:defRPr sz="1600" b="1"/>
            </a:lvl5pPr>
            <a:lvl6pPr marL="2286069" indent="0">
              <a:buNone/>
              <a:defRPr sz="1600" b="1"/>
            </a:lvl6pPr>
            <a:lvl7pPr marL="2743283" indent="0">
              <a:buNone/>
              <a:defRPr sz="1600" b="1"/>
            </a:lvl7pPr>
            <a:lvl8pPr marL="3200496" indent="0">
              <a:buNone/>
              <a:defRPr sz="1600" b="1"/>
            </a:lvl8pPr>
            <a:lvl9pPr marL="365771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3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5" indent="0">
              <a:buNone/>
              <a:defRPr sz="2000" b="1"/>
            </a:lvl2pPr>
            <a:lvl3pPr marL="914427" indent="0">
              <a:buNone/>
              <a:defRPr sz="1800" b="1"/>
            </a:lvl3pPr>
            <a:lvl4pPr marL="1371641" indent="0">
              <a:buNone/>
              <a:defRPr sz="1600" b="1"/>
            </a:lvl4pPr>
            <a:lvl5pPr marL="1828855" indent="0">
              <a:buNone/>
              <a:defRPr sz="1600" b="1"/>
            </a:lvl5pPr>
            <a:lvl6pPr marL="2286069" indent="0">
              <a:buNone/>
              <a:defRPr sz="1600" b="1"/>
            </a:lvl6pPr>
            <a:lvl7pPr marL="2743283" indent="0">
              <a:buNone/>
              <a:defRPr sz="1600" b="1"/>
            </a:lvl7pPr>
            <a:lvl8pPr marL="3200496" indent="0">
              <a:buNone/>
              <a:defRPr sz="1600" b="1"/>
            </a:lvl8pPr>
            <a:lvl9pPr marL="365771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3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F796-3E17-4E2B-AC0F-4336FDB3B07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A255-F0A6-4A1A-B2C9-C62F673E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0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F796-3E17-4E2B-AC0F-4336FDB3B07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A255-F0A6-4A1A-B2C9-C62F673E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17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F796-3E17-4E2B-AC0F-4336FDB3B07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A255-F0A6-4A1A-B2C9-C62F673E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69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5" indent="0">
              <a:buNone/>
              <a:defRPr sz="1400"/>
            </a:lvl2pPr>
            <a:lvl3pPr marL="914427" indent="0">
              <a:buNone/>
              <a:defRPr sz="1200"/>
            </a:lvl3pPr>
            <a:lvl4pPr marL="1371641" indent="0">
              <a:buNone/>
              <a:defRPr sz="1000"/>
            </a:lvl4pPr>
            <a:lvl5pPr marL="1828855" indent="0">
              <a:buNone/>
              <a:defRPr sz="1000"/>
            </a:lvl5pPr>
            <a:lvl6pPr marL="2286069" indent="0">
              <a:buNone/>
              <a:defRPr sz="1000"/>
            </a:lvl6pPr>
            <a:lvl7pPr marL="2743283" indent="0">
              <a:buNone/>
              <a:defRPr sz="1000"/>
            </a:lvl7pPr>
            <a:lvl8pPr marL="3200496" indent="0">
              <a:buNone/>
              <a:defRPr sz="1000"/>
            </a:lvl8pPr>
            <a:lvl9pPr marL="365771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F796-3E17-4E2B-AC0F-4336FDB3B07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A255-F0A6-4A1A-B2C9-C62F673E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6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15" indent="0">
              <a:buNone/>
              <a:defRPr sz="2800"/>
            </a:lvl2pPr>
            <a:lvl3pPr marL="914427" indent="0">
              <a:buNone/>
              <a:defRPr sz="2400"/>
            </a:lvl3pPr>
            <a:lvl4pPr marL="1371641" indent="0">
              <a:buNone/>
              <a:defRPr sz="2000"/>
            </a:lvl4pPr>
            <a:lvl5pPr marL="1828855" indent="0">
              <a:buNone/>
              <a:defRPr sz="2000"/>
            </a:lvl5pPr>
            <a:lvl6pPr marL="2286069" indent="0">
              <a:buNone/>
              <a:defRPr sz="2000"/>
            </a:lvl6pPr>
            <a:lvl7pPr marL="2743283" indent="0">
              <a:buNone/>
              <a:defRPr sz="2000"/>
            </a:lvl7pPr>
            <a:lvl8pPr marL="3200496" indent="0">
              <a:buNone/>
              <a:defRPr sz="2000"/>
            </a:lvl8pPr>
            <a:lvl9pPr marL="365771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5" indent="0">
              <a:buNone/>
              <a:defRPr sz="1400"/>
            </a:lvl2pPr>
            <a:lvl3pPr marL="914427" indent="0">
              <a:buNone/>
              <a:defRPr sz="1200"/>
            </a:lvl3pPr>
            <a:lvl4pPr marL="1371641" indent="0">
              <a:buNone/>
              <a:defRPr sz="1000"/>
            </a:lvl4pPr>
            <a:lvl5pPr marL="1828855" indent="0">
              <a:buNone/>
              <a:defRPr sz="1000"/>
            </a:lvl5pPr>
            <a:lvl6pPr marL="2286069" indent="0">
              <a:buNone/>
              <a:defRPr sz="1000"/>
            </a:lvl6pPr>
            <a:lvl7pPr marL="2743283" indent="0">
              <a:buNone/>
              <a:defRPr sz="1000"/>
            </a:lvl7pPr>
            <a:lvl8pPr marL="3200496" indent="0">
              <a:buNone/>
              <a:defRPr sz="1000"/>
            </a:lvl8pPr>
            <a:lvl9pPr marL="365771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6F796-3E17-4E2B-AC0F-4336FDB3B07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A255-F0A6-4A1A-B2C9-C62F673E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2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6F796-3E17-4E2B-AC0F-4336FDB3B07A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BA255-F0A6-4A1A-B2C9-C62F673EE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6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2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0" indent="-228606" algn="l" defTabSz="9144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3" indent="-228606" algn="l" defTabSz="9144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8" indent="-228606" algn="l" defTabSz="9144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61" indent="-228606" algn="l" defTabSz="9144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76" indent="-228606" algn="l" defTabSz="9144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90" indent="-228606" algn="l" defTabSz="9144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02" indent="-228606" algn="l" defTabSz="9144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17" indent="-228606" algn="l" defTabSz="91442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5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7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1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55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69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83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96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10" algn="l" defTabSz="91442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805300" y="2562127"/>
            <a:ext cx="3444618" cy="231457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215669" y="3033611"/>
            <a:ext cx="4352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89119" y="2382369"/>
            <a:ext cx="842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/>
              <a:t>Cell State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19775" y="2659368"/>
            <a:ext cx="4722931" cy="64613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6412405" y="2623072"/>
            <a:ext cx="409086" cy="401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6" spc="225" dirty="0"/>
              <a:t>C</a:t>
            </a:r>
            <a:r>
              <a:rPr lang="en-US" sz="2006" baseline="-25000" dirty="0"/>
              <a:t>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0637" y="2621495"/>
            <a:ext cx="548548" cy="401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6" spc="225" dirty="0"/>
              <a:t>C</a:t>
            </a:r>
            <a:r>
              <a:rPr lang="en-US" sz="2006" baseline="-25000" dirty="0"/>
              <a:t>t-1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94557" y="2250835"/>
            <a:ext cx="1141659" cy="401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6" dirty="0"/>
              <a:t>NN Node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68128" y="343057"/>
            <a:ext cx="5658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u="sng" dirty="0"/>
              <a:t>L</a:t>
            </a:r>
            <a:r>
              <a:rPr lang="en-US" sz="2000" dirty="0"/>
              <a:t>ong </a:t>
            </a:r>
            <a:r>
              <a:rPr lang="en-US" sz="2000" u="sng" dirty="0"/>
              <a:t>S</a:t>
            </a:r>
            <a:r>
              <a:rPr lang="en-US" sz="2000" dirty="0"/>
              <a:t>hort-</a:t>
            </a:r>
            <a:r>
              <a:rPr lang="en-US" sz="2000" u="sng" dirty="0"/>
              <a:t>T</a:t>
            </a:r>
            <a:r>
              <a:rPr lang="en-US" sz="2000" dirty="0"/>
              <a:t>erm </a:t>
            </a:r>
            <a:r>
              <a:rPr lang="en-US" sz="2000" u="sng" dirty="0"/>
              <a:t>M</a:t>
            </a:r>
            <a:r>
              <a:rPr lang="en-US" sz="2000" dirty="0"/>
              <a:t>emory </a:t>
            </a:r>
            <a:r>
              <a:rPr lang="en-US" sz="2000" u="sng" dirty="0"/>
              <a:t>R</a:t>
            </a:r>
            <a:r>
              <a:rPr lang="en-US" sz="2000" dirty="0"/>
              <a:t>ecurrent </a:t>
            </a:r>
            <a:r>
              <a:rPr lang="en-US" sz="2000" u="sng" dirty="0"/>
              <a:t>N</a:t>
            </a:r>
            <a:r>
              <a:rPr lang="en-US" sz="2000" dirty="0"/>
              <a:t>eural </a:t>
            </a:r>
            <a:r>
              <a:rPr lang="en-US" sz="2000" u="sng" dirty="0"/>
              <a:t>N</a:t>
            </a:r>
            <a:r>
              <a:rPr lang="en-US" sz="2000" dirty="0"/>
              <a:t>etwork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446467" y="4381103"/>
            <a:ext cx="705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Cloud 21"/>
          <p:cNvSpPr/>
          <p:nvPr/>
        </p:nvSpPr>
        <p:spPr>
          <a:xfrm>
            <a:off x="3086368" y="2868733"/>
            <a:ext cx="580294" cy="30992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3" name="Cloud 22"/>
          <p:cNvSpPr/>
          <p:nvPr/>
        </p:nvSpPr>
        <p:spPr>
          <a:xfrm>
            <a:off x="3822065" y="2858076"/>
            <a:ext cx="860191" cy="30992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158644" y="4381104"/>
            <a:ext cx="1992834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153074" y="4426195"/>
            <a:ext cx="6666" cy="6153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52745" y="3983149"/>
            <a:ext cx="542969" cy="401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6" spc="225" dirty="0"/>
              <a:t>h</a:t>
            </a:r>
            <a:r>
              <a:rPr lang="en-US" sz="2006" baseline="-25000" dirty="0"/>
              <a:t>t-1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899103" y="4973943"/>
            <a:ext cx="384208" cy="401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6" spc="225" dirty="0" err="1"/>
              <a:t>x</a:t>
            </a:r>
            <a:r>
              <a:rPr lang="en-US" sz="2006" baseline="-25000" dirty="0" err="1"/>
              <a:t>t</a:t>
            </a:r>
            <a:endParaRPr lang="en-US" sz="2006" baseline="-250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5512235" y="4381103"/>
            <a:ext cx="10556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429308" y="3983149"/>
            <a:ext cx="403508" cy="401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6" spc="225" dirty="0" err="1"/>
              <a:t>h</a:t>
            </a:r>
            <a:r>
              <a:rPr lang="en-US" sz="2006" baseline="-25000" dirty="0" err="1"/>
              <a:t>t</a:t>
            </a:r>
            <a:endParaRPr lang="en-US" sz="2006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5699858" y="1935079"/>
            <a:ext cx="403508" cy="401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6" spc="225" dirty="0" err="1"/>
              <a:t>h</a:t>
            </a:r>
            <a:r>
              <a:rPr lang="en-US" sz="2006" baseline="-25000" dirty="0" err="1"/>
              <a:t>t</a:t>
            </a:r>
            <a:endParaRPr lang="en-US" sz="2006" baseline="-25000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5889160" y="3119337"/>
            <a:ext cx="0" cy="126068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5848783" y="4329397"/>
            <a:ext cx="80756" cy="8075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5889160" y="2328030"/>
            <a:ext cx="0" cy="61737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61960" y="877654"/>
            <a:ext cx="4001994" cy="222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1400" i="1" dirty="0"/>
              <a:t>Cell State</a:t>
            </a:r>
            <a:r>
              <a:rPr lang="en-US" sz="1400" dirty="0"/>
              <a:t> is the primary memory mechanism. It stores an emergent, learned summary of the text sequence thus far. It might include grammar, semantics, context, etc. For example</a:t>
            </a:r>
            <a:r>
              <a:rPr lang="en-US" sz="1400" dirty="0" smtClean="0"/>
              <a:t>:</a:t>
            </a:r>
          </a:p>
          <a:p>
            <a:pPr>
              <a:spcBef>
                <a:spcPts val="800"/>
              </a:spcBef>
            </a:pPr>
            <a:r>
              <a:rPr lang="en-US" sz="1400" dirty="0" smtClean="0"/>
              <a:t>  ______________</a:t>
            </a:r>
          </a:p>
          <a:p>
            <a:pPr>
              <a:spcBef>
                <a:spcPts val="800"/>
              </a:spcBef>
            </a:pPr>
            <a:r>
              <a:rPr lang="en-US" sz="1400" dirty="0" smtClean="0"/>
              <a:t>  ______________</a:t>
            </a:r>
          </a:p>
          <a:p>
            <a:pPr>
              <a:spcBef>
                <a:spcPts val="800"/>
              </a:spcBef>
            </a:pPr>
            <a:r>
              <a:rPr lang="en-US" sz="1400" dirty="0" smtClean="0"/>
              <a:t>  ______________</a:t>
            </a:r>
          </a:p>
          <a:p>
            <a:pPr>
              <a:spcBef>
                <a:spcPts val="800"/>
              </a:spcBef>
            </a:pPr>
            <a:r>
              <a:rPr lang="en-US" sz="1400" dirty="0" smtClean="0"/>
              <a:t>  ______________</a:t>
            </a:r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3178426" y="3561860"/>
            <a:ext cx="379463" cy="3794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56" name="Rectangle 55"/>
          <p:cNvSpPr/>
          <p:nvPr/>
        </p:nvSpPr>
        <p:spPr>
          <a:xfrm>
            <a:off x="5389688" y="877655"/>
            <a:ext cx="328122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F1F1F"/>
                </a:solidFill>
              </a:rPr>
              <a:t>____ is a gate with the sigmoid activation function [0, 1]. It blocks (0), passes (1), or partially passes (in-between).</a:t>
            </a:r>
            <a:endParaRPr lang="en-US" sz="1400" dirty="0"/>
          </a:p>
        </p:txBody>
      </p:sp>
      <p:sp>
        <p:nvSpPr>
          <p:cNvPr id="59" name="Rectangle 58"/>
          <p:cNvSpPr/>
          <p:nvPr/>
        </p:nvSpPr>
        <p:spPr>
          <a:xfrm>
            <a:off x="4232074" y="3561859"/>
            <a:ext cx="519802" cy="379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206820" y="3555310"/>
            <a:ext cx="519802" cy="386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148154" y="1715581"/>
            <a:ext cx="14904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1F1F1F"/>
                </a:solidFill>
              </a:rPr>
              <a:t>_______ </a:t>
            </a:r>
            <a:r>
              <a:rPr lang="en-US" sz="1400" dirty="0">
                <a:solidFill>
                  <a:srgbClr val="1F1F1F"/>
                </a:solidFill>
              </a:rPr>
              <a:t>has a sigmoid-like form, but with output values [-1, 1]. Negatives values are suppressed, positive values enhanced, and zeros are neutral.</a:t>
            </a:r>
            <a:endParaRPr lang="en-US" sz="1400" dirty="0"/>
          </a:p>
        </p:txBody>
      </p:sp>
      <p:sp>
        <p:nvSpPr>
          <p:cNvPr id="36" name="Cloud 35"/>
          <p:cNvSpPr/>
          <p:nvPr/>
        </p:nvSpPr>
        <p:spPr>
          <a:xfrm>
            <a:off x="5174144" y="4226143"/>
            <a:ext cx="580294" cy="30992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7" name="Rectangle 66"/>
          <p:cNvSpPr/>
          <p:nvPr/>
        </p:nvSpPr>
        <p:spPr>
          <a:xfrm>
            <a:off x="361962" y="5495606"/>
            <a:ext cx="257522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F1F1F"/>
                </a:solidFill>
              </a:rPr>
              <a:t>1. The ______________ gate allows each individual element of the cell state to be forgotten (0), remembered (1), or some-where between.</a:t>
            </a:r>
            <a:endParaRPr lang="en-US" sz="1400" dirty="0"/>
          </a:p>
        </p:txBody>
      </p:sp>
      <p:sp>
        <p:nvSpPr>
          <p:cNvPr id="68" name="Rectangle 67"/>
          <p:cNvSpPr/>
          <p:nvPr/>
        </p:nvSpPr>
        <p:spPr>
          <a:xfrm>
            <a:off x="6372477" y="4849275"/>
            <a:ext cx="22984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F1F1F"/>
                </a:solidFill>
              </a:rPr>
              <a:t>3. The _____________ gate determines which parts of the cell state to pass on to the output. Part </a:t>
            </a:r>
            <a:r>
              <a:rPr lang="en-US" sz="1400" spc="225" dirty="0" err="1">
                <a:solidFill>
                  <a:srgbClr val="1F1F1F"/>
                </a:solidFill>
              </a:rPr>
              <a:t>o</a:t>
            </a:r>
            <a:r>
              <a:rPr lang="en-US" sz="1400" baseline="-25000" dirty="0" err="1">
                <a:solidFill>
                  <a:srgbClr val="1F1F1F"/>
                </a:solidFill>
              </a:rPr>
              <a:t>t</a:t>
            </a:r>
            <a:r>
              <a:rPr lang="en-US" sz="1400" dirty="0">
                <a:solidFill>
                  <a:srgbClr val="1F1F1F"/>
                </a:solidFill>
              </a:rPr>
              <a:t> weakens or strengthens the values as a filter. The </a:t>
            </a:r>
            <a:r>
              <a:rPr lang="en-US" sz="1400" dirty="0" err="1">
                <a:solidFill>
                  <a:srgbClr val="1F1F1F"/>
                </a:solidFill>
              </a:rPr>
              <a:t>tanh</a:t>
            </a:r>
            <a:r>
              <a:rPr lang="en-US" sz="1400" dirty="0">
                <a:solidFill>
                  <a:srgbClr val="1F1F1F"/>
                </a:solidFill>
              </a:rPr>
              <a:t>(</a:t>
            </a:r>
            <a:r>
              <a:rPr lang="en-US" sz="1400" spc="225" dirty="0">
                <a:solidFill>
                  <a:srgbClr val="1F1F1F"/>
                </a:solidFill>
              </a:rPr>
              <a:t>C</a:t>
            </a:r>
            <a:r>
              <a:rPr lang="en-US" sz="1400" baseline="-25000" dirty="0">
                <a:solidFill>
                  <a:srgbClr val="1F1F1F"/>
                </a:solidFill>
              </a:rPr>
              <a:t>t</a:t>
            </a:r>
            <a:r>
              <a:rPr lang="en-US" sz="1400" dirty="0">
                <a:solidFill>
                  <a:srgbClr val="1F1F1F"/>
                </a:solidFill>
              </a:rPr>
              <a:t> ) term is the actual values set to an appropriate range [-1, 1].</a:t>
            </a:r>
            <a:endParaRPr lang="en-US" sz="1400" dirty="0"/>
          </a:p>
        </p:txBody>
      </p:sp>
      <p:sp>
        <p:nvSpPr>
          <p:cNvPr id="69" name="Rectangle 68"/>
          <p:cNvSpPr/>
          <p:nvPr/>
        </p:nvSpPr>
        <p:spPr>
          <a:xfrm>
            <a:off x="2971809" y="5711050"/>
            <a:ext cx="32517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F1F1F"/>
                </a:solidFill>
              </a:rPr>
              <a:t>2. The _____________ gate </a:t>
            </a:r>
            <a:r>
              <a:rPr lang="en-US" sz="1400" dirty="0" smtClean="0">
                <a:solidFill>
                  <a:srgbClr val="1F1F1F"/>
                </a:solidFill>
              </a:rPr>
              <a:t>chooses </a:t>
            </a:r>
            <a:r>
              <a:rPr lang="en-US" sz="1400" dirty="0">
                <a:solidFill>
                  <a:srgbClr val="1F1F1F"/>
                </a:solidFill>
              </a:rPr>
              <a:t>new values to add to the cell state. Part </a:t>
            </a:r>
            <a:r>
              <a:rPr lang="en-US" sz="1400" spc="225" dirty="0">
                <a:solidFill>
                  <a:srgbClr val="1F1F1F"/>
                </a:solidFill>
              </a:rPr>
              <a:t>i</a:t>
            </a:r>
            <a:r>
              <a:rPr lang="en-US" sz="1400" baseline="-25000" dirty="0">
                <a:solidFill>
                  <a:srgbClr val="1F1F1F"/>
                </a:solidFill>
              </a:rPr>
              <a:t>t</a:t>
            </a:r>
            <a:r>
              <a:rPr lang="en-US" sz="1400" dirty="0">
                <a:solidFill>
                  <a:srgbClr val="1F1F1F"/>
                </a:solidFill>
              </a:rPr>
              <a:t> decides the elements to update and </a:t>
            </a:r>
            <a:r>
              <a:rPr lang="en-US" sz="1400" spc="225" dirty="0" err="1"/>
              <a:t>Ĉ</a:t>
            </a:r>
            <a:r>
              <a:rPr lang="en-US" sz="1400" baseline="-25000" dirty="0" err="1">
                <a:solidFill>
                  <a:srgbClr val="1F1F1F"/>
                </a:solidFill>
              </a:rPr>
              <a:t>t</a:t>
            </a:r>
            <a:r>
              <a:rPr lang="en-US" sz="1400" dirty="0">
                <a:solidFill>
                  <a:srgbClr val="1F1F1F"/>
                </a:solidFill>
              </a:rPr>
              <a:t> is a vector of </a:t>
            </a:r>
            <a:r>
              <a:rPr lang="en-US" sz="1400" dirty="0" smtClean="0">
                <a:solidFill>
                  <a:srgbClr val="1F1F1F"/>
                </a:solidFill>
              </a:rPr>
              <a:t>candidates.</a:t>
            </a:r>
            <a:endParaRPr lang="en-US" sz="1400" dirty="0"/>
          </a:p>
        </p:txBody>
      </p:sp>
      <p:sp>
        <p:nvSpPr>
          <p:cNvPr id="70" name="Oval 69"/>
          <p:cNvSpPr/>
          <p:nvPr/>
        </p:nvSpPr>
        <p:spPr>
          <a:xfrm>
            <a:off x="4537992" y="4162562"/>
            <a:ext cx="379463" cy="3794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71" name="Oval 70"/>
          <p:cNvSpPr/>
          <p:nvPr/>
        </p:nvSpPr>
        <p:spPr>
          <a:xfrm>
            <a:off x="3793149" y="3561860"/>
            <a:ext cx="379463" cy="37946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72" name="Rectangle 71"/>
          <p:cNvSpPr/>
          <p:nvPr/>
        </p:nvSpPr>
        <p:spPr>
          <a:xfrm>
            <a:off x="715905" y="4040821"/>
            <a:ext cx="1365815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300" dirty="0" smtClean="0"/>
              <a:t>h</a:t>
            </a:r>
            <a:r>
              <a:rPr lang="en-US" baseline="-25000" dirty="0" smtClean="0"/>
              <a:t>t-1</a:t>
            </a:r>
            <a:r>
              <a:rPr lang="en-US" sz="1400" dirty="0" smtClean="0"/>
              <a:t> and </a:t>
            </a:r>
            <a:r>
              <a:rPr lang="en-US" spc="300" dirty="0" err="1" smtClean="0"/>
              <a:t>x</a:t>
            </a:r>
            <a:r>
              <a:rPr lang="en-US" baseline="-25000" dirty="0" err="1" smtClean="0"/>
              <a:t>t</a:t>
            </a:r>
            <a:r>
              <a:rPr lang="en-US" sz="1400" dirty="0" smtClean="0"/>
              <a:t> are concatenated together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6779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</TotalTime>
  <Words>229</Words>
  <Application>Microsoft Office PowerPoint</Application>
  <PresentationFormat>Letter Paper (8.5x11 in)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Tallman, Joshua</dc:creator>
  <cp:lastModifiedBy>Tallman, Joshua</cp:lastModifiedBy>
  <cp:revision>18</cp:revision>
  <cp:lastPrinted>2025-04-16T00:32:36Z</cp:lastPrinted>
  <dcterms:created xsi:type="dcterms:W3CDTF">2025-04-15T20:41:52Z</dcterms:created>
  <dcterms:modified xsi:type="dcterms:W3CDTF">2025-04-16T16:35:21Z</dcterms:modified>
</cp:coreProperties>
</file>