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62" r:id="rId4"/>
    <p:sldId id="263" r:id="rId5"/>
    <p:sldId id="257" r:id="rId6"/>
    <p:sldId id="261" r:id="rId7"/>
    <p:sldId id="259" r:id="rId8"/>
    <p:sldId id="2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2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7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1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6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F796-3E17-4E2B-AC0F-4336FDB3B0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hyperlink" Target="https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esearchgate.net/publication/361681838_Sentiment_Analysis_of_Public_Social_Media_as_a_Tool_for_Health_-Related_Top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arpathy.github.io/2015/05/21/rnn-effectivenes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lah.github.io/posts/2015-08-Understanding-LSTM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Really "Simple"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25039"/>
          </a:xfrm>
        </p:spPr>
        <p:txBody>
          <a:bodyPr>
            <a:normAutofit/>
          </a:bodyPr>
          <a:lstStyle/>
          <a:p>
            <a:r>
              <a:rPr lang="en-US" b="1" dirty="0" smtClean="0"/>
              <a:t>Recurrent Neural Networks</a:t>
            </a:r>
          </a:p>
          <a:p>
            <a:r>
              <a:rPr lang="en-US" dirty="0" smtClean="0"/>
              <a:t>and</a:t>
            </a:r>
          </a:p>
          <a:p>
            <a:r>
              <a:rPr lang="en-US" b="1" dirty="0" smtClean="0"/>
              <a:t>Long Short-Term Memory Networks</a:t>
            </a:r>
          </a:p>
          <a:p>
            <a:r>
              <a:rPr lang="en-US" dirty="0"/>
              <a:t>i</a:t>
            </a:r>
            <a:r>
              <a:rPr lang="en-US" dirty="0" smtClean="0"/>
              <a:t>n eight slides (really it’s five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2387603"/>
            <a:ext cx="9364382" cy="1771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09" y="1954155"/>
            <a:ext cx="9335803" cy="2638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072" y="1663602"/>
            <a:ext cx="9507277" cy="321989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 vs. Them Trap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56651" y="1686685"/>
            <a:ext cx="9450119" cy="2990853"/>
            <a:chOff x="1370940" y="3181729"/>
            <a:chExt cx="9450119" cy="299085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/>
            <a:srcRect t="56499"/>
            <a:stretch/>
          </p:blipFill>
          <p:spPr>
            <a:xfrm>
              <a:off x="1370940" y="3785615"/>
              <a:ext cx="9450119" cy="238696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b="87995"/>
            <a:stretch/>
          </p:blipFill>
          <p:spPr>
            <a:xfrm>
              <a:off x="1370940" y="3181729"/>
              <a:ext cx="9450119" cy="65875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471500" y="5229061"/>
            <a:ext cx="724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It’s something like the our engineer spending two weeks building a rocket and then watching NASA or </a:t>
            </a:r>
            <a:r>
              <a:rPr lang="en-US" sz="2400" dirty="0" err="1" smtClean="0"/>
              <a:t>SpaceX</a:t>
            </a:r>
            <a:r>
              <a:rPr lang="en-US" sz="2400" dirty="0" smtClean="0"/>
              <a:t> and wondering why ours can’t fly to mars.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5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dirty="0" smtClean="0"/>
              <a:t>I learned about LSTMs and RNNs from these blog articles and my goal is mostly to retell some important parts of their work in 30 minutes</a:t>
            </a:r>
          </a:p>
          <a:p>
            <a:pPr lvl="1">
              <a:spcAft>
                <a:spcPts val="800"/>
              </a:spcAft>
            </a:pPr>
            <a:r>
              <a:rPr lang="en-US" dirty="0" smtClean="0"/>
              <a:t>Andrej </a:t>
            </a:r>
            <a:r>
              <a:rPr lang="en-US" dirty="0" err="1" smtClean="0"/>
              <a:t>Karpathy’s</a:t>
            </a:r>
            <a:r>
              <a:rPr lang="en-US" dirty="0" smtClean="0"/>
              <a:t> Blog (AI researcher at Tesla and </a:t>
            </a:r>
            <a:r>
              <a:rPr lang="en-US" dirty="0" err="1" smtClean="0"/>
              <a:t>OpenAI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karpathy.github.io/2015/05/21/rnn-effectiveness/</a:t>
            </a:r>
            <a:endParaRPr lang="en-US" dirty="0" smtClean="0"/>
          </a:p>
          <a:p>
            <a:pPr lvl="1">
              <a:spcAft>
                <a:spcPts val="800"/>
              </a:spcAft>
            </a:pPr>
            <a:r>
              <a:rPr lang="en-US" dirty="0" smtClean="0"/>
              <a:t>Colah’s Blog (a researcher at Google)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://colah.github.io/posts/2015-08-Understanding-LSTMs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spcAft>
                <a:spcPts val="800"/>
              </a:spcAft>
              <a:buNone/>
            </a:pPr>
            <a:r>
              <a:rPr lang="en-US" dirty="0" smtClean="0"/>
              <a:t>I asked </a:t>
            </a:r>
            <a:r>
              <a:rPr lang="en-US" dirty="0" err="1" smtClean="0"/>
              <a:t>ChatGPT</a:t>
            </a:r>
            <a:r>
              <a:rPr lang="en-US" dirty="0" smtClean="0"/>
              <a:t> for clarification on some technical details and then somewhat checked its answers against other respected blog articles</a:t>
            </a:r>
          </a:p>
        </p:txBody>
      </p:sp>
    </p:spTree>
    <p:extLst>
      <p:ext uri="{BB962C8B-B14F-4D97-AF65-F5344CB8AC3E}">
        <p14:creationId xmlns:p14="http://schemas.microsoft.com/office/powerpoint/2010/main" val="33113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15" y="1859341"/>
            <a:ext cx="4944165" cy="3315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94" y="2427235"/>
            <a:ext cx="5489725" cy="24295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RNN Architecture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0904" y="6352374"/>
            <a:ext cx="11210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https://www.researchgate.net/publication/361681838_Sentiment_Analysis_of_Public_Social_Media_as_a_Tool_for_Health_-Related_Topics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59468" y="5539521"/>
            <a:ext cx="286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Traditional MLP Architecture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4480" y="5539521"/>
            <a:ext cx="333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Stacked "Deep" RNN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Network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967" y="2718502"/>
            <a:ext cx="9612066" cy="30579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20916" y="6332612"/>
            <a:ext cx="575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hlinkClick r:id="rId3"/>
              </a:rPr>
              <a:t>https://karpathy.github.io/2015/05/21/rnn-effectiveness/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3998" y="5859081"/>
            <a:ext cx="8838494" cy="280406"/>
            <a:chOff x="-2" y="4285260"/>
            <a:chExt cx="8838494" cy="280406"/>
          </a:xfrm>
        </p:grpSpPr>
        <p:sp>
          <p:nvSpPr>
            <p:cNvPr id="7" name="TextBox 6"/>
            <p:cNvSpPr txBox="1"/>
            <p:nvPr/>
          </p:nvSpPr>
          <p:spPr>
            <a:xfrm>
              <a:off x="-2" y="4288667"/>
              <a:ext cx="803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Image Classification</a:t>
              </a:r>
            </a:p>
            <a:p>
              <a:pPr algn="ctr"/>
              <a:r>
                <a:rPr lang="en-US" sz="600" dirty="0"/>
                <a:t>(not RNN)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9845" y="4288667"/>
              <a:ext cx="7312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Image Captioning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78823" y="4285260"/>
              <a:ext cx="77777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Sentiment Analysis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1377" y="4285260"/>
              <a:ext cx="8499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Language Translation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47891" y="4285260"/>
              <a:ext cx="7906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Video Classification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89967" y="1588047"/>
            <a:ext cx="2280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Red: Input Vector(s)</a:t>
            </a:r>
          </a:p>
          <a:p>
            <a:r>
              <a:rPr lang="en-US" dirty="0"/>
              <a:t>Green: RNN State</a:t>
            </a:r>
          </a:p>
          <a:p>
            <a:r>
              <a:rPr lang="en-US" dirty="0"/>
              <a:t>Blue: Output Vector(s)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3408" y="1588047"/>
            <a:ext cx="4738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diagrams unfold left to right to represent the passage of time, showing how the network processes one input at each time step.</a:t>
            </a:r>
          </a:p>
        </p:txBody>
      </p:sp>
    </p:spTree>
    <p:extLst>
      <p:ext uri="{BB962C8B-B14F-4D97-AF65-F5344CB8AC3E}">
        <p14:creationId xmlns:p14="http://schemas.microsoft.com/office/powerpoint/2010/main" val="34624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74" r="7481"/>
          <a:stretch/>
        </p:blipFill>
        <p:spPr>
          <a:xfrm>
            <a:off x="2899996" y="2695413"/>
            <a:ext cx="6392008" cy="238158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866839" y="246392"/>
            <a:ext cx="4458322" cy="2391109"/>
            <a:chOff x="3858047" y="905807"/>
            <a:chExt cx="4458322" cy="23911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8047" y="905807"/>
              <a:ext cx="4458322" cy="239110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699738" y="1828800"/>
              <a:ext cx="334108" cy="378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021623" y="6323820"/>
            <a:ext cx="6148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hlinkClick r:id="rId4"/>
              </a:rPr>
              <a:t>https://colah.github.io/posts/2015-08-Understanding-LSTMs/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9058" y="5375066"/>
            <a:ext cx="645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node A </a:t>
            </a:r>
            <a:r>
              <a:rPr lang="en-US" i="1" dirty="0" smtClean="0"/>
              <a:t>also</a:t>
            </a:r>
            <a:r>
              <a:rPr lang="en-US" dirty="0" smtClean="0"/>
              <a:t> includes (1) forget, (2) input, and (3) output 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“The cat in the hat.”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273965"/>
              </p:ext>
            </p:extLst>
          </p:nvPr>
        </p:nvGraphicFramePr>
        <p:xfrm>
          <a:off x="838200" y="1944497"/>
          <a:ext cx="1052271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04">
                  <a:extLst>
                    <a:ext uri="{9D8B030D-6E8A-4147-A177-3AD203B41FA5}">
                      <a16:colId xmlns:a16="http://schemas.microsoft.com/office/drawing/2014/main" val="2587043557"/>
                    </a:ext>
                  </a:extLst>
                </a:gridCol>
                <a:gridCol w="2310890">
                  <a:extLst>
                    <a:ext uri="{9D8B030D-6E8A-4147-A177-3AD203B41FA5}">
                      <a16:colId xmlns:a16="http://schemas.microsoft.com/office/drawing/2014/main" val="2927832502"/>
                    </a:ext>
                  </a:extLst>
                </a:gridCol>
                <a:gridCol w="2529574">
                  <a:extLst>
                    <a:ext uri="{9D8B030D-6E8A-4147-A177-3AD203B41FA5}">
                      <a16:colId xmlns:a16="http://schemas.microsoft.com/office/drawing/2014/main" val="310672595"/>
                    </a:ext>
                  </a:extLst>
                </a:gridCol>
                <a:gridCol w="4809744">
                  <a:extLst>
                    <a:ext uri="{9D8B030D-6E8A-4147-A177-3AD203B41FA5}">
                      <a16:colId xmlns:a16="http://schemas.microsoft.com/office/drawing/2014/main" val="2165185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Step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Input</a:t>
                      </a:r>
                      <a:r>
                        <a:rPr lang="en-US" sz="2400" b="1" baseline="0" dirty="0" smtClean="0"/>
                        <a:t> Words (3)</a:t>
                      </a:r>
                      <a:endParaRPr 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Predicted</a:t>
                      </a:r>
                      <a:r>
                        <a:rPr lang="en-US" sz="2400" b="1" baseline="0" dirty="0" smtClean="0"/>
                        <a:t> Word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Possible Internal</a:t>
                      </a:r>
                      <a:r>
                        <a:rPr lang="en-US" sz="2400" b="1" baseline="0" dirty="0" smtClean="0"/>
                        <a:t> Memory</a:t>
                      </a:r>
                      <a:r>
                        <a:rPr lang="en-US" sz="2400" b="1" dirty="0" smtClean="0"/>
                        <a:t> State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"The"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"cat"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Starting noun, expect subject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4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"The cat"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"in"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 is common subject (animal)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8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"The cat in"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"the"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Anticipates location next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9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"cat in the"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"hat"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Strong memory</a:t>
                      </a:r>
                      <a:r>
                        <a:rPr lang="en-US" sz="2400" baseline="0" dirty="0" smtClean="0"/>
                        <a:t> of common phrase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"in the hat"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"."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Sentence is likely complete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3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"the hat."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"&lt;END&gt;"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End of sentence</a:t>
                      </a:r>
                      <a:r>
                        <a:rPr lang="en-US" sz="2400" baseline="0" dirty="0" smtClean="0"/>
                        <a:t> – reset state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4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7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29300" y="2562128"/>
            <a:ext cx="3444618" cy="23145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9669" y="3033611"/>
            <a:ext cx="4352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3120" y="2382369"/>
            <a:ext cx="842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Cell State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3776" y="2659368"/>
            <a:ext cx="4722931" cy="646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7936405" y="2623073"/>
            <a:ext cx="409086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/>
              <a:t>C</a:t>
            </a:r>
            <a:r>
              <a:rPr lang="en-US" sz="2006" baseline="-25000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4637" y="2621496"/>
            <a:ext cx="548548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/>
              <a:t>C</a:t>
            </a:r>
            <a:r>
              <a:rPr lang="en-US" sz="2006" baseline="-25000" dirty="0"/>
              <a:t>t-1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8558" y="2198084"/>
            <a:ext cx="1141659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dirty="0"/>
              <a:t>NN Node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2128" y="343057"/>
            <a:ext cx="5658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/>
              <a:t>L</a:t>
            </a:r>
            <a:r>
              <a:rPr lang="en-US" sz="2000" dirty="0"/>
              <a:t>ong </a:t>
            </a:r>
            <a:r>
              <a:rPr lang="en-US" sz="2000" u="sng" dirty="0"/>
              <a:t>S</a:t>
            </a:r>
            <a:r>
              <a:rPr lang="en-US" sz="2000" dirty="0"/>
              <a:t>hort-</a:t>
            </a:r>
            <a:r>
              <a:rPr lang="en-US" sz="2000" u="sng" dirty="0"/>
              <a:t>T</a:t>
            </a:r>
            <a:r>
              <a:rPr lang="en-US" sz="2000" dirty="0"/>
              <a:t>erm </a:t>
            </a:r>
            <a:r>
              <a:rPr lang="en-US" sz="2000" u="sng" dirty="0"/>
              <a:t>M</a:t>
            </a:r>
            <a:r>
              <a:rPr lang="en-US" sz="2000" dirty="0"/>
              <a:t>emory </a:t>
            </a:r>
            <a:r>
              <a:rPr lang="en-US" sz="2000" u="sng" dirty="0"/>
              <a:t>R</a:t>
            </a:r>
            <a:r>
              <a:rPr lang="en-US" sz="2000" dirty="0"/>
              <a:t>ecurrent </a:t>
            </a:r>
            <a:r>
              <a:rPr lang="en-US" sz="2000" u="sng" dirty="0"/>
              <a:t>N</a:t>
            </a:r>
            <a:r>
              <a:rPr lang="en-US" sz="2000" dirty="0"/>
              <a:t>eural </a:t>
            </a:r>
            <a:r>
              <a:rPr lang="en-US" sz="2000" u="sng" dirty="0"/>
              <a:t>N</a:t>
            </a:r>
            <a:r>
              <a:rPr lang="en-US" sz="2000" dirty="0"/>
              <a:t>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70468" y="4381103"/>
            <a:ext cx="705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>
          <a:xfrm>
            <a:off x="4610368" y="2868734"/>
            <a:ext cx="580294" cy="3099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Cloud 22"/>
          <p:cNvSpPr/>
          <p:nvPr/>
        </p:nvSpPr>
        <p:spPr>
          <a:xfrm>
            <a:off x="5346066" y="2858077"/>
            <a:ext cx="860191" cy="3099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677074" y="4426196"/>
            <a:ext cx="6666" cy="615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76746" y="3983150"/>
            <a:ext cx="542969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/>
              <a:t>h</a:t>
            </a:r>
            <a:r>
              <a:rPr lang="en-US" sz="2006" baseline="-25000" dirty="0"/>
              <a:t>t-1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3103" y="4973944"/>
            <a:ext cx="384208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 err="1"/>
              <a:t>x</a:t>
            </a:r>
            <a:r>
              <a:rPr lang="en-US" sz="2006" baseline="-25000" dirty="0" err="1"/>
              <a:t>t</a:t>
            </a:r>
            <a:endParaRPr lang="en-US" sz="2006" baseline="-25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702427" y="4381103"/>
            <a:ext cx="33894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53308" y="3983150"/>
            <a:ext cx="403508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 err="1"/>
              <a:t>h</a:t>
            </a:r>
            <a:r>
              <a:rPr lang="en-US" sz="2006" baseline="-25000" dirty="0" err="1"/>
              <a:t>t</a:t>
            </a:r>
            <a:endParaRPr lang="en-US" sz="2006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223858" y="1935080"/>
            <a:ext cx="403508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 err="1"/>
              <a:t>h</a:t>
            </a:r>
            <a:r>
              <a:rPr lang="en-US" sz="2006" baseline="-25000" dirty="0" err="1"/>
              <a:t>t</a:t>
            </a:r>
            <a:endParaRPr lang="en-US" sz="2006" baseline="-25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413160" y="3119338"/>
            <a:ext cx="0" cy="12606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72783" y="4329397"/>
            <a:ext cx="80756" cy="807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413160" y="2328030"/>
            <a:ext cx="0" cy="6173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0736" y="877654"/>
            <a:ext cx="4001994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i="1" dirty="0"/>
              <a:t>Cell State</a:t>
            </a:r>
            <a:r>
              <a:rPr lang="en-US" sz="1400" dirty="0"/>
              <a:t> is the primary memory mechanism. It stores an emergent, learned summary of the text sequence thus far. It might include grammar, semantics, context, etc. For example:</a:t>
            </a:r>
          </a:p>
          <a:p>
            <a:pPr>
              <a:spcBef>
                <a:spcPts val="800"/>
              </a:spcBef>
            </a:pPr>
            <a:r>
              <a:rPr lang="en-US" sz="1400" dirty="0"/>
              <a:t>  ______________</a:t>
            </a:r>
          </a:p>
          <a:p>
            <a:pPr>
              <a:spcBef>
                <a:spcPts val="800"/>
              </a:spcBef>
            </a:pPr>
            <a:r>
              <a:rPr lang="en-US" sz="1400" dirty="0"/>
              <a:t>  ______________</a:t>
            </a:r>
          </a:p>
          <a:p>
            <a:pPr>
              <a:spcBef>
                <a:spcPts val="800"/>
              </a:spcBef>
            </a:pPr>
            <a:r>
              <a:rPr lang="en-US" sz="1400" dirty="0"/>
              <a:t>  ______________</a:t>
            </a:r>
          </a:p>
          <a:p>
            <a:pPr>
              <a:spcBef>
                <a:spcPts val="800"/>
              </a:spcBef>
            </a:pPr>
            <a:r>
              <a:rPr lang="en-US" sz="1400" dirty="0"/>
              <a:t>  ______________</a:t>
            </a:r>
          </a:p>
        </p:txBody>
      </p:sp>
      <p:sp>
        <p:nvSpPr>
          <p:cNvPr id="55" name="Oval 54"/>
          <p:cNvSpPr/>
          <p:nvPr/>
        </p:nvSpPr>
        <p:spPr>
          <a:xfrm>
            <a:off x="4702427" y="3561861"/>
            <a:ext cx="379463" cy="3794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8091861" y="862952"/>
            <a:ext cx="3281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F1F1F"/>
                </a:solidFill>
              </a:rPr>
              <a:t>____ is a gate with the sigmoid activation function [0, 1]. It blocks (0), passes (1), or partially passes (in-between).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5756074" y="3561860"/>
            <a:ext cx="519802" cy="379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30820" y="3555310"/>
            <a:ext cx="519802" cy="386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882671" y="1741477"/>
            <a:ext cx="14904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F1F1F"/>
                </a:solidFill>
              </a:rPr>
              <a:t>_______ has a sigmoid-like form, but with output values [-1, 1]. Negatives values are suppressed, positive values enhanced, and zeros are neutral.</a:t>
            </a:r>
            <a:endParaRPr lang="en-US" sz="1400" dirty="0"/>
          </a:p>
        </p:txBody>
      </p:sp>
      <p:sp>
        <p:nvSpPr>
          <p:cNvPr id="36" name="Cloud 35"/>
          <p:cNvSpPr/>
          <p:nvPr/>
        </p:nvSpPr>
        <p:spPr>
          <a:xfrm>
            <a:off x="6698144" y="4226144"/>
            <a:ext cx="580294" cy="3099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7" name="Rectangle 66"/>
          <p:cNvSpPr/>
          <p:nvPr/>
        </p:nvSpPr>
        <p:spPr>
          <a:xfrm>
            <a:off x="546579" y="5495606"/>
            <a:ext cx="25752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F1F1F"/>
                </a:solidFill>
              </a:rPr>
              <a:t>1. The ______________ gate allows each individual element of the cell state to be forgotten (0), remembered (1), or some-where between.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9074650" y="4849275"/>
            <a:ext cx="2298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F1F1F"/>
                </a:solidFill>
              </a:rPr>
              <a:t>3. The _____________ gate determines which parts of the cell state to pass on to the output. Part </a:t>
            </a:r>
            <a:r>
              <a:rPr lang="en-US" sz="1400" spc="225" dirty="0" err="1">
                <a:solidFill>
                  <a:srgbClr val="1F1F1F"/>
                </a:solidFill>
              </a:rPr>
              <a:t>o</a:t>
            </a:r>
            <a:r>
              <a:rPr lang="en-US" sz="1400" baseline="-25000" dirty="0" err="1">
                <a:solidFill>
                  <a:srgbClr val="1F1F1F"/>
                </a:solidFill>
              </a:rPr>
              <a:t>t</a:t>
            </a:r>
            <a:r>
              <a:rPr lang="en-US" sz="1400" dirty="0">
                <a:solidFill>
                  <a:srgbClr val="1F1F1F"/>
                </a:solidFill>
              </a:rPr>
              <a:t> weakens or strengthens the values as a filter. The </a:t>
            </a:r>
            <a:r>
              <a:rPr lang="en-US" sz="1400" dirty="0" err="1">
                <a:solidFill>
                  <a:srgbClr val="1F1F1F"/>
                </a:solidFill>
              </a:rPr>
              <a:t>tanh</a:t>
            </a:r>
            <a:r>
              <a:rPr lang="en-US" sz="1400" dirty="0">
                <a:solidFill>
                  <a:srgbClr val="1F1F1F"/>
                </a:solidFill>
              </a:rPr>
              <a:t>(</a:t>
            </a:r>
            <a:r>
              <a:rPr lang="en-US" sz="1400" spc="225" dirty="0">
                <a:solidFill>
                  <a:srgbClr val="1F1F1F"/>
                </a:solidFill>
              </a:rPr>
              <a:t>C</a:t>
            </a:r>
            <a:r>
              <a:rPr lang="en-US" sz="1400" baseline="-25000" dirty="0">
                <a:solidFill>
                  <a:srgbClr val="1F1F1F"/>
                </a:solidFill>
              </a:rPr>
              <a:t>t</a:t>
            </a:r>
            <a:r>
              <a:rPr lang="en-US" sz="1400" dirty="0">
                <a:solidFill>
                  <a:srgbClr val="1F1F1F"/>
                </a:solidFill>
              </a:rPr>
              <a:t> ) term is the actual values set to an appropriate range [-1, 1].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4495810" y="5711051"/>
            <a:ext cx="3251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F1F1F"/>
                </a:solidFill>
              </a:rPr>
              <a:t>2. The _____________ gate chooses new values to add to the cell state. Part </a:t>
            </a:r>
            <a:r>
              <a:rPr lang="en-US" sz="1400" spc="225" dirty="0">
                <a:solidFill>
                  <a:srgbClr val="1F1F1F"/>
                </a:solidFill>
              </a:rPr>
              <a:t>i</a:t>
            </a:r>
            <a:r>
              <a:rPr lang="en-US" sz="1400" baseline="-25000" dirty="0">
                <a:solidFill>
                  <a:srgbClr val="1F1F1F"/>
                </a:solidFill>
              </a:rPr>
              <a:t>t</a:t>
            </a:r>
            <a:r>
              <a:rPr lang="en-US" sz="1400" dirty="0">
                <a:solidFill>
                  <a:srgbClr val="1F1F1F"/>
                </a:solidFill>
              </a:rPr>
              <a:t> decides the elements to update and </a:t>
            </a:r>
            <a:r>
              <a:rPr lang="en-US" sz="1400" spc="225" dirty="0" err="1"/>
              <a:t>Ĉ</a:t>
            </a:r>
            <a:r>
              <a:rPr lang="en-US" sz="1400" baseline="-25000" dirty="0" err="1">
                <a:solidFill>
                  <a:srgbClr val="1F1F1F"/>
                </a:solidFill>
              </a:rPr>
              <a:t>t</a:t>
            </a:r>
            <a:r>
              <a:rPr lang="en-US" sz="1400" dirty="0">
                <a:solidFill>
                  <a:srgbClr val="1F1F1F"/>
                </a:solidFill>
              </a:rPr>
              <a:t> is a vector of candidates.</a:t>
            </a:r>
            <a:endParaRPr lang="en-US" sz="1400" dirty="0"/>
          </a:p>
        </p:txBody>
      </p:sp>
      <p:sp>
        <p:nvSpPr>
          <p:cNvPr id="70" name="Oval 69"/>
          <p:cNvSpPr/>
          <p:nvPr/>
        </p:nvSpPr>
        <p:spPr>
          <a:xfrm>
            <a:off x="6061993" y="4162563"/>
            <a:ext cx="379463" cy="3794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1" name="Oval 70"/>
          <p:cNvSpPr/>
          <p:nvPr/>
        </p:nvSpPr>
        <p:spPr>
          <a:xfrm>
            <a:off x="5317150" y="3561861"/>
            <a:ext cx="379463" cy="3794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2" name="Rectangle 71"/>
          <p:cNvSpPr/>
          <p:nvPr/>
        </p:nvSpPr>
        <p:spPr>
          <a:xfrm>
            <a:off x="900522" y="4040821"/>
            <a:ext cx="136581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300" dirty="0"/>
              <a:t>h</a:t>
            </a:r>
            <a:r>
              <a:rPr lang="en-US" baseline="-25000" dirty="0"/>
              <a:t>t-1</a:t>
            </a:r>
            <a:r>
              <a:rPr lang="en-US" sz="1400" dirty="0"/>
              <a:t> and </a:t>
            </a:r>
            <a:r>
              <a:rPr lang="en-US" spc="300" dirty="0" err="1"/>
              <a:t>x</a:t>
            </a:r>
            <a:r>
              <a:rPr lang="en-US" baseline="-25000" dirty="0" err="1"/>
              <a:t>t</a:t>
            </a:r>
            <a:r>
              <a:rPr lang="en-US" sz="1400" dirty="0"/>
              <a:t> are concatenated together</a:t>
            </a:r>
          </a:p>
        </p:txBody>
      </p:sp>
    </p:spTree>
    <p:extLst>
      <p:ext uri="{BB962C8B-B14F-4D97-AF65-F5344CB8AC3E}">
        <p14:creationId xmlns:p14="http://schemas.microsoft.com/office/powerpoint/2010/main" val="25677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54" grpId="0"/>
      <p:bldP spid="55" grpId="0" animBg="1"/>
      <p:bldP spid="56" grpId="0"/>
      <p:bldP spid="59" grpId="0" animBg="1"/>
      <p:bldP spid="60" grpId="0" animBg="1"/>
      <p:bldP spid="62" grpId="0"/>
      <p:bldP spid="36" grpId="0" animBg="1"/>
      <p:bldP spid="67" grpId="0"/>
      <p:bldP spid="68" grpId="0"/>
      <p:bldP spid="69" grpId="0"/>
      <p:bldP spid="70" grpId="0" animBg="1"/>
      <p:bldP spid="71" grpId="0" animBg="1"/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561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Really "Simple" LLMs</vt:lpstr>
      <vt:lpstr>The Us vs. Them Trap</vt:lpstr>
      <vt:lpstr>Acknowledgements</vt:lpstr>
      <vt:lpstr>Typical RNN Architecture</vt:lpstr>
      <vt:lpstr>Recurrent Network Types</vt:lpstr>
      <vt:lpstr>PowerPoint Presentation</vt:lpstr>
      <vt:lpstr>Predicting “The cat in the hat.”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Tallman, Joshua</dc:creator>
  <cp:lastModifiedBy>Tallman, Joshua</cp:lastModifiedBy>
  <cp:revision>34</cp:revision>
  <cp:lastPrinted>2025-04-16T00:32:36Z</cp:lastPrinted>
  <dcterms:created xsi:type="dcterms:W3CDTF">2025-04-15T20:41:52Z</dcterms:created>
  <dcterms:modified xsi:type="dcterms:W3CDTF">2025-04-16T17:20:30Z</dcterms:modified>
</cp:coreProperties>
</file>