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3" autoAdjust="0"/>
  </p:normalViewPr>
  <p:slideViewPr>
    <p:cSldViewPr snapToGrid="0">
      <p:cViewPr varScale="1">
        <p:scale>
          <a:sx n="111" d="100"/>
          <a:sy n="111" d="100"/>
        </p:scale>
        <p:origin x="1614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875cfe98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875cfe98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875cfe985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875cfe985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875cfe98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875cfe98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Modified National Institute of Standards and Technology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Yann </a:t>
            </a:r>
            <a:r>
              <a:rPr lang="en-US" sz="1100" dirty="0" err="1"/>
              <a:t>LeCun</a:t>
            </a:r>
            <a:r>
              <a:rPr lang="en-US" sz="1100" dirty="0"/>
              <a:t>, Corinna Cortes, and Christopher Burges</a:t>
            </a:r>
          </a:p>
        </p:txBody>
      </p:sp>
    </p:spTree>
    <p:extLst>
      <p:ext uri="{BB962C8B-B14F-4D97-AF65-F5344CB8AC3E}">
        <p14:creationId xmlns:p14="http://schemas.microsoft.com/office/powerpoint/2010/main" val="137201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875cfe98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875cfe98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875cfe98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875cfe98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875cfe985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875cfe985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875cfe985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875cfe985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875cfe985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875cfe985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875cfe985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875cfe985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 Recognition w/ KNN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304800" y="12750"/>
            <a:ext cx="8522700" cy="5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24  93  73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18  58 142 206  53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123 253 184  64  64  79 142 192 234 253 253 253 209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105 250 253 253 254 253 253 253 253 254 253 253 208  75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71 254 254 254 254 255 249 246 193 158 129  80  30  10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214 253 253 180  93  63  44  32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12 147 254 253 253  86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153 253 254 253 253 245 128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45 251 253 254 243 213 253 198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15 100 158  50   0  55 242 254  55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36 245 253  80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21 161 253 238  40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4 146 253 253 129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60  15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41 253 253 213  11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200 254 254 254 179 230 254 211  45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152 221 227 253 253 254 239  66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9  92 127 127  86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2"/>
          <p:cNvGrpSpPr/>
          <p:nvPr/>
        </p:nvGrpSpPr>
        <p:grpSpPr>
          <a:xfrm>
            <a:off x="304800" y="12750"/>
            <a:ext cx="8544300" cy="5118000"/>
            <a:chOff x="-823950" y="12750"/>
            <a:chExt cx="8544300" cy="5118000"/>
          </a:xfrm>
        </p:grpSpPr>
        <p:sp>
          <p:nvSpPr>
            <p:cNvPr id="129" name="Google Shape;129;p22"/>
            <p:cNvSpPr txBox="1"/>
            <p:nvPr/>
          </p:nvSpPr>
          <p:spPr>
            <a:xfrm>
              <a:off x="-823950" y="12750"/>
              <a:ext cx="8544300" cy="51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0   0   0   0   0   0   0   0   0   0   0   0   0   0   0   0           0   0   0   0   0   0   0   0   0   0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0   0   0   0   0   0   0   0   0   0   0   0   0   0   0               0   0   0   0   0   0   0   0   0   0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0   0   0   0   0   0   0   0   0   0   0   0   0   0   0               0   0   0   0   0   0   0   0   0   0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0   0   0   0   0   0   0   0   0   0   0   0   0   0   0           0   0   0   0   0   0   0   0   0   0   0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18  58 142 206  53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64  79 142 192 234 253 253 253 209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105 250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254 253 253 253 253 254 253 253 208  75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71 254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255 249 246 193 158 129  80  30  10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214 253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63  44  32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12 147 254 253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153 253 254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45 251 253 254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15 100 158  50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254  55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253  80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    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238  40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253 129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60  15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213  11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200 254 254 254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152 221 227 253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66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9  92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" name="Google Shape;130;p22"/>
            <p:cNvSpPr txBox="1"/>
            <p:nvPr/>
          </p:nvSpPr>
          <p:spPr>
            <a:xfrm>
              <a:off x="1309650" y="12750"/>
              <a:ext cx="4228800" cy="51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42 160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101  68  38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80  61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13   1 103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50  74  58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     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50 167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202   0   1  88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    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70  41  91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     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198 140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116 143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233  92   8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248 107 234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212   2 203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1   0   0   0   0   0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14  22   1 161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60   1  97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56  85  66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3557" t="6746" r="3548" b="7534"/>
          <a:stretch/>
        </p:blipFill>
        <p:spPr>
          <a:xfrm>
            <a:off x="173500" y="367388"/>
            <a:ext cx="5163926" cy="4408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5337426" y="1342879"/>
            <a:ext cx="3308475" cy="2457742"/>
            <a:chOff x="5337425" y="2062668"/>
            <a:chExt cx="3308475" cy="2457742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40250" y="2067555"/>
              <a:ext cx="1102825" cy="110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43075" y="2062668"/>
              <a:ext cx="1102825" cy="1112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37425" y="3407825"/>
              <a:ext cx="1102825" cy="110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40250" y="3407828"/>
              <a:ext cx="1102825" cy="1112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43075" y="3407825"/>
              <a:ext cx="1102825" cy="11125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337425" y="2076813"/>
              <a:ext cx="1102825" cy="10842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364448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MNIST Dataset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3677690" cy="3607304"/>
          </a:xfrm>
        </p:spPr>
        <p:txBody>
          <a:bodyPr>
            <a:noAutofit/>
          </a:bodyPr>
          <a:lstStyle/>
          <a:p>
            <a:pPr marL="45720" indent="0">
              <a:lnSpc>
                <a:spcPct val="124000"/>
              </a:lnSpc>
              <a:spcAft>
                <a:spcPts val="600"/>
              </a:spcAft>
              <a:buNone/>
            </a:pPr>
            <a:r>
              <a:rPr lang="en-US" sz="1800" dirty="0"/>
              <a:t>Dataset of 70,000 labeled digits compiled by ANN researchers who combined and normalized two NIST datasets</a:t>
            </a:r>
          </a:p>
          <a:p>
            <a:pPr>
              <a:lnSpc>
                <a:spcPct val="124000"/>
              </a:lnSpc>
              <a:spcAft>
                <a:spcPts val="300"/>
              </a:spcAft>
            </a:pPr>
            <a:r>
              <a:rPr lang="en-US" sz="1700" dirty="0"/>
              <a:t>US Census Bureau &amp; </a:t>
            </a:r>
            <a:br>
              <a:rPr lang="en-US" sz="1700" dirty="0"/>
            </a:br>
            <a:r>
              <a:rPr lang="en-US" sz="1700" dirty="0"/>
              <a:t>High School Students</a:t>
            </a:r>
            <a:endParaRPr lang="en-US" sz="1200" dirty="0"/>
          </a:p>
          <a:p>
            <a:pPr>
              <a:lnSpc>
                <a:spcPct val="124000"/>
              </a:lnSpc>
              <a:spcAft>
                <a:spcPts val="300"/>
              </a:spcAft>
            </a:pPr>
            <a:r>
              <a:rPr lang="en-US" sz="1700" dirty="0"/>
              <a:t>Every digit is centered</a:t>
            </a:r>
          </a:p>
          <a:p>
            <a:pPr>
              <a:lnSpc>
                <a:spcPct val="124000"/>
              </a:lnSpc>
              <a:spcAft>
                <a:spcPts val="300"/>
              </a:spcAft>
            </a:pPr>
            <a:r>
              <a:rPr lang="en-US" sz="1700" dirty="0"/>
              <a:t>Normalized grayscale</a:t>
            </a:r>
          </a:p>
          <a:p>
            <a:pPr>
              <a:lnSpc>
                <a:spcPct val="124000"/>
              </a:lnSpc>
              <a:spcAft>
                <a:spcPts val="300"/>
              </a:spcAft>
            </a:pPr>
            <a:r>
              <a:rPr lang="en-US" sz="1700" dirty="0"/>
              <a:t>Resized 28x28 </a:t>
            </a:r>
            <a:r>
              <a:rPr lang="en-US" sz="1700" dirty="0">
                <a:sym typeface="Wingdings" panose="05000000000000000000" pitchFamily="2" charset="2"/>
              </a:rPr>
              <a:t>for 728 features</a:t>
            </a:r>
            <a:endParaRPr lang="en-US" sz="1700" dirty="0"/>
          </a:p>
        </p:txBody>
      </p:sp>
      <p:pic>
        <p:nvPicPr>
          <p:cNvPr id="5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035" y="644254"/>
            <a:ext cx="4187667" cy="167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827" y="2707106"/>
            <a:ext cx="4218964" cy="16934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5"/>
          <p:cNvSpPr/>
          <p:nvPr/>
        </p:nvSpPr>
        <p:spPr>
          <a:xfrm>
            <a:off x="8385154" y="552893"/>
            <a:ext cx="283850" cy="184757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1;p15"/>
          <p:cNvSpPr/>
          <p:nvPr/>
        </p:nvSpPr>
        <p:spPr>
          <a:xfrm>
            <a:off x="8385154" y="2621639"/>
            <a:ext cx="283850" cy="1860555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2;p15"/>
          <p:cNvSpPr txBox="1"/>
          <p:nvPr/>
        </p:nvSpPr>
        <p:spPr>
          <a:xfrm>
            <a:off x="8636348" y="1247215"/>
            <a:ext cx="3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</a:t>
            </a:r>
            <a:endParaRPr sz="1800" b="1"/>
          </a:p>
        </p:txBody>
      </p:sp>
      <p:sp>
        <p:nvSpPr>
          <p:cNvPr id="10" name="Google Shape;83;p15"/>
          <p:cNvSpPr txBox="1"/>
          <p:nvPr/>
        </p:nvSpPr>
        <p:spPr>
          <a:xfrm>
            <a:off x="8628184" y="3322186"/>
            <a:ext cx="3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8</a:t>
            </a:r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208224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MNIST Dataset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sklearn.datasets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fetch_openml</a:t>
            </a:r>
            <a:endParaRPr lang="en-US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pPr marL="11430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Download from internet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fetch_openml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'mnist_784'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as_frame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.data.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(np.uint8) 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.target.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(np.uint8)</a:t>
            </a:r>
          </a:p>
          <a:p>
            <a:pPr marL="11430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Cache locally to save time? Something like this...</a:t>
            </a:r>
          </a:p>
          <a:p>
            <a:pPr marL="11430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'mnist.csv'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np.column_stack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'%d'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888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013" y="171750"/>
            <a:ext cx="4941175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141875" y="908675"/>
            <a:ext cx="1961100" cy="738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Data</a:t>
            </a:r>
            <a:br>
              <a:rPr lang="en" sz="1800"/>
            </a:br>
            <a:r>
              <a:rPr lang="en" sz="1800"/>
              <a:t>Zoomed In</a:t>
            </a:r>
            <a:endParaRPr sz="1800"/>
          </a:p>
        </p:txBody>
      </p:sp>
      <p:sp>
        <p:nvSpPr>
          <p:cNvPr id="90" name="Google Shape;90;p16"/>
          <p:cNvSpPr txBox="1"/>
          <p:nvPr/>
        </p:nvSpPr>
        <p:spPr>
          <a:xfrm>
            <a:off x="389925" y="1986550"/>
            <a:ext cx="32724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X: 28x28 image in grayscale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White pixels are 0 (0.0)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Black pixels are  255 (1.0)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Gray pixels are in middle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Y: the number 8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1141875" y="908675"/>
            <a:ext cx="1961100" cy="738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Data</a:t>
            </a:r>
            <a:br>
              <a:rPr lang="en" sz="1800"/>
            </a:br>
            <a:r>
              <a:rPr lang="en" sz="1800"/>
              <a:t>As Numbers</a:t>
            </a:r>
            <a:endParaRPr sz="1800"/>
          </a:p>
        </p:txBody>
      </p:sp>
      <p:sp>
        <p:nvSpPr>
          <p:cNvPr id="96" name="Google Shape;96;p17"/>
          <p:cNvSpPr txBox="1"/>
          <p:nvPr/>
        </p:nvSpPr>
        <p:spPr>
          <a:xfrm>
            <a:off x="4915200" y="12750"/>
            <a:ext cx="4228800" cy="5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89925" y="1986550"/>
            <a:ext cx="39450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X: 28x28 image in grayscale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Image is labeled training data</a:t>
            </a:r>
            <a:endParaRPr sz="1600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Blue color is for highlighting only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zeroes have been omitted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many other 28x28 images, covering all of the digits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Y: the number 1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141875" y="908675"/>
            <a:ext cx="1961100" cy="738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 to Model</a:t>
            </a:r>
            <a:br>
              <a:rPr lang="en" sz="1800"/>
            </a:br>
            <a:r>
              <a:rPr lang="en" sz="1800"/>
              <a:t>As Numbers</a:t>
            </a:r>
            <a:endParaRPr sz="1800"/>
          </a:p>
        </p:txBody>
      </p:sp>
      <p:sp>
        <p:nvSpPr>
          <p:cNvPr id="103" name="Google Shape;103;p18"/>
          <p:cNvSpPr txBox="1"/>
          <p:nvPr/>
        </p:nvSpPr>
        <p:spPr>
          <a:xfrm>
            <a:off x="389925" y="1986550"/>
            <a:ext cx="39450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X: 28x28 image in grayscale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Image was drawn in the window</a:t>
            </a:r>
            <a:endParaRPr sz="1600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Red color is for highlighting only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zeroes have been omitted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Y: Unknown</a:t>
            </a:r>
            <a:endParaRPr sz="1800"/>
          </a:p>
        </p:txBody>
      </p:sp>
      <p:sp>
        <p:nvSpPr>
          <p:cNvPr id="104" name="Google Shape;104;p18"/>
          <p:cNvSpPr txBox="1"/>
          <p:nvPr/>
        </p:nvSpPr>
        <p:spPr>
          <a:xfrm>
            <a:off x="4915200" y="12750"/>
            <a:ext cx="4228800" cy="5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244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162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0" y="12750"/>
            <a:ext cx="4228800" cy="5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244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162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915200" y="12750"/>
            <a:ext cx="4228800" cy="5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915200" y="12750"/>
            <a:ext cx="4228800" cy="5118000"/>
            <a:chOff x="161700" y="12750"/>
            <a:chExt cx="4228800" cy="5118000"/>
          </a:xfrm>
        </p:grpSpPr>
        <p:sp>
          <p:nvSpPr>
            <p:cNvPr id="116" name="Google Shape;116;p20"/>
            <p:cNvSpPr txBox="1"/>
            <p:nvPr/>
          </p:nvSpPr>
          <p:spPr>
            <a:xfrm>
              <a:off x="161700" y="12750"/>
              <a:ext cx="4228800" cy="51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0   0   0   0   0   0   0   0   0           0   0   0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0   0   0   0   0   0   0   0               0   0   0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172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69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0   0   0               0   0   0   0   0   0   0   0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0   0   0               0   0   0   0   0   0   0   0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161700" y="12750"/>
              <a:ext cx="4228800" cy="51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18" name="Google Shape;118;p20"/>
          <p:cNvSpPr txBox="1"/>
          <p:nvPr/>
        </p:nvSpPr>
        <p:spPr>
          <a:xfrm>
            <a:off x="229375" y="1510575"/>
            <a:ext cx="44496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Compare the input to each sample in the training data… which samples match best?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Background pixels common to both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lang="en" sz="1600">
                <a:solidFill>
                  <a:srgbClr val="0000FF"/>
                </a:solidFill>
              </a:rPr>
              <a:t>Digit pixels from training sample only</a:t>
            </a:r>
            <a:endParaRPr sz="160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lang="en" sz="1600">
                <a:solidFill>
                  <a:srgbClr val="FF0000"/>
                </a:solidFill>
              </a:rPr>
              <a:t>Digit pixels from new input only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lang="en" sz="1600">
                <a:solidFill>
                  <a:srgbClr val="9900FF"/>
                </a:solidFill>
              </a:rPr>
              <a:t>Overlapped digit pixels</a:t>
            </a:r>
            <a:endParaRPr sz="16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Sum all of the numbers and lowest score wins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4435</Words>
  <Application>Microsoft Office PowerPoint</Application>
  <PresentationFormat>On-screen Show (16:9)</PresentationFormat>
  <Paragraphs>308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Wingdings</vt:lpstr>
      <vt:lpstr>Simple Light</vt:lpstr>
      <vt:lpstr>Digit Recognition w/ KNN</vt:lpstr>
      <vt:lpstr>PowerPoint Presentation</vt:lpstr>
      <vt:lpstr>MNIST Dataset</vt:lpstr>
      <vt:lpstr>MNIST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Recognition w/ KNN</dc:title>
  <cp:lastModifiedBy>Joshua Tallman</cp:lastModifiedBy>
  <cp:revision>7</cp:revision>
  <dcterms:modified xsi:type="dcterms:W3CDTF">2025-02-14T18:09:51Z</dcterms:modified>
</cp:coreProperties>
</file>