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1" r:id="rId5"/>
    <p:sldId id="262" r:id="rId6"/>
    <p:sldId id="265" r:id="rId7"/>
    <p:sldId id="260" r:id="rId8"/>
    <p:sldId id="258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8DFD-9441-D153-31A8-A846BE6F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11C4F-CB5B-7B2D-5CEC-0E7E8107D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6B83-37F2-45F2-F9C5-D9695F6A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E3BD-257A-E00F-E525-EC820C9C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CDB4F-B94F-C24D-D02A-4C89440E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12D2-6182-2B1B-BF98-6EADCCB7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BC652-4088-FB0B-93B2-F2908F46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92BBB-087F-0236-C3A4-3E4F480D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0AF96-8CF7-682A-C98E-14AAC411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3A2A-4C8F-5728-B324-37EFE39F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A3E69-0913-48E3-24D3-E65007F19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3049B-1230-3BCD-D0FA-249887FB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5F70-070D-901F-3D43-1B9BAC19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DEB0-BD2E-7EE3-566E-AE23A4B3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4F5AF-ABDC-4548-6400-6247B02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7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2FCF-EFFB-54E2-7BAF-B9F262D1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4421D-9930-AE2C-7D87-92283449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BA1E-2317-A0C5-1A74-3D34A293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BE67-C210-0E1B-F4D0-1A625CB2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60893-EB5B-DD32-BF06-232534F2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5658-62A2-BB71-BEA7-31B8810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CB859-2C50-2E86-2519-37B2F198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52F12-52D8-FA1E-1844-627A0971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562D-81A1-4B3B-E22E-CFDD3A41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D884-7057-229E-EB52-34751D39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1238-5732-702A-C364-45A798CD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C26F-A2EC-0269-692F-4D818829C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9780F-A89D-0AE2-8BD4-948A14471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AED8-D12F-01CE-1D07-789F21E5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667E9-4D02-1E9A-154C-3733723B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A2E0C-00C8-43CD-3F5A-47ABF39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B1B-0DB8-88A6-3BF7-7C4E725C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33DEA-CC98-F5DA-7FBA-C9D3E734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14200-9934-572E-7E1E-B9362E9A5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0BEAB-0B8C-F084-0272-CC0CB0E1B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A297A-B282-C76F-D3E5-3F8794A8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431EE-D436-4E9B-7B7B-676B4E1C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186BC-4CFC-B7EB-73F0-F3728888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94FE3-A80C-E79D-C3B3-8A6901DE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5B65-F025-3D37-9E22-19272BA1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C42B5-5D6A-B494-D378-821AECD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35EBF-86C7-AE90-C067-6D8B95E0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04F4F-DD74-C1DC-2AC4-1E630CE0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65C22-D61A-C457-209A-F9907655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8B1B1-0EB1-CF7B-37D6-48614CF1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9341-20ED-4F87-1328-EF9C036A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FFA4-8A2E-72B2-7C6F-DB0F18A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487E-2D8E-C43E-6A7D-CD289DBA7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F068D-F275-6A14-95B9-53FCFE4CE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067D-5842-25B2-68D4-5AB0F645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2E9C7-EC6D-5683-E3F3-266EF8B1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42F9E-8960-2930-3BA6-58C473EC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7C51-F204-443F-0CD1-C30A0977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4C4C5-D214-3BE1-91E3-3B8362649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065CC-15C8-F736-97DC-FC5375BBE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0A354-8C54-2F2E-979F-14379274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FB9A-FF24-2E52-FC8E-10C14DAB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D8026-DE58-A3C2-F0EA-2F23AAB8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426F-202E-10EE-AED6-A09120A3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0577-5D26-8559-2255-F2BE40A5F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AB40-83F8-64F7-2B72-E8141CC70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E749E-716A-41E9-9C2E-CF69B14F88F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8AAC-6DBE-E78F-F59D-141E3DD78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6806C-8ED2-CF0F-103E-E15D59CE5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1E86C-AA5F-49AD-86CD-C12EBD3C4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xkcd.com/2048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shupmath.com/blog/parent-function-graphs-explain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ikit-learn.org/stable/api/sklearn.linear_model.html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5DAC-75CE-5815-2882-36AAF6B84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4FCE8-2337-2A34-CC5A-F3109BF5E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that predicts </a:t>
            </a:r>
            <a:r>
              <a:rPr lang="en-US" i="1" dirty="0"/>
              <a:t>continuous</a:t>
            </a:r>
            <a:r>
              <a:rPr lang="en-US" dirty="0"/>
              <a:t> numerical values</a:t>
            </a:r>
          </a:p>
        </p:txBody>
      </p:sp>
    </p:spTree>
    <p:extLst>
      <p:ext uri="{BB962C8B-B14F-4D97-AF65-F5344CB8AC3E}">
        <p14:creationId xmlns:p14="http://schemas.microsoft.com/office/powerpoint/2010/main" val="96035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0E0F-5315-B4AF-4AEA-D6B3721F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to Linear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22940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247AED-225B-88EE-9CB6-0C1B2B3D73D8}"/>
              </a:ext>
            </a:extLst>
          </p:cNvPr>
          <p:cNvGrpSpPr/>
          <p:nvPr/>
        </p:nvGrpSpPr>
        <p:grpSpPr>
          <a:xfrm>
            <a:off x="99457" y="873050"/>
            <a:ext cx="11993087" cy="4911777"/>
            <a:chOff x="0" y="873050"/>
            <a:chExt cx="11993087" cy="4911777"/>
          </a:xfrm>
        </p:grpSpPr>
        <p:pic>
          <p:nvPicPr>
            <p:cNvPr id="5" name="Picture 4" descr="A chart of graphs and text&#10;&#10;Description automatically generated with medium confidence">
              <a:hlinkClick r:id="rId2"/>
              <a:extLst>
                <a:ext uri="{FF2B5EF4-FFF2-40B4-BE49-F238E27FC236}">
                  <a16:creationId xmlns:a16="http://schemas.microsoft.com/office/drawing/2014/main" id="{CEE0A5D6-C7EE-B150-B709-58901680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100"/>
            <a:stretch/>
          </p:blipFill>
          <p:spPr>
            <a:xfrm>
              <a:off x="0" y="873050"/>
              <a:ext cx="5963084" cy="491177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7B13FC0-578D-EE1F-DEFE-4066FB8A9DC1}"/>
                </a:ext>
              </a:extLst>
            </p:cNvPr>
            <p:cNvGrpSpPr/>
            <p:nvPr/>
          </p:nvGrpSpPr>
          <p:grpSpPr>
            <a:xfrm>
              <a:off x="6030002" y="873050"/>
              <a:ext cx="5963085" cy="4911777"/>
              <a:chOff x="4859683" y="776748"/>
              <a:chExt cx="4321099" cy="3559277"/>
            </a:xfrm>
          </p:grpSpPr>
          <p:sp>
            <p:nvSpPr>
              <p:cNvPr id="7" name="Rectangle 6">
                <a:hlinkClick r:id="rId2"/>
                <a:extLst>
                  <a:ext uri="{FF2B5EF4-FFF2-40B4-BE49-F238E27FC236}">
                    <a16:creationId xmlns:a16="http://schemas.microsoft.com/office/drawing/2014/main" id="{ECF5A2B9-F8EB-861D-E7AB-9C15054C8E01}"/>
                  </a:ext>
                </a:extLst>
              </p:cNvPr>
              <p:cNvSpPr/>
              <p:nvPr/>
            </p:nvSpPr>
            <p:spPr>
              <a:xfrm>
                <a:off x="4859683" y="776748"/>
                <a:ext cx="4321098" cy="363794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 descr="A chart of graphs and text&#10;&#10;Description automatically generated with medium confidence">
                <a:hlinkClick r:id="rId2"/>
                <a:extLst>
                  <a:ext uri="{FF2B5EF4-FFF2-40B4-BE49-F238E27FC236}">
                    <a16:creationId xmlns:a16="http://schemas.microsoft.com/office/drawing/2014/main" id="{C2ADC638-AA54-9962-2709-5516CBD3A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828"/>
              <a:stretch/>
            </p:blipFill>
            <p:spPr>
              <a:xfrm>
                <a:off x="4859684" y="1032387"/>
                <a:ext cx="4321098" cy="3303638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hlinkClick r:id="rId2"/>
            <a:extLst>
              <a:ext uri="{FF2B5EF4-FFF2-40B4-BE49-F238E27FC236}">
                <a16:creationId xmlns:a16="http://schemas.microsoft.com/office/drawing/2014/main" id="{68891661-E160-E3C1-AA20-488DD68692B6}"/>
              </a:ext>
            </a:extLst>
          </p:cNvPr>
          <p:cNvSpPr txBox="1"/>
          <p:nvPr/>
        </p:nvSpPr>
        <p:spPr>
          <a:xfrm>
            <a:off x="3048000" y="580028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https://xkcd.com/2048/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65A4E-6B63-AF10-84C1-8B12395DFCDD}"/>
              </a:ext>
            </a:extLst>
          </p:cNvPr>
          <p:cNvSpPr txBox="1"/>
          <p:nvPr/>
        </p:nvSpPr>
        <p:spPr>
          <a:xfrm>
            <a:off x="2053046" y="6272981"/>
            <a:ext cx="801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simple examples will show 1 feature datasets (e.g., 1 independent variable) </a:t>
            </a:r>
          </a:p>
        </p:txBody>
      </p:sp>
    </p:spTree>
    <p:extLst>
      <p:ext uri="{BB962C8B-B14F-4D97-AF65-F5344CB8AC3E}">
        <p14:creationId xmlns:p14="http://schemas.microsoft.com/office/powerpoint/2010/main" val="105349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0B25-9012-D9A0-1DF8-20FB301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</a:t>
            </a:r>
          </a:p>
        </p:txBody>
      </p:sp>
    </p:spTree>
    <p:extLst>
      <p:ext uri="{BB962C8B-B14F-4D97-AF65-F5344CB8AC3E}">
        <p14:creationId xmlns:p14="http://schemas.microsoft.com/office/powerpoint/2010/main" val="416394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487A50-FB01-09A3-EE98-551D1F3A6DF0}"/>
              </a:ext>
            </a:extLst>
          </p:cNvPr>
          <p:cNvGrpSpPr/>
          <p:nvPr/>
        </p:nvGrpSpPr>
        <p:grpSpPr>
          <a:xfrm>
            <a:off x="4866967" y="2234380"/>
            <a:ext cx="2458065" cy="2389239"/>
            <a:chOff x="1563329" y="796413"/>
            <a:chExt cx="2458065" cy="238923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7DC6B5-24DA-4EDF-38A6-E6598530AE7C}"/>
                </a:ext>
              </a:extLst>
            </p:cNvPr>
            <p:cNvCxnSpPr/>
            <p:nvPr/>
          </p:nvCxnSpPr>
          <p:spPr>
            <a:xfrm>
              <a:off x="1700981" y="796413"/>
              <a:ext cx="0" cy="23892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85FC8B-A219-5FC8-5D2D-07322852B2DE}"/>
                </a:ext>
              </a:extLst>
            </p:cNvPr>
            <p:cNvCxnSpPr>
              <a:cxnSpLocks/>
            </p:cNvCxnSpPr>
            <p:nvPr/>
          </p:nvCxnSpPr>
          <p:spPr>
            <a:xfrm>
              <a:off x="1563329" y="2989006"/>
              <a:ext cx="24580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15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8135-5475-6E5D-F972-7B866064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943E3F-A5CB-992F-788E-9982835B20BD}"/>
              </a:ext>
            </a:extLst>
          </p:cNvPr>
          <p:cNvGrpSpPr/>
          <p:nvPr/>
        </p:nvGrpSpPr>
        <p:grpSpPr>
          <a:xfrm>
            <a:off x="2379408" y="2408904"/>
            <a:ext cx="2458065" cy="2389239"/>
            <a:chOff x="1563329" y="796413"/>
            <a:chExt cx="2458065" cy="238923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793A65D-4FB9-6425-6543-0234E155B65A}"/>
                </a:ext>
              </a:extLst>
            </p:cNvPr>
            <p:cNvCxnSpPr/>
            <p:nvPr/>
          </p:nvCxnSpPr>
          <p:spPr>
            <a:xfrm>
              <a:off x="1700981" y="796413"/>
              <a:ext cx="0" cy="23892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3562ED8-629B-4213-D952-4D51264DF8EA}"/>
                </a:ext>
              </a:extLst>
            </p:cNvPr>
            <p:cNvCxnSpPr>
              <a:cxnSpLocks/>
            </p:cNvCxnSpPr>
            <p:nvPr/>
          </p:nvCxnSpPr>
          <p:spPr>
            <a:xfrm>
              <a:off x="1563329" y="2989006"/>
              <a:ext cx="24580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B120EC-CED1-B6B0-B207-0A5F95C2DB2D}"/>
              </a:ext>
            </a:extLst>
          </p:cNvPr>
          <p:cNvGrpSpPr/>
          <p:nvPr/>
        </p:nvGrpSpPr>
        <p:grpSpPr>
          <a:xfrm>
            <a:off x="7354527" y="2408904"/>
            <a:ext cx="2458065" cy="2389239"/>
            <a:chOff x="1563329" y="796413"/>
            <a:chExt cx="2458065" cy="238923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5F6831-95DE-6336-45E8-6CB1E2D8BE08}"/>
                </a:ext>
              </a:extLst>
            </p:cNvPr>
            <p:cNvCxnSpPr/>
            <p:nvPr/>
          </p:nvCxnSpPr>
          <p:spPr>
            <a:xfrm>
              <a:off x="1700981" y="796413"/>
              <a:ext cx="0" cy="23892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BD26F6-E140-90A0-05A2-0AAF1328DE02}"/>
                </a:ext>
              </a:extLst>
            </p:cNvPr>
            <p:cNvCxnSpPr>
              <a:cxnSpLocks/>
            </p:cNvCxnSpPr>
            <p:nvPr/>
          </p:nvCxnSpPr>
          <p:spPr>
            <a:xfrm>
              <a:off x="1563329" y="2989006"/>
              <a:ext cx="24580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59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E0A77-202F-6F30-CEF0-F7D1F1014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9942D1-1CE8-A960-5363-14DBA8E90C2D}"/>
              </a:ext>
            </a:extLst>
          </p:cNvPr>
          <p:cNvGrpSpPr/>
          <p:nvPr/>
        </p:nvGrpSpPr>
        <p:grpSpPr>
          <a:xfrm>
            <a:off x="2379408" y="2408904"/>
            <a:ext cx="2458065" cy="2389239"/>
            <a:chOff x="1563329" y="796413"/>
            <a:chExt cx="2458065" cy="238923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23E8F82-2DD9-D618-6901-DCFF49FF8072}"/>
                </a:ext>
              </a:extLst>
            </p:cNvPr>
            <p:cNvCxnSpPr/>
            <p:nvPr/>
          </p:nvCxnSpPr>
          <p:spPr>
            <a:xfrm>
              <a:off x="1700981" y="796413"/>
              <a:ext cx="0" cy="23892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2A978-F112-CF00-2674-FA6022D46A2F}"/>
                </a:ext>
              </a:extLst>
            </p:cNvPr>
            <p:cNvCxnSpPr>
              <a:cxnSpLocks/>
            </p:cNvCxnSpPr>
            <p:nvPr/>
          </p:nvCxnSpPr>
          <p:spPr>
            <a:xfrm>
              <a:off x="1563329" y="2989006"/>
              <a:ext cx="24580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84E6DC-E111-DAAB-A8F5-15FD89AE8F5C}"/>
              </a:ext>
            </a:extLst>
          </p:cNvPr>
          <p:cNvGrpSpPr/>
          <p:nvPr/>
        </p:nvGrpSpPr>
        <p:grpSpPr>
          <a:xfrm>
            <a:off x="7354527" y="2408904"/>
            <a:ext cx="2458065" cy="2389239"/>
            <a:chOff x="1563329" y="796413"/>
            <a:chExt cx="2458065" cy="238923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8AF738-1D7D-E28A-56DA-0AE9AC10D50D}"/>
                </a:ext>
              </a:extLst>
            </p:cNvPr>
            <p:cNvCxnSpPr/>
            <p:nvPr/>
          </p:nvCxnSpPr>
          <p:spPr>
            <a:xfrm>
              <a:off x="1700981" y="796413"/>
              <a:ext cx="0" cy="23892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8B6908-EF7A-5565-F561-69580814E709}"/>
                </a:ext>
              </a:extLst>
            </p:cNvPr>
            <p:cNvCxnSpPr>
              <a:cxnSpLocks/>
            </p:cNvCxnSpPr>
            <p:nvPr/>
          </p:nvCxnSpPr>
          <p:spPr>
            <a:xfrm>
              <a:off x="1563329" y="2989006"/>
              <a:ext cx="24580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210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2932-1B1D-385B-F061-76666FAD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99DD-E684-54FB-0247-C2563CED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regression models follow the basic function families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Quadratic</a:t>
            </a:r>
          </a:p>
          <a:p>
            <a:pPr lvl="1"/>
            <a:r>
              <a:rPr lang="en-US" dirty="0"/>
              <a:t>Cubic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Polynomial</a:t>
            </a:r>
          </a:p>
          <a:p>
            <a:pPr lvl="1"/>
            <a:r>
              <a:rPr lang="en-US" dirty="0"/>
              <a:t>Exponential growth</a:t>
            </a:r>
          </a:p>
          <a:p>
            <a:pPr lvl="1"/>
            <a:r>
              <a:rPr lang="en-US" dirty="0"/>
              <a:t>Exponential decay</a:t>
            </a:r>
          </a:p>
          <a:p>
            <a:pPr lvl="1"/>
            <a:r>
              <a:rPr lang="en-US" dirty="0"/>
              <a:t>Logarithmic</a:t>
            </a:r>
          </a:p>
          <a:p>
            <a:pPr lvl="1"/>
            <a:r>
              <a:rPr lang="en-US" dirty="0"/>
              <a:t>Sigmoid</a:t>
            </a:r>
          </a:p>
          <a:p>
            <a:pPr lvl="1"/>
            <a:r>
              <a:rPr lang="en-US" dirty="0"/>
              <a:t>Etc.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C84BEC-34E4-5DB3-9CF0-BF45A20EFD9F}"/>
              </a:ext>
            </a:extLst>
          </p:cNvPr>
          <p:cNvGrpSpPr/>
          <p:nvPr/>
        </p:nvGrpSpPr>
        <p:grpSpPr>
          <a:xfrm>
            <a:off x="5378245" y="2804805"/>
            <a:ext cx="5270090" cy="2963740"/>
            <a:chOff x="5378245" y="2804805"/>
            <a:chExt cx="5270090" cy="2963740"/>
          </a:xfrm>
        </p:grpSpPr>
        <p:pic>
          <p:nvPicPr>
            <p:cNvPr id="1026" name="Picture 2">
              <a:hlinkClick r:id="rId2"/>
              <a:extLst>
                <a:ext uri="{FF2B5EF4-FFF2-40B4-BE49-F238E27FC236}">
                  <a16:creationId xmlns:a16="http://schemas.microsoft.com/office/drawing/2014/main" id="{71AC61F4-6CA7-E098-5A6A-3611E41C3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8245" y="2804805"/>
              <a:ext cx="5270090" cy="2963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226FDF-10EB-10EA-B7C6-EE820195AFBC}"/>
                </a:ext>
              </a:extLst>
            </p:cNvPr>
            <p:cNvSpPr/>
            <p:nvPr/>
          </p:nvSpPr>
          <p:spPr>
            <a:xfrm>
              <a:off x="8101781" y="2812026"/>
              <a:ext cx="2546554" cy="46211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8B8299FA-AD42-5632-2DC3-DBC86D91608F}"/>
              </a:ext>
            </a:extLst>
          </p:cNvPr>
          <p:cNvSpPr txBox="1"/>
          <p:nvPr/>
        </p:nvSpPr>
        <p:spPr>
          <a:xfrm>
            <a:off x="5378245" y="5775766"/>
            <a:ext cx="52700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https://www.mashupmath.com/blog/parent-function-graphs-explained</a:t>
            </a:r>
          </a:p>
        </p:txBody>
      </p:sp>
    </p:spTree>
    <p:extLst>
      <p:ext uri="{BB962C8B-B14F-4D97-AF65-F5344CB8AC3E}">
        <p14:creationId xmlns:p14="http://schemas.microsoft.com/office/powerpoint/2010/main" val="92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4BBCA25-DB66-D0B1-A33D-370218BDB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284689"/>
            <a:ext cx="11621729" cy="62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0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55F5-2903-D573-55DB-7545D755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47645-FF85-24CA-F717-D8F90DB5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</a:t>
            </a:r>
            <a:r>
              <a:rPr lang="en-US" dirty="0" err="1"/>
              <a:t>SKLearn</a:t>
            </a:r>
            <a:r>
              <a:rPr lang="en-US" dirty="0"/>
              <a:t> Regression models are based on linear regression</a:t>
            </a:r>
          </a:p>
          <a:p>
            <a:pPr lvl="1"/>
            <a:r>
              <a:rPr lang="en-US" dirty="0"/>
              <a:t>Non-linear models transform the inputs into a linear representation</a:t>
            </a:r>
          </a:p>
          <a:p>
            <a:pPr lvl="1"/>
            <a:r>
              <a:rPr lang="en-US" dirty="0"/>
              <a:t>This adds a bunch of new variables but </a:t>
            </a:r>
            <a:r>
              <a:rPr lang="en-US" dirty="0" err="1"/>
              <a:t>SKLearn</a:t>
            </a:r>
            <a:r>
              <a:rPr lang="en-US" dirty="0"/>
              <a:t> does this internally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(degree=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include_bias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X_poly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poly.fit_transform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x_poly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y)</a:t>
            </a:r>
          </a:p>
        </p:txBody>
      </p:sp>
    </p:spTree>
    <p:extLst>
      <p:ext uri="{BB962C8B-B14F-4D97-AF65-F5344CB8AC3E}">
        <p14:creationId xmlns:p14="http://schemas.microsoft.com/office/powerpoint/2010/main" val="24817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VC Dark Theme">
      <a:dk1>
        <a:srgbClr val="FFFFFF"/>
      </a:dk1>
      <a:lt1>
        <a:srgbClr val="3C3C3C"/>
      </a:lt1>
      <a:dk2>
        <a:srgbClr val="569CD6"/>
      </a:dk2>
      <a:lt2>
        <a:srgbClr val="57A64A"/>
      </a:lt2>
      <a:accent1>
        <a:srgbClr val="9CDCFE"/>
      </a:accent1>
      <a:accent2>
        <a:srgbClr val="FFD68F"/>
      </a:accent2>
      <a:accent3>
        <a:srgbClr val="D8A0DF"/>
      </a:accent3>
      <a:accent4>
        <a:srgbClr val="4EC9B0"/>
      </a:accent4>
      <a:accent5>
        <a:srgbClr val="D69D85"/>
      </a:accent5>
      <a:accent6>
        <a:srgbClr val="B5CEA8"/>
      </a:accent6>
      <a:hlink>
        <a:srgbClr val="569CD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Office Theme</vt:lpstr>
      <vt:lpstr>Regression Models</vt:lpstr>
      <vt:lpstr>PowerPoint Presentation</vt:lpstr>
      <vt:lpstr>Ordinary Least Squares</vt:lpstr>
      <vt:lpstr>PowerPoint Presentation</vt:lpstr>
      <vt:lpstr>PowerPoint Presentation</vt:lpstr>
      <vt:lpstr>PowerPoint Presentation</vt:lpstr>
      <vt:lpstr>Types of Regression Models</vt:lpstr>
      <vt:lpstr>PowerPoint Presentation</vt:lpstr>
      <vt:lpstr>Regression with SKLearn</vt:lpstr>
      <vt:lpstr>Polynomial to Linear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Tallman</dc:creator>
  <cp:lastModifiedBy>Joshua Tallman</cp:lastModifiedBy>
  <cp:revision>1</cp:revision>
  <dcterms:created xsi:type="dcterms:W3CDTF">2025-01-24T18:25:41Z</dcterms:created>
  <dcterms:modified xsi:type="dcterms:W3CDTF">2025-01-24T19:04:24Z</dcterms:modified>
</cp:coreProperties>
</file>