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1.xml" ContentType="application/vnd.openxmlformats-officedocument.them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_rels/slide12.xml.rels" ContentType="application/vnd.openxmlformats-package.relationships+xml"/>
  <Override PartName="/ppt/slides/_rels/slide20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1.xml.rels" ContentType="application/vnd.openxmlformats-package.relationships+xml"/>
  <Override PartName="/ppt/slides/_rels/slide21.xml.rels" ContentType="application/vnd.openxmlformats-package.relationships+xml"/>
  <Override PartName="/ppt/slides/_rels/slide13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19.xml.rels" ContentType="application/vnd.openxmlformats-package.relationships+xml"/>
  <Override PartName="/ppt/slides/_rels/slide6.xml.rels" ContentType="application/vnd.openxmlformats-package.relationships+xml"/>
  <Override PartName="/ppt/slides/_rels/slide18.xml.rels" ContentType="application/vnd.openxmlformats-package.relationships+xml"/>
  <Override PartName="/ppt/slides/_rels/slide5.xml.rels" ContentType="application/vnd.openxmlformats-package.relationships+xml"/>
  <Override PartName="/ppt/slides/_rels/slide17.xml.rels" ContentType="application/vnd.openxmlformats-package.relationships+xml"/>
  <Override PartName="/ppt/slides/_rels/slide4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4.xml.rels" ContentType="application/vnd.openxmlformats-package.relationships+xml"/>
  <Override PartName="/ppt/slides/slide11.xml" ContentType="application/vnd.openxmlformats-officedocument.presentationml.slide+xml"/>
  <Override PartName="/ppt/slides/slide3.xml" ContentType="application/vnd.openxmlformats-officedocument.presentationml.slide+xml"/>
  <Override PartName="/ppt/slides/slide20.xml" ContentType="application/vnd.openxmlformats-officedocument.presentationml.slide+xml"/>
  <Override PartName="/ppt/slides/slide12.xml" ContentType="application/vnd.openxmlformats-officedocument.presentationml.slide+xml"/>
  <Override PartName="/ppt/media/image9.png" ContentType="image/png"/>
  <Override PartName="/ppt/media/image10.png" ContentType="image/png"/>
  <Override PartName="/ppt/media/image13.png" ContentType="image/png"/>
  <Override PartName="/ppt/media/image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12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</p:sldIdLst>
  <p:sldSz cx="12192000" cy="68580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202F96E-038E-493D-A359-67D9F956156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C51C0AD-ED99-494B-A50D-C2A8F010F9A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738D873-F9C5-4E33-B04E-EB0238A878A9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34A06A7-C0C2-4BB3-9517-5FB28C336C89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AF36803-1A2E-4859-8026-783048B513B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B1EEA18-8648-4D9F-A8E7-74EA2F542CD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B0531F2-A62B-4399-9FE2-EA3451BF141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97AC511-D483-4AEE-AEDE-BC1B33FDCF7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4880" cy="6142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9A47600-13E2-4057-A267-AACBEF86F52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AAB5526-F8E9-43AA-B8FF-95E79CF7F86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3B65279-E45F-4E69-8D4D-E3109E569EE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B6F83DA-3AF1-4E91-983A-3259E006CC0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0720" cy="20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0720" cy="20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4880" cy="20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ftr" idx="1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sldNum" idx="2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AE643BEB-3A52-4B35-9D10-651505C9950B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dt" idx="3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slideLayout" Target="../slideLayouts/slideLayout9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9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4.png"/><Relationship Id="rId5" Type="http://schemas.openxmlformats.org/officeDocument/2006/relationships/slideLayout" Target="../slideLayouts/slideLayout9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9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9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hyperlink" Target="https://scikit-learn.org/stable/modules/svm.html" TargetMode="External"/><Relationship Id="rId2" Type="http://schemas.openxmlformats.org/officeDocument/2006/relationships/slideLayout" Target="../slideLayouts/slideLayout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9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9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9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slideLayout" Target="../slideLayouts/slideLayout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algn="ctr" defTabSz="914400">
              <a:lnSpc>
                <a:spcPct val="90000"/>
              </a:lnSpc>
              <a:buNone/>
              <a:tabLst>
                <a:tab algn="l" pos="0"/>
              </a:tabLst>
            </a:pPr>
            <a:br>
              <a:rPr sz="6000"/>
            </a:br>
            <a:r>
              <a:rPr b="0" lang="en-US" sz="6000" spc="-1" strike="noStrike">
                <a:solidFill>
                  <a:schemeClr val="dk1"/>
                </a:solidFill>
                <a:latin typeface="Calibri Light"/>
              </a:rPr>
              <a:t>Support Vector Machines</a:t>
            </a:r>
            <a:endParaRPr b="0" lang="en-US" sz="6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1523880" y="3602160"/>
            <a:ext cx="9143280" cy="1654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algn="ctr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Tim Smith, PhD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Nonlinear SVM Classification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Example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6" name="Picture 4" descr=""/>
          <p:cNvPicPr/>
          <p:nvPr/>
        </p:nvPicPr>
        <p:blipFill>
          <a:blip r:embed="rId1"/>
          <a:stretch/>
        </p:blipFill>
        <p:spPr>
          <a:xfrm>
            <a:off x="321840" y="2550240"/>
            <a:ext cx="2245320" cy="2914920"/>
          </a:xfrm>
          <a:prstGeom prst="rect">
            <a:avLst/>
          </a:prstGeom>
          <a:ln w="0">
            <a:noFill/>
          </a:ln>
        </p:spPr>
      </p:pic>
      <p:pic>
        <p:nvPicPr>
          <p:cNvPr id="87" name="Picture 6" descr=""/>
          <p:cNvPicPr/>
          <p:nvPr/>
        </p:nvPicPr>
        <p:blipFill>
          <a:blip r:embed="rId2"/>
          <a:stretch/>
        </p:blipFill>
        <p:spPr>
          <a:xfrm>
            <a:off x="3138840" y="2833560"/>
            <a:ext cx="2454120" cy="2535480"/>
          </a:xfrm>
          <a:prstGeom prst="rect">
            <a:avLst/>
          </a:prstGeom>
          <a:ln w="0">
            <a:noFill/>
          </a:ln>
        </p:spPr>
      </p:pic>
      <p:pic>
        <p:nvPicPr>
          <p:cNvPr id="88" name="Picture 9" descr=""/>
          <p:cNvPicPr/>
          <p:nvPr/>
        </p:nvPicPr>
        <p:blipFill>
          <a:blip r:embed="rId3"/>
          <a:stretch/>
        </p:blipFill>
        <p:spPr>
          <a:xfrm>
            <a:off x="6460560" y="2027520"/>
            <a:ext cx="4853520" cy="3946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Nonlinear SVM Classification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Solution 2: use a "kernel trick"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Similar to adding many polynomial degrees; but it’s only calculated and the data is not actually altered by adding new polynomial features.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SVC(kernel="poly", degree=3, coef0=1, C=5)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coef0 controls how much the model should be influenced by higher degree polynomials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91" name="Group 6"/>
          <p:cNvGrpSpPr/>
          <p:nvPr/>
        </p:nvGrpSpPr>
        <p:grpSpPr>
          <a:xfrm>
            <a:off x="2229120" y="3850200"/>
            <a:ext cx="7234560" cy="2760480"/>
            <a:chOff x="2229120" y="3850200"/>
            <a:chExt cx="7234560" cy="2760480"/>
          </a:xfrm>
        </p:grpSpPr>
        <p:pic>
          <p:nvPicPr>
            <p:cNvPr id="92" name="Picture 3" descr=""/>
            <p:cNvPicPr/>
            <p:nvPr/>
          </p:nvPicPr>
          <p:blipFill>
            <a:blip r:embed="rId1"/>
            <a:stretch/>
          </p:blipFill>
          <p:spPr>
            <a:xfrm>
              <a:off x="2229120" y="4015440"/>
              <a:ext cx="7234560" cy="25952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93" name="TextBox 4"/>
            <p:cNvSpPr/>
            <p:nvPr/>
          </p:nvSpPr>
          <p:spPr>
            <a:xfrm>
              <a:off x="3160080" y="3854520"/>
              <a:ext cx="2094120" cy="363960"/>
            </a:xfrm>
            <a:prstGeom prst="rect">
              <a:avLst/>
            </a:prstGeom>
            <a:solidFill>
              <a:schemeClr val="bg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defTabSz="914400">
                <a:lnSpc>
                  <a:spcPct val="100000"/>
                </a:lnSpc>
              </a:pPr>
              <a:r>
                <a:rPr b="0" lang="en-US" sz="1800" spc="-1" strike="noStrike">
                  <a:solidFill>
                    <a:schemeClr val="dk1"/>
                  </a:solidFill>
                  <a:latin typeface="Calibri"/>
                </a:rPr>
                <a:t>d=3, coef0=1, C=5</a:t>
              </a: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94" name="TextBox 5"/>
            <p:cNvSpPr/>
            <p:nvPr/>
          </p:nvSpPr>
          <p:spPr>
            <a:xfrm>
              <a:off x="6884280" y="3850200"/>
              <a:ext cx="2260440" cy="363960"/>
            </a:xfrm>
            <a:prstGeom prst="rect">
              <a:avLst/>
            </a:prstGeom>
            <a:solidFill>
              <a:schemeClr val="bg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defTabSz="914400">
                <a:lnSpc>
                  <a:spcPct val="100000"/>
                </a:lnSpc>
              </a:pPr>
              <a:r>
                <a:rPr b="0" lang="en-US" sz="1800" spc="-1" strike="noStrike">
                  <a:solidFill>
                    <a:schemeClr val="dk1"/>
                  </a:solidFill>
                  <a:latin typeface="Calibri"/>
                </a:rPr>
                <a:t>d=10, coef0=100, C=5</a:t>
              </a: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arallelogram 3"/>
          <p:cNvSpPr/>
          <p:nvPr/>
        </p:nvSpPr>
        <p:spPr>
          <a:xfrm>
            <a:off x="5881680" y="4680720"/>
            <a:ext cx="3809160" cy="1456920"/>
          </a:xfrm>
          <a:prstGeom prst="parallelogram">
            <a:avLst>
              <a:gd name="adj" fmla="val 97727"/>
            </a:avLst>
          </a:prstGeom>
          <a:noFill/>
          <a:ln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Adding Similarity Features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Another technique to tackle nonlinear classification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Adds "features" (i.e., new variables/dimensions) for separation of instances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Computationally expensive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8" name="3D Model 7" descr="Cone"/>
          <p:cNvPicPr/>
          <p:nvPr/>
        </p:nvPicPr>
        <p:blipFill>
          <a:blip r:embed="rId1"/>
          <a:stretch/>
        </p:blipFill>
        <p:spPr>
          <a:xfrm>
            <a:off x="8362440" y="4815720"/>
            <a:ext cx="454320" cy="444240"/>
          </a:xfrm>
          <a:prstGeom prst="rect">
            <a:avLst/>
          </a:prstGeom>
          <a:ln w="0">
            <a:noFill/>
          </a:ln>
        </p:spPr>
      </p:pic>
      <p:pic>
        <p:nvPicPr>
          <p:cNvPr id="99" name="3D Model 8" descr="Cone"/>
          <p:cNvPicPr/>
          <p:nvPr/>
        </p:nvPicPr>
        <p:blipFill>
          <a:blip r:embed="rId2"/>
          <a:stretch/>
        </p:blipFill>
        <p:spPr>
          <a:xfrm>
            <a:off x="6918120" y="5512320"/>
            <a:ext cx="454320" cy="444240"/>
          </a:xfrm>
          <a:prstGeom prst="rect">
            <a:avLst/>
          </a:prstGeom>
          <a:ln w="0">
            <a:noFill/>
          </a:ln>
        </p:spPr>
      </p:pic>
      <p:cxnSp>
        <p:nvCxnSpPr>
          <p:cNvPr id="100" name="Straight Connector 11"/>
          <p:cNvCxnSpPr/>
          <p:nvPr/>
        </p:nvCxnSpPr>
        <p:spPr>
          <a:xfrm flipV="1">
            <a:off x="5881320" y="4835160"/>
            <a:ext cx="720" cy="1303920"/>
          </a:xfrm>
          <a:prstGeom prst="straightConnector1">
            <a:avLst/>
          </a:prstGeom>
          <a:ln w="19050">
            <a:solidFill>
              <a:srgbClr val="4472c4"/>
            </a:solidFill>
            <a:round/>
          </a:ln>
        </p:spPr>
      </p:cxnSp>
      <p:cxnSp>
        <p:nvCxnSpPr>
          <p:cNvPr id="101" name="Straight Connector 14"/>
          <p:cNvCxnSpPr/>
          <p:nvPr/>
        </p:nvCxnSpPr>
        <p:spPr>
          <a:xfrm flipV="1">
            <a:off x="7283160" y="3377520"/>
            <a:ext cx="720" cy="1303920"/>
          </a:xfrm>
          <a:prstGeom prst="straightConnector1">
            <a:avLst/>
          </a:prstGeom>
          <a:ln w="19050">
            <a:solidFill>
              <a:srgbClr val="4472c4"/>
            </a:solidFill>
            <a:round/>
          </a:ln>
        </p:spPr>
      </p:cxnSp>
      <p:cxnSp>
        <p:nvCxnSpPr>
          <p:cNvPr id="102" name="Straight Connector 15"/>
          <p:cNvCxnSpPr/>
          <p:nvPr/>
        </p:nvCxnSpPr>
        <p:spPr>
          <a:xfrm flipV="1">
            <a:off x="9691560" y="3377520"/>
            <a:ext cx="720" cy="1303920"/>
          </a:xfrm>
          <a:prstGeom prst="straightConnector1">
            <a:avLst/>
          </a:prstGeom>
          <a:ln w="19050">
            <a:solidFill>
              <a:srgbClr val="4472c4"/>
            </a:solidFill>
            <a:round/>
          </a:ln>
        </p:spPr>
      </p:cxnSp>
      <p:sp>
        <p:nvSpPr>
          <p:cNvPr id="103" name="Parallelogram 20"/>
          <p:cNvSpPr/>
          <p:nvPr/>
        </p:nvSpPr>
        <p:spPr>
          <a:xfrm>
            <a:off x="5889960" y="4236480"/>
            <a:ext cx="3809160" cy="1456920"/>
          </a:xfrm>
          <a:prstGeom prst="parallelogram">
            <a:avLst>
              <a:gd name="adj" fmla="val 97727"/>
            </a:avLst>
          </a:prstGeom>
          <a:solidFill>
            <a:schemeClr val="bg1">
              <a:lumMod val="9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pic>
        <p:nvPicPr>
          <p:cNvPr id="104" name="3D Model 9" descr="Sphere"/>
          <p:cNvPicPr/>
          <p:nvPr/>
        </p:nvPicPr>
        <p:blipFill>
          <a:blip r:embed="rId3"/>
          <a:stretch/>
        </p:blipFill>
        <p:spPr>
          <a:xfrm>
            <a:off x="7866360" y="5507640"/>
            <a:ext cx="443160" cy="424440"/>
          </a:xfrm>
          <a:prstGeom prst="rect">
            <a:avLst/>
          </a:prstGeom>
          <a:ln w="0">
            <a:noFill/>
          </a:ln>
        </p:spPr>
      </p:pic>
      <p:pic>
        <p:nvPicPr>
          <p:cNvPr id="105" name="3D Model 6" descr="Sphere"/>
          <p:cNvPicPr/>
          <p:nvPr/>
        </p:nvPicPr>
        <p:blipFill>
          <a:blip r:embed="rId4"/>
          <a:stretch/>
        </p:blipFill>
        <p:spPr>
          <a:xfrm>
            <a:off x="7277040" y="4835520"/>
            <a:ext cx="443160" cy="424440"/>
          </a:xfrm>
          <a:prstGeom prst="rect">
            <a:avLst/>
          </a:prstGeom>
          <a:ln w="0">
            <a:noFill/>
          </a:ln>
        </p:spPr>
      </p:pic>
      <p:sp>
        <p:nvSpPr>
          <p:cNvPr id="106" name="TextBox 21"/>
          <p:cNvSpPr/>
          <p:nvPr/>
        </p:nvSpPr>
        <p:spPr>
          <a:xfrm>
            <a:off x="6918120" y="6220080"/>
            <a:ext cx="5324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x1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TextBox 22"/>
          <p:cNvSpPr/>
          <p:nvPr/>
        </p:nvSpPr>
        <p:spPr>
          <a:xfrm>
            <a:off x="8999280" y="5294520"/>
            <a:ext cx="5324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x2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TextBox 23"/>
          <p:cNvSpPr/>
          <p:nvPr/>
        </p:nvSpPr>
        <p:spPr>
          <a:xfrm>
            <a:off x="5328360" y="5302440"/>
            <a:ext cx="5324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x3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arallelogram 17"/>
          <p:cNvSpPr/>
          <p:nvPr/>
        </p:nvSpPr>
        <p:spPr>
          <a:xfrm>
            <a:off x="5873400" y="3372840"/>
            <a:ext cx="3809160" cy="1456920"/>
          </a:xfrm>
          <a:prstGeom prst="parallelogram">
            <a:avLst>
              <a:gd name="adj" fmla="val 97727"/>
            </a:avLst>
          </a:prstGeom>
          <a:noFill/>
          <a:ln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cxnSp>
        <p:nvCxnSpPr>
          <p:cNvPr id="110" name="Straight Connector 16"/>
          <p:cNvCxnSpPr/>
          <p:nvPr/>
        </p:nvCxnSpPr>
        <p:spPr>
          <a:xfrm flipV="1">
            <a:off x="8248680" y="4835160"/>
            <a:ext cx="720" cy="1303920"/>
          </a:xfrm>
          <a:prstGeom prst="straightConnector1">
            <a:avLst/>
          </a:prstGeom>
          <a:ln w="19050">
            <a:solidFill>
              <a:srgbClr val="4472c4"/>
            </a:solidFill>
            <a:round/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nodeType="with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3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nodeType="with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7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8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9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nodeType="with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2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3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4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nodeType="with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7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8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9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nodeType="withEffect" fill="hold" presetClass="path" presetID="64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006 -1.11111E-006 L -0.00078 -0.09676 E">
                                      <p:cBhvr>
                                        <p:cTn id="31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2" nodeType="withEffect" fill="hold" presetClass="path" presetID="64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006 2.22222E-006 L -1.45833E-006 -0.09283 E">
                                      <p:cBhvr>
                                        <p:cTn id="33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4" nodeType="with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6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7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8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nodeType="with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1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42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3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Gaussian RBF Kernel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See https://www.youtube.com/watch?v=NYwVM6_EuxQ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Gaussian RBF Kernel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SVC(kernel="rbf", gamma=5, C=0.001)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Higher gamma makes the bell shape narrower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Smaller gamma makes the bell shape wider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Increase gamma if the model is underfitting!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Decrease gamma if overfitting!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Gaussian RBF Kernel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6" name="Picture 3" descr=""/>
          <p:cNvPicPr/>
          <p:nvPr/>
        </p:nvPicPr>
        <p:blipFill>
          <a:blip r:embed="rId1"/>
          <a:stretch/>
        </p:blipFill>
        <p:spPr>
          <a:xfrm>
            <a:off x="2942640" y="1690560"/>
            <a:ext cx="7985520" cy="5069520"/>
          </a:xfrm>
          <a:prstGeom prst="rect">
            <a:avLst/>
          </a:prstGeom>
          <a:ln w="0">
            <a:noFill/>
          </a:ln>
        </p:spPr>
      </p:pic>
      <p:sp>
        <p:nvSpPr>
          <p:cNvPr id="117" name="TextBox 2"/>
          <p:cNvSpPr/>
          <p:nvPr/>
        </p:nvSpPr>
        <p:spPr>
          <a:xfrm>
            <a:off x="9196200" y="560160"/>
            <a:ext cx="1653480" cy="91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Increase C to minimize violations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TextBox 4"/>
          <p:cNvSpPr/>
          <p:nvPr/>
        </p:nvSpPr>
        <p:spPr>
          <a:xfrm>
            <a:off x="290520" y="3429000"/>
            <a:ext cx="1944360" cy="91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Increase gamma to address underfitting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Arrow: Curved Right 5"/>
          <p:cNvSpPr/>
          <p:nvPr/>
        </p:nvSpPr>
        <p:spPr>
          <a:xfrm>
            <a:off x="2189160" y="2784960"/>
            <a:ext cx="655920" cy="2385000"/>
          </a:xfrm>
          <a:prstGeom prst="curvedRightArrow">
            <a:avLst>
              <a:gd name="adj1" fmla="val 25000"/>
              <a:gd name="adj2" fmla="val 50000"/>
              <a:gd name="adj3" fmla="val 25000"/>
            </a:avLst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20" name="Arrow: Curved Right 6"/>
          <p:cNvSpPr/>
          <p:nvPr/>
        </p:nvSpPr>
        <p:spPr>
          <a:xfrm flipV="1" rot="5400000">
            <a:off x="6878880" y="-779400"/>
            <a:ext cx="655920" cy="4271400"/>
          </a:xfrm>
          <a:prstGeom prst="curvedRightArrow">
            <a:avLst>
              <a:gd name="adj1" fmla="val 25000"/>
              <a:gd name="adj2" fmla="val 50000"/>
              <a:gd name="adj3" fmla="val 25000"/>
            </a:avLst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Kernel Tricks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SVC(kernel="linear")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Fits a straight line/plane to separate the two classes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SVC(kernel="poly")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Tricks the SVC to think that there are polynomial features</a:t>
            </a:r>
            <a:br>
              <a:rPr sz="2400"/>
            </a:b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(</a:t>
            </a:r>
            <a:r>
              <a:rPr b="1" lang="en-US" sz="2400" spc="-1" strike="noStrike">
                <a:solidFill>
                  <a:schemeClr val="dk1"/>
                </a:solidFill>
                <a:latin typeface="Calibri"/>
              </a:rPr>
              <a:t>WITHOUT</a:t>
            </a: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 creating polynomial features)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Fits a curved line/plane to separate the two classes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SVC(kernel="rbf")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Tricks the SVC to think there are new features (i.e., similarity features)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Fits a straight line/plane in a new n-dimensional space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Multi-Class Classification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SVM cannot perform multi-class classification (in its true sense)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Instead, it performs: one-versus-rest ("ovr")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Create multiple binary class classification models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Run the observation on these models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Make a final determination based on the combined results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OvR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87222"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Logistic and SVM use this encoding in the background.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One-vs-rest is a method for using binary classification algorithms for multi-class classification.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OvR approach splits the multi-class dataset into multiple binary classification problems. 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Example: Predicting red, blue, green or yellow: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Binary classification problem 1: red vs [blue, green, yellow]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Binary classification problem 2: blue vs [red, green, yellow]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Binary classification problem 3: green vs [red, blue, yellow]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Binary classification problem 4: yellow vs [red, blue, green]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A binary classifier is then trained on each binary classification problem and predictions are made using the model that is the most confident.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SVM Regression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SVM can be used to predict numerical values too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Instead of creating the widest street, fits most instances on the street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The width of the street is controlled by </a:t>
            </a:r>
            <a:r>
              <a:rPr b="0" lang="en-US" sz="2800" spc="-1" strike="noStrike">
                <a:solidFill>
                  <a:schemeClr val="dk1"/>
                </a:solidFill>
                <a:latin typeface="Courier New"/>
              </a:rPr>
              <a:t>epsilon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9" name="Picture 3" descr=""/>
          <p:cNvPicPr/>
          <p:nvPr/>
        </p:nvPicPr>
        <p:blipFill>
          <a:blip r:embed="rId1"/>
          <a:srcRect l="0" t="0" r="0" b="2050"/>
          <a:stretch/>
        </p:blipFill>
        <p:spPr>
          <a:xfrm>
            <a:off x="2632320" y="3499560"/>
            <a:ext cx="6926400" cy="2992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Support Vector Machines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Very popular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Powerful for both classification and regression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Can uncover both linear and nonlinear relationships!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Resource intensive!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SVM Regression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Use kernelized SVM for polynomial models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2" name="Picture 4" descr=""/>
          <p:cNvPicPr/>
          <p:nvPr/>
        </p:nvPicPr>
        <p:blipFill>
          <a:blip r:embed="rId1"/>
          <a:stretch/>
        </p:blipFill>
        <p:spPr>
          <a:xfrm>
            <a:off x="1757880" y="2880360"/>
            <a:ext cx="8006040" cy="3430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Python Cheatsheet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64999"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ourier New"/>
              </a:rPr>
              <a:t>C</a:t>
            </a: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: regularization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Small C: wide margin, </a:t>
            </a:r>
            <a:r>
              <a:rPr b="1" lang="en-US" sz="2400" spc="-1" strike="noStrike">
                <a:solidFill>
                  <a:schemeClr val="dk1"/>
                </a:solidFill>
                <a:latin typeface="Calibri"/>
              </a:rPr>
              <a:t>allows more violations (i.e., generalizable)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High C: small margin, </a:t>
            </a:r>
            <a:r>
              <a:rPr b="1" lang="en-US" sz="2400" spc="-1" strike="noStrike">
                <a:solidFill>
                  <a:schemeClr val="dk1"/>
                </a:solidFill>
                <a:latin typeface="Calibri"/>
              </a:rPr>
              <a:t>allows less violations (i.e., overfitting)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ourier New"/>
              </a:rPr>
              <a:t>coef0</a:t>
            </a: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: used for poly kernel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Controls how much the model is influenced by higher degree polynomials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ourier New"/>
              </a:rPr>
              <a:t>gamma</a:t>
            </a: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: the shape of the bell for Gaussian RBF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Higher values make it narrower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Smaller values make it wider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ourier New"/>
              </a:rPr>
              <a:t>tol</a:t>
            </a: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: precision parameter (if to large, may not converge, too low, and computation will take time)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ourier New"/>
              </a:rPr>
              <a:t>epsilon</a:t>
            </a: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: width of the margin in regression (smaller value, more tightly fitting)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See: 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 u="sng">
                <a:solidFill>
                  <a:schemeClr val="dk1"/>
                </a:solidFill>
                <a:uFillTx/>
                <a:latin typeface="Calibri"/>
                <a:hlinkClick r:id="rId1"/>
              </a:rPr>
              <a:t>https://scikit-learn.org/stable/modules/svm.html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Linear SVM Classification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Iris data: separate one class from the other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9" name="Picture 5" descr=""/>
          <p:cNvPicPr/>
          <p:nvPr/>
        </p:nvPicPr>
        <p:blipFill>
          <a:blip r:embed="rId1"/>
          <a:stretch/>
        </p:blipFill>
        <p:spPr>
          <a:xfrm>
            <a:off x="1917000" y="2843640"/>
            <a:ext cx="7668360" cy="3224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Linear SVM Classification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Iris data: separate one class from the other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2" name="Picture 3" descr=""/>
          <p:cNvPicPr/>
          <p:nvPr/>
        </p:nvPicPr>
        <p:blipFill>
          <a:blip r:embed="rId1"/>
          <a:srcRect l="50876" t="0" r="0" b="0"/>
          <a:stretch/>
        </p:blipFill>
        <p:spPr>
          <a:xfrm>
            <a:off x="4123800" y="2702520"/>
            <a:ext cx="6528240" cy="2916360"/>
          </a:xfrm>
          <a:prstGeom prst="rect">
            <a:avLst/>
          </a:prstGeom>
          <a:ln w="0">
            <a:noFill/>
          </a:ln>
        </p:spPr>
      </p:pic>
      <p:sp>
        <p:nvSpPr>
          <p:cNvPr id="53" name="TextBox 11"/>
          <p:cNvSpPr/>
          <p:nvPr/>
        </p:nvSpPr>
        <p:spPr>
          <a:xfrm>
            <a:off x="4264560" y="5853960"/>
            <a:ext cx="410508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Decision boundary (stays as far away as possible from instances)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54" name="Straight Arrow Connector 13"/>
          <p:cNvCxnSpPr/>
          <p:nvPr/>
        </p:nvCxnSpPr>
        <p:spPr>
          <a:xfrm flipH="1">
            <a:off x="6001560" y="4215240"/>
            <a:ext cx="1180080" cy="1539720"/>
          </a:xfrm>
          <a:prstGeom prst="straightConnector1">
            <a:avLst/>
          </a:prstGeom>
          <a:ln w="57150">
            <a:solidFill>
              <a:srgbClr val="4472c4"/>
            </a:solidFill>
            <a:round/>
            <a:tailEnd len="med" type="triangle" w="med"/>
          </a:ln>
        </p:spPr>
      </p:cxnSp>
      <p:sp>
        <p:nvSpPr>
          <p:cNvPr id="55" name="TextBox 14"/>
          <p:cNvSpPr/>
          <p:nvPr/>
        </p:nvSpPr>
        <p:spPr>
          <a:xfrm>
            <a:off x="736920" y="3324960"/>
            <a:ext cx="284832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Goal: fit the widest possible "street" between classes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TextBox 16"/>
          <p:cNvSpPr/>
          <p:nvPr/>
        </p:nvSpPr>
        <p:spPr>
          <a:xfrm>
            <a:off x="8244360" y="2060640"/>
            <a:ext cx="19044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Support vectors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57" name="Straight Arrow Connector 18"/>
          <p:cNvCxnSpPr/>
          <p:nvPr/>
        </p:nvCxnSpPr>
        <p:spPr>
          <a:xfrm flipV="1">
            <a:off x="6216480" y="2467800"/>
            <a:ext cx="1963800" cy="1504080"/>
          </a:xfrm>
          <a:prstGeom prst="straightConnector1">
            <a:avLst/>
          </a:prstGeom>
          <a:ln w="38100">
            <a:solidFill>
              <a:srgbClr val="ff0000"/>
            </a:solidFill>
            <a:round/>
            <a:tailEnd len="med" type="triangle" w="med"/>
          </a:ln>
        </p:spPr>
      </p:cxnSp>
      <p:cxnSp>
        <p:nvCxnSpPr>
          <p:cNvPr id="58" name="Straight Arrow Connector 20"/>
          <p:cNvCxnSpPr/>
          <p:nvPr/>
        </p:nvCxnSpPr>
        <p:spPr>
          <a:xfrm flipV="1">
            <a:off x="7579080" y="2529360"/>
            <a:ext cx="774360" cy="1020960"/>
          </a:xfrm>
          <a:prstGeom prst="straightConnector1">
            <a:avLst/>
          </a:prstGeom>
          <a:ln w="38100">
            <a:solidFill>
              <a:srgbClr val="ff0000"/>
            </a:solidFill>
            <a:round/>
            <a:tailEnd len="med" type="triangle" w="med"/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Linear SVM Classification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Hyperplanes: separate one class from another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1" name="Picture 3" descr=""/>
          <p:cNvPicPr/>
          <p:nvPr/>
        </p:nvPicPr>
        <p:blipFill>
          <a:blip r:embed="rId1"/>
          <a:stretch/>
        </p:blipFill>
        <p:spPr>
          <a:xfrm>
            <a:off x="2073960" y="2521800"/>
            <a:ext cx="7767360" cy="2804760"/>
          </a:xfrm>
          <a:prstGeom prst="rect">
            <a:avLst/>
          </a:prstGeom>
          <a:ln w="0">
            <a:noFill/>
          </a:ln>
        </p:spPr>
      </p:pic>
      <p:sp>
        <p:nvSpPr>
          <p:cNvPr id="62" name="TextBox 5"/>
          <p:cNvSpPr/>
          <p:nvPr/>
        </p:nvSpPr>
        <p:spPr>
          <a:xfrm>
            <a:off x="2518920" y="5428800"/>
            <a:ext cx="273420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In a 2-D world, the hyperplane is a "line"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TextBox 6"/>
          <p:cNvSpPr/>
          <p:nvPr/>
        </p:nvSpPr>
        <p:spPr>
          <a:xfrm>
            <a:off x="6833160" y="5429520"/>
            <a:ext cx="273420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In a 3-D world, the hyperplane is a "plane"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TextBox 4"/>
          <p:cNvSpPr/>
          <p:nvPr/>
        </p:nvSpPr>
        <p:spPr>
          <a:xfrm>
            <a:off x="4372560" y="6492960"/>
            <a:ext cx="7655400" cy="24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050" spc="-1" strike="noStrike">
                <a:solidFill>
                  <a:schemeClr val="dk1"/>
                </a:solidFill>
                <a:latin typeface="Calibri"/>
              </a:rPr>
              <a:t>Image source: https://towardsdatascience.com/support-vector-machine-introduction-to-machine-learning-algorithms-934a444fca47</a:t>
            </a:r>
            <a:endParaRPr b="0" lang="en-US" sz="105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Hard Margin Classification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Data must be linearly separable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There must be NO outliers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(i.e., the perfect world!)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7" name="Picture 3" descr=""/>
          <p:cNvPicPr/>
          <p:nvPr/>
        </p:nvPicPr>
        <p:blipFill>
          <a:blip r:embed="rId1"/>
          <a:srcRect l="50844" t="0" r="0" b="0"/>
          <a:stretch/>
        </p:blipFill>
        <p:spPr>
          <a:xfrm>
            <a:off x="643680" y="3902040"/>
            <a:ext cx="5094360" cy="2274120"/>
          </a:xfrm>
          <a:prstGeom prst="rect">
            <a:avLst/>
          </a:prstGeom>
          <a:ln w="0">
            <a:noFill/>
          </a:ln>
        </p:spPr>
      </p:pic>
      <p:pic>
        <p:nvPicPr>
          <p:cNvPr id="68" name="Picture 4" descr=""/>
          <p:cNvPicPr/>
          <p:nvPr/>
        </p:nvPicPr>
        <p:blipFill>
          <a:blip r:embed="rId2"/>
          <a:srcRect l="5582" t="0" r="0" b="0"/>
          <a:stretch/>
        </p:blipFill>
        <p:spPr>
          <a:xfrm>
            <a:off x="7851960" y="1951560"/>
            <a:ext cx="4047120" cy="1831320"/>
          </a:xfrm>
          <a:prstGeom prst="rect">
            <a:avLst/>
          </a:prstGeom>
          <a:ln w="0">
            <a:noFill/>
          </a:ln>
        </p:spPr>
      </p:pic>
      <p:pic>
        <p:nvPicPr>
          <p:cNvPr id="69" name="Picture 5" descr=""/>
          <p:cNvPicPr/>
          <p:nvPr/>
        </p:nvPicPr>
        <p:blipFill>
          <a:blip r:embed="rId3"/>
          <a:stretch/>
        </p:blipFill>
        <p:spPr>
          <a:xfrm>
            <a:off x="7850880" y="4732200"/>
            <a:ext cx="4048560" cy="1831320"/>
          </a:xfrm>
          <a:prstGeom prst="rect">
            <a:avLst/>
          </a:prstGeom>
          <a:ln w="0">
            <a:noFill/>
          </a:ln>
        </p:spPr>
      </p:pic>
      <p:sp>
        <p:nvSpPr>
          <p:cNvPr id="70" name="TextBox 6"/>
          <p:cNvSpPr/>
          <p:nvPr/>
        </p:nvSpPr>
        <p:spPr>
          <a:xfrm>
            <a:off x="2550240" y="3650760"/>
            <a:ext cx="13496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Example 1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TextBox 7"/>
          <p:cNvSpPr/>
          <p:nvPr/>
        </p:nvSpPr>
        <p:spPr>
          <a:xfrm>
            <a:off x="9477720" y="1613520"/>
            <a:ext cx="13496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Example 2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TextBox 8"/>
          <p:cNvSpPr/>
          <p:nvPr/>
        </p:nvSpPr>
        <p:spPr>
          <a:xfrm>
            <a:off x="9477720" y="4471200"/>
            <a:ext cx="13496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Example 3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Soft Margin Classification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71666"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Allows margin violations 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Instances that are "in the street" or "misclassified"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C is referred to as “regularization parameter”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 u="sng">
                <a:solidFill>
                  <a:schemeClr val="dk1"/>
                </a:solidFill>
                <a:uFillTx/>
                <a:latin typeface="Calibri"/>
              </a:rPr>
              <a:t>Controls the width of the margin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400" spc="-1" strike="noStrike">
                <a:solidFill>
                  <a:schemeClr val="dk1"/>
                </a:solidFill>
                <a:latin typeface="Calibri"/>
              </a:rPr>
              <a:t>Determines how much violation is allowed!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Higher C values perform LESS regularization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Leads to a SMALLER margin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400" spc="-1" strike="noStrike">
                <a:solidFill>
                  <a:schemeClr val="dk1"/>
                </a:solidFill>
                <a:latin typeface="Calibri"/>
              </a:rPr>
              <a:t>Aims for less violations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400" spc="-1" strike="noStrike">
                <a:solidFill>
                  <a:schemeClr val="dk1"/>
                </a:solidFill>
                <a:latin typeface="Calibri"/>
              </a:rPr>
              <a:t>There is a risk of overfitting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Lower C values perform MORE regularization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Leads to a WIDER margin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400" spc="-1" strike="noStrike">
                <a:solidFill>
                  <a:schemeClr val="dk1"/>
                </a:solidFill>
                <a:latin typeface="Calibri"/>
              </a:rPr>
              <a:t>Aims for more violations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400" spc="-1" strike="noStrike">
                <a:solidFill>
                  <a:schemeClr val="dk1"/>
                </a:solidFill>
                <a:latin typeface="Calibri"/>
              </a:rPr>
              <a:t>Favors generalizability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5" name="Picture 3" descr=""/>
          <p:cNvPicPr/>
          <p:nvPr/>
        </p:nvPicPr>
        <p:blipFill>
          <a:blip r:embed="rId1"/>
          <a:srcRect l="0" t="0" r="48960" b="0"/>
          <a:stretch/>
        </p:blipFill>
        <p:spPr>
          <a:xfrm>
            <a:off x="7818120" y="2699280"/>
            <a:ext cx="3894480" cy="2027520"/>
          </a:xfrm>
          <a:prstGeom prst="rect">
            <a:avLst/>
          </a:prstGeom>
          <a:ln w="0">
            <a:noFill/>
          </a:ln>
        </p:spPr>
      </p:pic>
      <p:pic>
        <p:nvPicPr>
          <p:cNvPr id="76" name="Picture 4" descr=""/>
          <p:cNvPicPr/>
          <p:nvPr/>
        </p:nvPicPr>
        <p:blipFill>
          <a:blip r:embed="rId2"/>
          <a:srcRect l="51040" t="0" r="0" b="0"/>
          <a:stretch/>
        </p:blipFill>
        <p:spPr>
          <a:xfrm>
            <a:off x="8041680" y="4824720"/>
            <a:ext cx="3736080" cy="2027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Nonlinear SVM Classification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Not all data are linearly separable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Solution 1: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Create polynomial features manually and fit a linear SVM!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Problem: Generates too much data (so needs more resources!)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499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(Example on next slide)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Nonlinear SVM Classification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Example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1" name="Picture 3" descr=""/>
          <p:cNvPicPr/>
          <p:nvPr/>
        </p:nvPicPr>
        <p:blipFill>
          <a:blip r:embed="rId1"/>
          <a:stretch/>
        </p:blipFill>
        <p:spPr>
          <a:xfrm>
            <a:off x="3494520" y="2046960"/>
            <a:ext cx="1789920" cy="2685240"/>
          </a:xfrm>
          <a:prstGeom prst="rect">
            <a:avLst/>
          </a:prstGeom>
          <a:ln w="0">
            <a:noFill/>
          </a:ln>
        </p:spPr>
      </p:pic>
      <p:pic>
        <p:nvPicPr>
          <p:cNvPr id="82" name="Picture 4" descr=""/>
          <p:cNvPicPr/>
          <p:nvPr/>
        </p:nvPicPr>
        <p:blipFill>
          <a:blip r:embed="rId2"/>
          <a:stretch/>
        </p:blipFill>
        <p:spPr>
          <a:xfrm>
            <a:off x="5783760" y="1817640"/>
            <a:ext cx="2245320" cy="2914920"/>
          </a:xfrm>
          <a:prstGeom prst="rect">
            <a:avLst/>
          </a:prstGeom>
          <a:ln w="0">
            <a:noFill/>
          </a:ln>
        </p:spPr>
      </p:pic>
      <p:pic>
        <p:nvPicPr>
          <p:cNvPr id="83" name="Picture 6" descr=""/>
          <p:cNvPicPr/>
          <p:nvPr/>
        </p:nvPicPr>
        <p:blipFill>
          <a:blip r:embed="rId3"/>
          <a:stretch/>
        </p:blipFill>
        <p:spPr>
          <a:xfrm>
            <a:off x="2476800" y="5175360"/>
            <a:ext cx="6613200" cy="1009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2487</TotalTime>
  <Application>LibreOffice/7.6.4.1$Linux_X86_64 LibreOffice_project/60$Build-1</Application>
  <AppVersion>15.0000</AppVersion>
  <Words>863</Words>
  <Paragraphs>123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2019-01-18T22:10:06Z</dcterms:created>
  <dc:creator>Varol Kayhan</dc:creator>
  <dc:description/>
  <dc:language>en-US</dc:language>
  <cp:lastModifiedBy/>
  <dcterms:modified xsi:type="dcterms:W3CDTF">2024-02-20T17:02:14Z</dcterms:modified>
  <cp:revision>58</cp:revision>
  <dc:subject/>
  <dc:title>Chapter 4 – Training Models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21</vt:i4>
  </property>
</Properties>
</file>