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data1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1.xml" ContentType="application/vnd.openxmlformats-officedocument.drawingml.diagramLayout+xml"/>
  <Override PartName="/ppt/diagrams/colors3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1</a:t>
          </a:r>
        </a:p>
      </dgm:t>
    </dgm:pt>
    <dgm:pt modelId="{9D019BAE-BA11-4B52-AE67-B13F61B3D223}" type="parTrans" cxnId="{39E4E075-E295-4A85-A56C-DF05EA5EDD2A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Predicted="1"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2</a:t>
          </a:r>
        </a:p>
      </dgm:t>
    </dgm:pt>
    <dgm:pt modelId="{849AD347-3474-40D4-899B-0130AC252247}" type="parTrans" cxnId="{188E3EB0-6FCA-46AE-AAB7-1C290306D77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3</a:t>
          </a:r>
        </a:p>
      </dgm:t>
    </dgm:pt>
    <dgm:pt modelId="{3DEA37FF-D528-4B37-B90E-532066A20467}" type="parTrans" cxnId="{8278DDDD-9ED5-4D4C-988E-E98E9063392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Predicted="1"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Reg</a:t>
          </a:r>
        </a:p>
      </dgm:t>
    </dgm:pt>
    <dgm:pt modelId="{9D019BAE-BA11-4B52-AE67-B13F61B3D223}" type="parTrans" cxnId="{39E4E075-E295-4A85-A56C-DF05EA5EDD2A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Predicted="$200"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/>
            <a:t>SGD Reg</a:t>
          </a:r>
        </a:p>
      </dgm:t>
    </dgm:pt>
    <dgm:pt modelId="{849AD347-3474-40D4-899B-0130AC252247}" type="parTrans" cxnId="{188E3EB0-6FCA-46AE-AAB7-1C290306D77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/>
            <a:t>SVM Reg</a:t>
          </a:r>
        </a:p>
      </dgm:t>
    </dgm:pt>
    <dgm:pt modelId="{3DEA37FF-D528-4B37-B90E-532066A20467}" type="parTrans" cxnId="{8278DDDD-9ED5-4D4C-988E-E98E9063392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Predicted="$150"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Predicted="$160"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Reg</a:t>
          </a:r>
        </a:p>
      </dgm:t>
    </dgm:pt>
    <dgm:pt modelId="{9D019BAE-BA11-4B52-AE67-B13F61B3D223}" type="parTrans" cxnId="{39E4E075-E295-4A85-A56C-DF05EA5EDD2A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Predicted="$200"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/>
            <a:t>SGD Reg</a:t>
          </a:r>
        </a:p>
      </dgm:t>
    </dgm:pt>
    <dgm:pt modelId="{849AD347-3474-40D4-899B-0130AC252247}" type="parTrans" cxnId="{188E3EB0-6FCA-46AE-AAB7-1C290306D77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/>
            <a:t>SVM Reg</a:t>
          </a:r>
        </a:p>
      </dgm:t>
    </dgm:pt>
    <dgm:pt modelId="{3DEA37FF-D528-4B37-B90E-532066A20467}" type="parTrans" cxnId="{8278DDDD-9ED5-4D4C-988E-E98E9063392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Predicted="$150"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Predicted="$160"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1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Predicted="1"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2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3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Predicted="1"</a:t>
          </a:r>
        </a:p>
      </dsp:txBody>
      <dsp:txXfrm>
        <a:off x="4402991" y="2225302"/>
        <a:ext cx="1517750" cy="735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Dec.Tree</a:t>
          </a:r>
          <a:r>
            <a:rPr lang="en-US" sz="1600" b="0" kern="1200" dirty="0"/>
            <a:t> Reg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Predicted="$200"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SGD Reg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Predicted="$150"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SVM Reg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Predicted="$160"</a:t>
          </a:r>
        </a:p>
      </dsp:txBody>
      <dsp:txXfrm>
        <a:off x="4402991" y="2225302"/>
        <a:ext cx="1517750" cy="735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Dec.Tree</a:t>
          </a:r>
          <a:r>
            <a:rPr lang="en-US" sz="1600" b="0" kern="1200" dirty="0"/>
            <a:t> Reg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Predicted="$200"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SGD Reg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Predicted="$150"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SVM Reg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Predicted="$160"</a:t>
          </a:r>
        </a:p>
      </dsp:txBody>
      <dsp:txXfrm>
        <a:off x="4402991" y="2225302"/>
        <a:ext cx="1517750" cy="735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ED09F9-0E96-4048-8DF8-6C43418E3D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211B77-6897-47CF-B877-A2417C6BB7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E6BC86-CDBC-44BA-8978-4CFFE32F1F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5BA492-36B3-499E-8E88-CFC1F27F33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26D11F-ACB2-4A04-9BE4-A84F6FC104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30444F-D47A-43F0-91B7-AC96AAB251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8B5392-E680-4EDF-A1F0-1E814FF5CC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9EB2DE-579E-4BFA-B984-56F0208155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388AC-C996-4B8A-A940-E776592209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019DC9-7DE5-41A2-9A45-F87B2A4A8F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A1438-0C4F-4684-B546-A622986474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93BBC9-D587-4981-9E25-FE52DFB84B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ck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C48FF6-778A-4FAE-8A87-D45F5C8938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br>
              <a:rPr sz="6000"/>
            </a:b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Ensemble Models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Tim Smith, PhD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Random Patches and Random Subspaces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Random Patches: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from the training instances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from the training features (i.e., inputs)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Random Subspaces: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Keep all training instances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from the features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(There are SciKit parameters to do both)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Sde BaggingClassifer &amp; BaggingRegressor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Rando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Forest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same as using a decision tree with "bagging"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do both classification and regression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RandomForestClassifier()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RandomForestRegressor()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Two sets of hyperparameters: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Decision tree (e.g., max_depth)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Ensemble (e.g., n_estimators   (number of decision trees))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Extra-Trees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"Extremely Randomized Trees"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Add further randomness: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Splitting rules are not based on reduction in most impurity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Rather, splitting rules are randomly selected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Takes average or result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Trains much faster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See: ExtraTreesClassifier &amp; ExtraTreesRegressor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Featur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Impor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tance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Random forests provide feature importance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How much does a feature reduce impurity compared to others?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Since there are many trees, this is a weighted average!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a feature is not used in any tree, it has 0 importance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See: feature_importances_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Boosting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Refers to converting weak learners to a strong one (using ensemble)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Trains predictors sequentially (as opposed to simultaneously)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predictor corrects the predecessor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Two types: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Adaptive boosting (AdaBoost)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Gradient boosting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See: AdaBoostClassifier, AdaBoostRegressor, GradientBoostingClassifier, GradientBoostingRegressor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AdaBoost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be used for: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Classification (AdaBoostClassifier)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Regression (AdaBoostRegressor)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Works with “instance weights” in both cases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Default algorithm: decision tree (with max_depth = 1)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Also called a "decision stump"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Performs only one split for each predictor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(Default algorithm can be changed)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AdaBoostClassifier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are “instance weights”?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 the beginning, each instance has a weight of 1/n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After training, weights of misclassified instances are “boosted”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These weights determine how to do the split in the decision stump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2064240" y="3700800"/>
            <a:ext cx="4647960" cy="3019320"/>
          </a:xfrm>
          <a:prstGeom prst="rect">
            <a:avLst/>
          </a:prstGeom>
          <a:ln w="9525">
            <a:noFill/>
          </a:ln>
        </p:spPr>
      </p:pic>
      <p:cxnSp>
        <p:nvCxnSpPr>
          <p:cNvPr id="106" name="Straight Connector 4"/>
          <p:cNvCxnSpPr/>
          <p:nvPr/>
        </p:nvCxnSpPr>
        <p:spPr>
          <a:xfrm>
            <a:off x="2552760" y="5024520"/>
            <a:ext cx="3191760" cy="36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</p:cxnSp>
      <p:sp>
        <p:nvSpPr>
          <p:cNvPr id="107" name="TextBox 6"/>
          <p:cNvSpPr/>
          <p:nvPr/>
        </p:nvSpPr>
        <p:spPr>
          <a:xfrm>
            <a:off x="7663320" y="3700800"/>
            <a:ext cx="3496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Decision Stump (max_depth = 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" name="Group 7"/>
          <p:cNvGrpSpPr/>
          <p:nvPr/>
        </p:nvGrpSpPr>
        <p:grpSpPr>
          <a:xfrm>
            <a:off x="7498800" y="4232160"/>
            <a:ext cx="3619080" cy="2032200"/>
            <a:chOff x="7498800" y="4232160"/>
            <a:chExt cx="3619080" cy="2032200"/>
          </a:xfrm>
        </p:grpSpPr>
        <p:sp>
          <p:nvSpPr>
            <p:cNvPr id="109" name="Rectangle 8"/>
            <p:cNvSpPr/>
            <p:nvPr/>
          </p:nvSpPr>
          <p:spPr>
            <a:xfrm>
              <a:off x="8603640" y="423216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Rectangle 9"/>
            <p:cNvSpPr/>
            <p:nvPr/>
          </p:nvSpPr>
          <p:spPr>
            <a:xfrm>
              <a:off x="7612920" y="565524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9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Rectangle 10"/>
            <p:cNvSpPr/>
            <p:nvPr/>
          </p:nvSpPr>
          <p:spPr>
            <a:xfrm>
              <a:off x="9594360" y="563616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9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12" name="Straight Connector 11"/>
            <p:cNvCxnSpPr/>
            <p:nvPr/>
          </p:nvCxnSpPr>
          <p:spPr>
            <a:xfrm>
              <a:off x="8298720" y="5356080"/>
              <a:ext cx="198144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113" name="Straight Arrow Connector 12"/>
            <p:cNvCxnSpPr>
              <a:endCxn id="110" idx="0"/>
            </p:cNvCxnSpPr>
            <p:nvPr/>
          </p:nvCxnSpPr>
          <p:spPr>
            <a:xfrm flipH="1">
              <a:off x="8298360" y="5356080"/>
              <a:ext cx="720" cy="29952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14" name="Straight Arrow Connector 13"/>
            <p:cNvCxnSpPr/>
            <p:nvPr/>
          </p:nvCxnSpPr>
          <p:spPr>
            <a:xfrm>
              <a:off x="10279800" y="5356080"/>
              <a:ext cx="360" cy="2991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15" name="Straight Arrow Connector 14"/>
            <p:cNvCxnSpPr/>
            <p:nvPr/>
          </p:nvCxnSpPr>
          <p:spPr>
            <a:xfrm>
              <a:off x="9365400" y="4841640"/>
              <a:ext cx="360" cy="51480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116" name="TextBox 15"/>
            <p:cNvSpPr/>
            <p:nvPr/>
          </p:nvSpPr>
          <p:spPr>
            <a:xfrm>
              <a:off x="8755920" y="482292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Lot size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TextBox 16"/>
            <p:cNvSpPr/>
            <p:nvPr/>
          </p:nvSpPr>
          <p:spPr>
            <a:xfrm>
              <a:off x="7498800" y="509904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TextBox 17"/>
            <p:cNvSpPr/>
            <p:nvPr/>
          </p:nvSpPr>
          <p:spPr>
            <a:xfrm>
              <a:off x="9898920" y="513936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&gt;19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AdaBoostClassifier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subsequent predictor focuses on "underfitted" instances in the predecessor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1292040" y="3105720"/>
            <a:ext cx="5449320" cy="3205800"/>
          </a:xfrm>
          <a:prstGeom prst="rect">
            <a:avLst/>
          </a:prstGeom>
          <a:ln w="0">
            <a:noFill/>
          </a:ln>
        </p:spPr>
      </p:pic>
      <p:sp>
        <p:nvSpPr>
          <p:cNvPr id="122" name="TextBox 4"/>
          <p:cNvSpPr/>
          <p:nvPr/>
        </p:nvSpPr>
        <p:spPr>
          <a:xfrm>
            <a:off x="7316280" y="2551680"/>
            <a:ext cx="37965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 classification: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Identify misclassified instances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Increase their relative weights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Train a new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Repeat 2-4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Stop: if max_number is reached, OR perfect model is achieved.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5"/>
          <p:cNvSpPr/>
          <p:nvPr/>
        </p:nvSpPr>
        <p:spPr>
          <a:xfrm>
            <a:off x="8411040" y="5665680"/>
            <a:ext cx="285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 the same training data set (with adjusted weights)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Arrow: Right 6"/>
          <p:cNvSpPr/>
          <p:nvPr/>
        </p:nvSpPr>
        <p:spPr>
          <a:xfrm>
            <a:off x="6796440" y="5849640"/>
            <a:ext cx="1510560" cy="20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AdaBoostClassifier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are “predictor weights”?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Each model has a different weight “</a:t>
            </a:r>
            <a:r>
              <a:rPr b="0" lang="el-GR" sz="24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” (based on its accuracy on weighted training set)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higher the accuracy, the higher the weight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Predictions: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Each model makes a prediction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Calculate weighted predictions using </a:t>
            </a:r>
            <a:r>
              <a:rPr b="0" lang="el-GR" sz="24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’s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Find the majority of weighted predictions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7998480" y="4363920"/>
            <a:ext cx="3486240" cy="2050920"/>
          </a:xfrm>
          <a:prstGeom prst="rect">
            <a:avLst/>
          </a:prstGeom>
          <a:ln w="0">
            <a:noFill/>
          </a:ln>
        </p:spPr>
      </p:pic>
      <p:sp>
        <p:nvSpPr>
          <p:cNvPr id="128" name="TextBox 4"/>
          <p:cNvSpPr/>
          <p:nvPr/>
        </p:nvSpPr>
        <p:spPr>
          <a:xfrm>
            <a:off x="8391600" y="3923640"/>
            <a:ext cx="6091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5"/>
          <p:cNvSpPr/>
          <p:nvPr/>
        </p:nvSpPr>
        <p:spPr>
          <a:xfrm>
            <a:off x="9202320" y="3923640"/>
            <a:ext cx="6091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6"/>
          <p:cNvSpPr/>
          <p:nvPr/>
        </p:nvSpPr>
        <p:spPr>
          <a:xfrm>
            <a:off x="10103760" y="3936600"/>
            <a:ext cx="6091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Gradient Boosting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Uses decision trees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Also called Gradient Boosting Trees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be used for: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Classification (GradientBoostingClassifier)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Regression (GradientBoostingRegressor)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Similar to AdaBoost but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does not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weigh instances!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Instead: Fits the new predictor to the “residual error” made by previous predictor (y</a:t>
            </a:r>
            <a:r>
              <a:rPr b="0" lang="en-US" sz="2800" spc="-1" strike="noStrike" baseline="-25000">
                <a:solidFill>
                  <a:schemeClr val="dk1"/>
                </a:solidFill>
                <a:latin typeface="Calibri"/>
              </a:rPr>
              <a:t>actual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– y</a:t>
            </a:r>
            <a:r>
              <a:rPr b="0" lang="en-US" sz="2800" spc="-1" strike="noStrike" baseline="-25000">
                <a:solidFill>
                  <a:schemeClr val="dk1"/>
                </a:solidFill>
                <a:latin typeface="Calibri"/>
              </a:rPr>
              <a:t>predicted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Classifiers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Ensemble models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Voting classifier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Bagging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Random Forest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Boosting algorithms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Regressors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GradientBoostingRegressor Example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4" name="Picture 6" descr=""/>
          <p:cNvPicPr/>
          <p:nvPr/>
        </p:nvPicPr>
        <p:blipFill>
          <a:blip r:embed="rId1"/>
          <a:stretch/>
        </p:blipFill>
        <p:spPr>
          <a:xfrm>
            <a:off x="3537000" y="1497600"/>
            <a:ext cx="5117760" cy="512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GradientBoostingRegressor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Learning rate: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low, you need more trees.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Better generalization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is called “shrinkage”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1887480" y="3707640"/>
            <a:ext cx="6667560" cy="23317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4"/>
          <p:cNvSpPr/>
          <p:nvPr/>
        </p:nvSpPr>
        <p:spPr>
          <a:xfrm>
            <a:off x="463680" y="4128120"/>
            <a:ext cx="142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Underfitting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5"/>
          <p:cNvSpPr/>
          <p:nvPr/>
        </p:nvSpPr>
        <p:spPr>
          <a:xfrm>
            <a:off x="8786160" y="4128120"/>
            <a:ext cx="142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Overfitting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0" name="Straight Arrow Connector 7"/>
          <p:cNvCxnSpPr/>
          <p:nvPr/>
        </p:nvCxnSpPr>
        <p:spPr>
          <a:xfrm flipH="1" flipV="1">
            <a:off x="1747440" y="4426200"/>
            <a:ext cx="651240" cy="3182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1" name="Straight Arrow Connector 8"/>
          <p:cNvCxnSpPr/>
          <p:nvPr/>
        </p:nvCxnSpPr>
        <p:spPr>
          <a:xfrm flipV="1">
            <a:off x="8222760" y="4426200"/>
            <a:ext cx="579240" cy="2444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2" name="TextBox 10"/>
          <p:cNvSpPr/>
          <p:nvPr/>
        </p:nvSpPr>
        <p:spPr>
          <a:xfrm>
            <a:off x="8858160" y="4873320"/>
            <a:ext cx="2253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 "early stopping" to avoid overfitting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(i.e., stop when validation error dips)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Stochastic Gradient Boosting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Gradient Boosting has a "subsample" parameter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1.0 is the default option (which means the entire data set)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set to less than 1.0, then that much is sampled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E.g., subsample = 0.25 trains each tree on randomly selected 25% of data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Setting the subsample to less than 1.0 performs Stochastic Gradient Boosting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What about Regression tasks?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ensemble models also have a regressor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this case, the average of all individual regressor is the final prediction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Voting Regressor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Simple average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481892529"/>
              </p:ext>
            </p:extLst>
          </p:nvPr>
        </p:nvGraphicFramePr>
        <p:xfrm>
          <a:off x="1064520" y="2788560"/>
          <a:ext cx="5945400" cy="338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9" name="TextBox 4"/>
          <p:cNvSpPr/>
          <p:nvPr/>
        </p:nvSpPr>
        <p:spPr>
          <a:xfrm>
            <a:off x="8017560" y="4001400"/>
            <a:ext cx="3454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Take the simple average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Predicted="$170"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ight Brace 5"/>
          <p:cNvSpPr/>
          <p:nvPr/>
        </p:nvSpPr>
        <p:spPr>
          <a:xfrm>
            <a:off x="7010280" y="3008160"/>
            <a:ext cx="888480" cy="2948400"/>
          </a:xfrm>
          <a:prstGeom prst="rightBrace">
            <a:avLst>
              <a:gd name="adj1" fmla="val 56035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TextBox 6"/>
          <p:cNvSpPr/>
          <p:nvPr/>
        </p:nvSpPr>
        <p:spPr>
          <a:xfrm>
            <a:off x="1900800" y="3588480"/>
            <a:ext cx="120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sample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Voting Regressor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Weighted average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024996563"/>
              </p:ext>
            </p:extLst>
          </p:nvPr>
        </p:nvGraphicFramePr>
        <p:xfrm>
          <a:off x="481320" y="2788560"/>
          <a:ext cx="5945400" cy="338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4" name="TextBox 4"/>
          <p:cNvSpPr/>
          <p:nvPr/>
        </p:nvSpPr>
        <p:spPr>
          <a:xfrm>
            <a:off x="8223120" y="4009680"/>
            <a:ext cx="3850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Take the weighted average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Predicted=0.3x200 + 0.6x150 + 0.1*160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= 166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ight Brace 5"/>
          <p:cNvSpPr/>
          <p:nvPr/>
        </p:nvSpPr>
        <p:spPr>
          <a:xfrm>
            <a:off x="7147440" y="3008160"/>
            <a:ext cx="888480" cy="2948400"/>
          </a:xfrm>
          <a:prstGeom prst="rightBrace">
            <a:avLst>
              <a:gd name="adj1" fmla="val 56035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TextBox 6"/>
          <p:cNvSpPr/>
          <p:nvPr/>
        </p:nvSpPr>
        <p:spPr>
          <a:xfrm>
            <a:off x="6599160" y="3183840"/>
            <a:ext cx="78948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w=0.3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w=0.6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w=0.1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7"/>
          <p:cNvSpPr/>
          <p:nvPr/>
        </p:nvSpPr>
        <p:spPr>
          <a:xfrm>
            <a:off x="1402200" y="3547080"/>
            <a:ext cx="120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sample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Ensemble Models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is the advantage of ensemble models?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is the disadvantage of ensemble models?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Summary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Classifiers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Ensemble models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Voting classifier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Bagging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Random Forest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Boosting algorithms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Regressors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Wisdom of Crowds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Asking a question to a crowd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Aggregate the answers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7" name="Picture 7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7517520" y="2708640"/>
            <a:ext cx="3836160" cy="378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Ensemble Models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the results of a bunch of models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Random Forest approach: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928955840"/>
              </p:ext>
            </p:extLst>
          </p:nvPr>
        </p:nvGraphicFramePr>
        <p:xfrm>
          <a:off x="1064520" y="2788560"/>
          <a:ext cx="5945400" cy="338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0" name="TextBox 4"/>
          <p:cNvSpPr/>
          <p:nvPr/>
        </p:nvSpPr>
        <p:spPr>
          <a:xfrm>
            <a:off x="8017560" y="4001400"/>
            <a:ext cx="3454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One possible reconciliation: 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 "voting" (i.e., simple majority)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Predicted="1"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ight Brace 5"/>
          <p:cNvSpPr/>
          <p:nvPr/>
        </p:nvSpPr>
        <p:spPr>
          <a:xfrm>
            <a:off x="7010280" y="3008160"/>
            <a:ext cx="888480" cy="2948400"/>
          </a:xfrm>
          <a:prstGeom prst="rightBrace">
            <a:avLst>
              <a:gd name="adj1" fmla="val 56035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TextBox 6"/>
          <p:cNvSpPr/>
          <p:nvPr/>
        </p:nvSpPr>
        <p:spPr>
          <a:xfrm>
            <a:off x="2072880" y="3619800"/>
            <a:ext cx="1127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Sample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7"/>
          <p:cNvSpPr/>
          <p:nvPr/>
        </p:nvSpPr>
        <p:spPr>
          <a:xfrm>
            <a:off x="2072880" y="4952160"/>
            <a:ext cx="1127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Sample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8"/>
          <p:cNvSpPr/>
          <p:nvPr/>
        </p:nvSpPr>
        <p:spPr>
          <a:xfrm>
            <a:off x="2883600" y="4166280"/>
            <a:ext cx="44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Ensemble Models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Even if each model is "weak", the ensemble can be very accurate!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 careful: models should be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sufficiently diverse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!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 to build diverse models?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1) Use different algorithms (so they make different errors)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2) Use the same algorithm on different random training subsets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Voting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Classi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fier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different algorithms on the entire training data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Aggregate the predictions using “voting”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See: VostingClassifer and VotingRegressor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59" name="Group 6"/>
          <p:cNvGrpSpPr/>
          <p:nvPr/>
        </p:nvGrpSpPr>
        <p:grpSpPr>
          <a:xfrm>
            <a:off x="6409080" y="3785040"/>
            <a:ext cx="5131080" cy="1998000"/>
            <a:chOff x="6409080" y="3785040"/>
            <a:chExt cx="5131080" cy="1998000"/>
          </a:xfrm>
        </p:grpSpPr>
        <p:pic>
          <p:nvPicPr>
            <p:cNvPr id="60" name="Picture 4" descr=""/>
            <p:cNvPicPr/>
            <p:nvPr/>
          </p:nvPicPr>
          <p:blipFill>
            <a:blip r:embed="rId1"/>
            <a:srcRect l="0" t="28263" r="0" b="0"/>
            <a:stretch/>
          </p:blipFill>
          <p:spPr>
            <a:xfrm>
              <a:off x="6409080" y="3785040"/>
              <a:ext cx="5131080" cy="199800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61" name="Rectangle 5"/>
            <p:cNvSpPr/>
            <p:nvPr/>
          </p:nvSpPr>
          <p:spPr>
            <a:xfrm>
              <a:off x="10654560" y="4453560"/>
              <a:ext cx="794880" cy="589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62" name="Group 9"/>
          <p:cNvGrpSpPr/>
          <p:nvPr/>
        </p:nvGrpSpPr>
        <p:grpSpPr>
          <a:xfrm>
            <a:off x="553320" y="3391560"/>
            <a:ext cx="5242320" cy="2784960"/>
            <a:chOff x="553320" y="3391560"/>
            <a:chExt cx="5242320" cy="2784960"/>
          </a:xfrm>
        </p:grpSpPr>
        <p:pic>
          <p:nvPicPr>
            <p:cNvPr id="63" name="Picture 3" descr=""/>
            <p:cNvPicPr/>
            <p:nvPr/>
          </p:nvPicPr>
          <p:blipFill>
            <a:blip r:embed="rId2"/>
            <a:stretch/>
          </p:blipFill>
          <p:spPr>
            <a:xfrm>
              <a:off x="553320" y="3391560"/>
              <a:ext cx="5242320" cy="278496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64" name="Rectangle 8"/>
            <p:cNvSpPr/>
            <p:nvPr/>
          </p:nvSpPr>
          <p:spPr>
            <a:xfrm>
              <a:off x="3167280" y="3429000"/>
              <a:ext cx="1462680" cy="477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Arial"/>
                </a:rPr>
                <a:t>Decision 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Arial"/>
                </a:rPr>
                <a:t>Tree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Voting Classifier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Hard vs. Soft voting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67" name="Group 6"/>
          <p:cNvGrpSpPr/>
          <p:nvPr/>
        </p:nvGrpSpPr>
        <p:grpSpPr>
          <a:xfrm>
            <a:off x="778680" y="3348360"/>
            <a:ext cx="5131440" cy="1988640"/>
            <a:chOff x="778680" y="3348360"/>
            <a:chExt cx="5131440" cy="1988640"/>
          </a:xfrm>
        </p:grpSpPr>
        <p:pic>
          <p:nvPicPr>
            <p:cNvPr id="68" name="Picture 4" descr=""/>
            <p:cNvPicPr/>
            <p:nvPr/>
          </p:nvPicPr>
          <p:blipFill>
            <a:blip r:embed="rId1"/>
            <a:srcRect l="0" t="28596" r="-11" b="0"/>
            <a:stretch/>
          </p:blipFill>
          <p:spPr>
            <a:xfrm>
              <a:off x="778680" y="3348360"/>
              <a:ext cx="5131440" cy="198864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69" name="Rectangle 5"/>
            <p:cNvSpPr/>
            <p:nvPr/>
          </p:nvSpPr>
          <p:spPr>
            <a:xfrm>
              <a:off x="5062680" y="4004280"/>
              <a:ext cx="794880" cy="589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70" name="TextBox 2"/>
          <p:cNvSpPr/>
          <p:nvPr/>
        </p:nvSpPr>
        <p:spPr>
          <a:xfrm>
            <a:off x="2541240" y="5481720"/>
            <a:ext cx="196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Prediction =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8"/>
          <p:cNvSpPr/>
          <p:nvPr/>
        </p:nvSpPr>
        <p:spPr>
          <a:xfrm>
            <a:off x="2336760" y="2561040"/>
            <a:ext cx="1960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Hard voting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(simple majority)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" name="Group 9"/>
          <p:cNvGrpSpPr/>
          <p:nvPr/>
        </p:nvGrpSpPr>
        <p:grpSpPr>
          <a:xfrm>
            <a:off x="6483600" y="3348360"/>
            <a:ext cx="5131440" cy="1988640"/>
            <a:chOff x="6483600" y="3348360"/>
            <a:chExt cx="5131440" cy="1988640"/>
          </a:xfrm>
        </p:grpSpPr>
        <p:pic>
          <p:nvPicPr>
            <p:cNvPr id="73" name="Picture 10" descr=""/>
            <p:cNvPicPr/>
            <p:nvPr/>
          </p:nvPicPr>
          <p:blipFill>
            <a:blip r:embed="rId2"/>
            <a:srcRect l="0" t="28596" r="-11" b="0"/>
            <a:stretch/>
          </p:blipFill>
          <p:spPr>
            <a:xfrm>
              <a:off x="6483600" y="3348360"/>
              <a:ext cx="5131440" cy="198864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74" name="Rectangle 11"/>
            <p:cNvSpPr/>
            <p:nvPr/>
          </p:nvSpPr>
          <p:spPr>
            <a:xfrm>
              <a:off x="10767960" y="4004280"/>
              <a:ext cx="794880" cy="589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75" name="TextBox 12"/>
          <p:cNvSpPr/>
          <p:nvPr/>
        </p:nvSpPr>
        <p:spPr>
          <a:xfrm>
            <a:off x="10034280" y="5560200"/>
            <a:ext cx="196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Prediction =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13"/>
          <p:cNvSpPr/>
          <p:nvPr/>
        </p:nvSpPr>
        <p:spPr>
          <a:xfrm>
            <a:off x="7233480" y="2357640"/>
            <a:ext cx="3631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Soft voting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(highest average probability*)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14"/>
          <p:cNvSpPr/>
          <p:nvPr/>
        </p:nvSpPr>
        <p:spPr>
          <a:xfrm>
            <a:off x="6483600" y="3053520"/>
            <a:ext cx="977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Prob=0.52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15"/>
          <p:cNvSpPr/>
          <p:nvPr/>
        </p:nvSpPr>
        <p:spPr>
          <a:xfrm>
            <a:off x="7545600" y="3047040"/>
            <a:ext cx="977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Prob=0.54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16"/>
          <p:cNvSpPr/>
          <p:nvPr/>
        </p:nvSpPr>
        <p:spPr>
          <a:xfrm>
            <a:off x="8658720" y="3047040"/>
            <a:ext cx="977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Prob=0.60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7"/>
          <p:cNvSpPr/>
          <p:nvPr/>
        </p:nvSpPr>
        <p:spPr>
          <a:xfrm>
            <a:off x="9870480" y="3056760"/>
            <a:ext cx="977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Prob=0.58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8"/>
          <p:cNvSpPr/>
          <p:nvPr/>
        </p:nvSpPr>
        <p:spPr>
          <a:xfrm>
            <a:off x="6052320" y="6347880"/>
            <a:ext cx="618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* Make sure each classifier has the predict_proba() method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19"/>
          <p:cNvSpPr/>
          <p:nvPr/>
        </p:nvSpPr>
        <p:spPr>
          <a:xfrm>
            <a:off x="7185960" y="5485680"/>
            <a:ext cx="1960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Prob 1 = 0.5467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Prob 2 = 0.60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Arrow: Right 3"/>
          <p:cNvSpPr/>
          <p:nvPr/>
        </p:nvSpPr>
        <p:spPr>
          <a:xfrm>
            <a:off x="8852040" y="5638680"/>
            <a:ext cx="1101960" cy="21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Bagging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the same predictor (e.g., decision tree)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Bagging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use different random subsets WITH replacement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Short for "bootstrap aggregating"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2802960" y="4001400"/>
            <a:ext cx="4921920" cy="2486160"/>
          </a:xfrm>
          <a:prstGeom prst="rect">
            <a:avLst/>
          </a:prstGeom>
          <a:ln w="0">
            <a:noFill/>
          </a:ln>
        </p:spPr>
      </p:pic>
      <p:sp>
        <p:nvSpPr>
          <p:cNvPr id="87" name="TextBox 4"/>
          <p:cNvSpPr/>
          <p:nvPr/>
        </p:nvSpPr>
        <p:spPr>
          <a:xfrm>
            <a:off x="8654760" y="4676400"/>
            <a:ext cx="2550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Final prediction is hard voting, but soft voting is also possible.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Baggi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767520" y="2251440"/>
            <a:ext cx="9979920" cy="3552480"/>
          </a:xfrm>
          <a:prstGeom prst="rect">
            <a:avLst/>
          </a:prstGeom>
          <a:ln w="0">
            <a:noFill/>
          </a:ln>
        </p:spPr>
      </p:pic>
      <p:sp>
        <p:nvSpPr>
          <p:cNvPr id="90" name="TextBox 2"/>
          <p:cNvSpPr/>
          <p:nvPr/>
        </p:nvSpPr>
        <p:spPr>
          <a:xfrm>
            <a:off x="8119440" y="1882440"/>
            <a:ext cx="1251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500 trees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Application>LibreOffice/7.6.4.1$Linux_X86_64 LibreOffice_project/60$Build-1</Application>
  <AppVersion>15.0000</AppVersion>
  <Words>1041</Words>
  <Paragraphs>221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2019-01-29T18:46:04Z</dcterms:created>
  <dc:creator>Varol Kayhan</dc:creator>
  <dc:description/>
  <dc:language>en-US</dc:language>
  <cp:lastModifiedBy/>
  <dcterms:modified xsi:type="dcterms:W3CDTF">2024-02-27T05:12:28Z</dcterms:modified>
  <cp:revision>44</cp:revision>
  <dc:subject/>
  <dc:title>Chapter 7 – Ensemble Models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27</vt:i4>
  </property>
</Properties>
</file>