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24" r:id="rId3"/>
    <p:sldId id="257" r:id="rId4"/>
    <p:sldId id="280" r:id="rId5"/>
    <p:sldId id="318" r:id="rId6"/>
    <p:sldId id="325" r:id="rId7"/>
    <p:sldId id="308" r:id="rId8"/>
    <p:sldId id="263" r:id="rId9"/>
    <p:sldId id="586" r:id="rId10"/>
    <p:sldId id="675" r:id="rId11"/>
    <p:sldId id="265" r:id="rId12"/>
    <p:sldId id="266" r:id="rId13"/>
    <p:sldId id="676" r:id="rId14"/>
    <p:sldId id="381" r:id="rId15"/>
    <p:sldId id="285" r:id="rId16"/>
    <p:sldId id="268" r:id="rId17"/>
    <p:sldId id="314" r:id="rId18"/>
    <p:sldId id="303" r:id="rId19"/>
    <p:sldId id="332" r:id="rId20"/>
    <p:sldId id="333" r:id="rId21"/>
    <p:sldId id="334" r:id="rId22"/>
    <p:sldId id="335" r:id="rId23"/>
    <p:sldId id="336" r:id="rId24"/>
    <p:sldId id="327" r:id="rId25"/>
    <p:sldId id="304" r:id="rId26"/>
    <p:sldId id="399" r:id="rId27"/>
    <p:sldId id="400" r:id="rId28"/>
    <p:sldId id="337" r:id="rId29"/>
    <p:sldId id="331" r:id="rId30"/>
    <p:sldId id="677" r:id="rId31"/>
    <p:sldId id="293" r:id="rId32"/>
    <p:sldId id="288" r:id="rId33"/>
    <p:sldId id="278" r:id="rId34"/>
    <p:sldId id="279" r:id="rId35"/>
    <p:sldId id="678" r:id="rId36"/>
    <p:sldId id="679" r:id="rId37"/>
    <p:sldId id="319" r:id="rId38"/>
    <p:sldId id="364" r:id="rId39"/>
    <p:sldId id="641" r:id="rId40"/>
    <p:sldId id="642" r:id="rId41"/>
    <p:sldId id="644" r:id="rId42"/>
    <p:sldId id="643" r:id="rId43"/>
    <p:sldId id="666" r:id="rId44"/>
    <p:sldId id="367" r:id="rId45"/>
    <p:sldId id="681" r:id="rId46"/>
    <p:sldId id="68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4103C-8AEA-1B4D-ACB5-0AC052E0B87B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9C517-D0B8-0B4C-A9A6-87E098D3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8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5D0FF-7AA8-4316-8005-F30C91F69D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82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0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2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7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5D0FF-7AA8-4316-8005-F30C91F69D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5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5D0FF-7AA8-4316-8005-F30C91F69D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8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5D0FF-7AA8-4316-8005-F30C91F69D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66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5D0FF-7AA8-4316-8005-F30C91F69D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6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0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73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88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5E53-C223-4566-9EA6-CD26D979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B7A3E-B966-40CB-9C93-435146C27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C0DC2-750E-4E69-BC17-A39D9C6B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88DCD-76F6-46B5-A54F-EF17F954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8534-8D9D-4EE0-BDA9-56179F8D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5402-0590-44A8-AEE3-7B686EEB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04D5-2824-471F-875F-792FFF638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D10A-210B-4CCE-A509-6147ACF1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6B314-FA5D-4225-AFA2-C1D632AC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95D5-3B7D-4F89-A309-62D48106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3C0C7-704C-47B4-AB11-44AF211A3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50ACD-14DC-4F24-ADE6-9BC4ACE2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4A9D-EC91-48D3-B686-D2C2E24F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C2A0-31FD-4CCC-96C6-30138221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BAFE-3CF5-4A96-9E97-77019D29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620002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49209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7369-90B2-4AC8-9A7F-3FB9A14B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C1BF-16EA-450D-AE11-EC1FAE78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6EFC4-9250-4C31-8BB5-6860A91D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D4681-FCF2-41AC-9686-78E33ED1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0585-C4FB-4084-80B5-5D8D2EE1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D302-7F74-4C59-AB34-84B693E0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AD3C4-6737-4536-98D9-DD7579B23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2ED1-A809-46FE-A485-756EDF49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5A6A-C8C9-4A4A-AAB7-DCC79AE6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F5737-7BAA-4D6B-A28D-10A09E44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9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242F-9188-4F41-BE15-C90C6A19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9A95-9D1C-4C97-9AEC-F6B6871DE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4851-3407-4626-A429-2A348B002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96088-0923-4EDB-9D3E-C789C9D1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7C63-3794-42C9-98FA-1258992D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B73C-0DAE-4AEA-9ADC-4696D93B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8515-847E-47C4-B838-1413E7A0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884E-5F8B-4352-B63B-291F7082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8AF5B-402B-444B-8018-415C216DF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AB8E7-4844-4BE0-AE31-D8410D5BE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3B1DC-BC08-44BC-9D7B-BC6612075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41E20-4386-4783-9384-5BB4E38F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6B348-489C-4BF4-879A-FCE7586F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EB922-A214-48B7-8C0C-AF021256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237D-711E-4D6F-9C66-CABDE23D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01A55-05BA-4D0D-B796-77EA9871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C0447-702E-4963-9A45-6CB50DDE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16A82-D69D-4E7F-BB71-43B3EF42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FEAC0-B659-458C-9945-5ABD21DC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E28FF-EA36-4A1C-8F92-7975BF79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F3431-3989-4999-8D28-40D9D3A1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4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C25D-4650-49FA-BAC3-A69DF52F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FC39-730D-41E9-8335-6D41899F8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FB3B2-D46A-4398-9E63-A8E60DB60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E032C-9B4C-4126-9FB9-8250E3DE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A118-56FD-4CA4-96ED-CCE20AB1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55591-67A8-4D11-85D2-A8E96D8E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6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1B00-2180-4815-9FA1-7D3B99F1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77C37-A7A0-4F15-9C47-EB3CEAC1C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DAABC-D2E1-4ACE-A143-5534B08D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A46B2-4DE6-46EF-BAC8-05D6F96B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E9A50-4077-47E6-A7BB-D7FFBB67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0C1F2-2210-488E-B36F-681C6CD3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4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571D2-5107-4A90-8587-3CB217C8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CAC9F-A627-4736-9994-6DE47CEB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3078-036C-43CC-85CE-5E8BAEE6E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2F-453A-4710-8C24-229CDC34AB5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1954-569E-40D1-AE89-8B971E382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08838-4885-4E29-9F16-D111C93D5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6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2F4E-553F-4427-9909-2D4C259FD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The ML Landscape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CED41-527F-4210-B9D6-C9E0DE3D3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Smith, PhD</a:t>
            </a:r>
          </a:p>
        </p:txBody>
      </p:sp>
    </p:spTree>
    <p:extLst>
      <p:ext uri="{BB962C8B-B14F-4D97-AF65-F5344CB8AC3E}">
        <p14:creationId xmlns:p14="http://schemas.microsoft.com/office/powerpoint/2010/main" val="84873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Labeling</a:t>
            </a:r>
          </a:p>
        </p:txBody>
      </p:sp>
      <p:sp>
        <p:nvSpPr>
          <p:cNvPr id="6" name="TextBox 100"/>
          <p:cNvSpPr txBox="1">
            <a:spLocks noChangeArrowheads="1"/>
          </p:cNvSpPr>
          <p:nvPr/>
        </p:nvSpPr>
        <p:spPr bwMode="auto">
          <a:xfrm>
            <a:off x="1518834" y="4966587"/>
            <a:ext cx="9260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Each row in our table is an </a:t>
            </a:r>
            <a:r>
              <a:rPr lang="en-US" altLang="en-US" u="sng" dirty="0"/>
              <a:t>observation</a:t>
            </a:r>
            <a:r>
              <a:rPr lang="en-US" altLang="en-US" dirty="0"/>
              <a:t>, also known as </a:t>
            </a:r>
            <a:r>
              <a:rPr lang="en-US" altLang="en-US" i="1" u="sng" dirty="0"/>
              <a:t>cases</a:t>
            </a:r>
            <a:r>
              <a:rPr lang="en-US" altLang="en-US" dirty="0"/>
              <a:t>.</a:t>
            </a:r>
          </a:p>
        </p:txBody>
      </p:sp>
      <p:sp>
        <p:nvSpPr>
          <p:cNvPr id="7" name="TextBox 102"/>
          <p:cNvSpPr txBox="1">
            <a:spLocks noChangeArrowheads="1"/>
          </p:cNvSpPr>
          <p:nvPr/>
        </p:nvSpPr>
        <p:spPr bwMode="auto">
          <a:xfrm>
            <a:off x="6489700" y="1533276"/>
            <a:ext cx="4038600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In predictive modeling we identify and label variables as </a:t>
            </a:r>
            <a:r>
              <a:rPr lang="en-US" altLang="en-US" i="1" dirty="0"/>
              <a:t>inputs </a:t>
            </a:r>
            <a:r>
              <a:rPr lang="en-US" altLang="en-US" dirty="0"/>
              <a:t>and </a:t>
            </a:r>
            <a:r>
              <a:rPr lang="en-US" altLang="en-US" i="1" dirty="0"/>
              <a:t>targets.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sz="1400" i="1" dirty="0"/>
              <a:t>NOTE: You may also hear similar terms such as </a:t>
            </a:r>
            <a:r>
              <a:rPr lang="en-US" altLang="en-US" sz="1400" i="1" u="sng" dirty="0"/>
              <a:t>Independent and Dependent</a:t>
            </a:r>
            <a:r>
              <a:rPr lang="en-US" altLang="en-US" sz="1400" i="1" dirty="0"/>
              <a:t> variables, </a:t>
            </a:r>
          </a:p>
          <a:p>
            <a:pPr eaLnBrk="1" hangingPunct="1"/>
            <a:r>
              <a:rPr lang="en-US" altLang="en-US" sz="1400" i="1" u="sng" dirty="0"/>
              <a:t>Explanatory and Response </a:t>
            </a:r>
            <a:r>
              <a:rPr lang="en-US" altLang="en-US" sz="1400" i="1" dirty="0"/>
              <a:t>variables. </a:t>
            </a:r>
          </a:p>
          <a:p>
            <a:pPr eaLnBrk="1" hangingPunct="1"/>
            <a:endParaRPr lang="en-US" altLang="en-US" sz="1400" i="1" dirty="0"/>
          </a:p>
          <a:p>
            <a:pPr eaLnBrk="1" hangingPunct="1"/>
            <a:r>
              <a:rPr lang="en-US" altLang="en-US" sz="1400" i="1" dirty="0"/>
              <a:t>Though there are subtle differences between these terms, today we will see these as essentially “meaning” the same thing</a:t>
            </a:r>
            <a:endParaRPr lang="en-US" altLang="en-US" sz="1400" dirty="0"/>
          </a:p>
        </p:txBody>
      </p:sp>
      <p:grpSp>
        <p:nvGrpSpPr>
          <p:cNvPr id="8" name="Group 1"/>
          <p:cNvGrpSpPr>
            <a:grpSpLocks/>
          </p:cNvGrpSpPr>
          <p:nvPr/>
        </p:nvGrpSpPr>
        <p:grpSpPr bwMode="auto">
          <a:xfrm>
            <a:off x="2667000" y="1570841"/>
            <a:ext cx="3621088" cy="2436812"/>
            <a:chOff x="685800" y="1233488"/>
            <a:chExt cx="3621084" cy="2436812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763588" y="1568450"/>
              <a:ext cx="2754309" cy="21018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0" name="Rectangle 74"/>
            <p:cNvSpPr>
              <a:spLocks noChangeArrowheads="1"/>
            </p:cNvSpPr>
            <p:nvPr/>
          </p:nvSpPr>
          <p:spPr bwMode="auto">
            <a:xfrm>
              <a:off x="796925" y="1928813"/>
              <a:ext cx="657225" cy="323850"/>
            </a:xfrm>
            <a:prstGeom prst="rect">
              <a:avLst/>
            </a:prstGeom>
            <a:solidFill>
              <a:srgbClr val="F8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82650" y="2006600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2" name="Rectangle 81"/>
            <p:cNvSpPr>
              <a:spLocks noChangeArrowheads="1"/>
            </p:cNvSpPr>
            <p:nvPr/>
          </p:nvSpPr>
          <p:spPr bwMode="auto">
            <a:xfrm>
              <a:off x="796925" y="2274888"/>
              <a:ext cx="657225" cy="323850"/>
            </a:xfrm>
            <a:prstGeom prst="rect">
              <a:avLst/>
            </a:prstGeom>
            <a:solidFill>
              <a:srgbClr val="F0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82650" y="2354263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4" name="Rectangle 91"/>
            <p:cNvSpPr>
              <a:spLocks noChangeArrowheads="1"/>
            </p:cNvSpPr>
            <p:nvPr/>
          </p:nvSpPr>
          <p:spPr bwMode="auto">
            <a:xfrm>
              <a:off x="796925" y="3314700"/>
              <a:ext cx="657225" cy="323850"/>
            </a:xfrm>
            <a:prstGeom prst="rect">
              <a:avLst/>
            </a:prstGeom>
            <a:solidFill>
              <a:srgbClr val="DB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82650" y="3392488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6" name="Rectangle 94"/>
            <p:cNvSpPr>
              <a:spLocks noChangeArrowheads="1"/>
            </p:cNvSpPr>
            <p:nvPr/>
          </p:nvSpPr>
          <p:spPr bwMode="auto">
            <a:xfrm>
              <a:off x="796925" y="2968625"/>
              <a:ext cx="657225" cy="323850"/>
            </a:xfrm>
            <a:prstGeom prst="rect">
              <a:avLst/>
            </a:prstGeom>
            <a:solidFill>
              <a:srgbClr val="E3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882650" y="3046413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" name="Rectangle 97"/>
            <p:cNvSpPr>
              <a:spLocks noChangeArrowheads="1"/>
            </p:cNvSpPr>
            <p:nvPr/>
          </p:nvSpPr>
          <p:spPr bwMode="auto">
            <a:xfrm>
              <a:off x="796925" y="2622550"/>
              <a:ext cx="657225" cy="323850"/>
            </a:xfrm>
            <a:prstGeom prst="rect">
              <a:avLst/>
            </a:prstGeom>
            <a:solidFill>
              <a:srgbClr val="EA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882650" y="2700338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" name="Rectangle 115"/>
            <p:cNvSpPr>
              <a:spLocks noChangeArrowheads="1"/>
            </p:cNvSpPr>
            <p:nvPr/>
          </p:nvSpPr>
          <p:spPr bwMode="auto">
            <a:xfrm>
              <a:off x="1476375" y="1928813"/>
              <a:ext cx="657225" cy="323850"/>
            </a:xfrm>
            <a:prstGeom prst="rect">
              <a:avLst/>
            </a:prstGeom>
            <a:solidFill>
              <a:srgbClr val="EF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" name="Rectangle 113"/>
            <p:cNvSpPr>
              <a:spLocks noChangeArrowheads="1"/>
            </p:cNvSpPr>
            <p:nvPr/>
          </p:nvSpPr>
          <p:spPr bwMode="auto">
            <a:xfrm>
              <a:off x="1476375" y="2274888"/>
              <a:ext cx="657225" cy="323850"/>
            </a:xfrm>
            <a:prstGeom prst="rect">
              <a:avLst/>
            </a:prstGeom>
            <a:solidFill>
              <a:srgbClr val="E8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" name="Rectangle 111"/>
            <p:cNvSpPr>
              <a:spLocks noChangeArrowheads="1"/>
            </p:cNvSpPr>
            <p:nvPr/>
          </p:nvSpPr>
          <p:spPr bwMode="auto">
            <a:xfrm>
              <a:off x="1476375" y="3314700"/>
              <a:ext cx="657225" cy="322263"/>
            </a:xfrm>
            <a:prstGeom prst="rect">
              <a:avLst/>
            </a:prstGeom>
            <a:solidFill>
              <a:srgbClr val="C8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auto">
            <a:xfrm>
              <a:off x="1476375" y="2967038"/>
              <a:ext cx="657225" cy="323850"/>
            </a:xfrm>
            <a:prstGeom prst="rect">
              <a:avLst/>
            </a:prstGeom>
            <a:solidFill>
              <a:srgbClr val="D6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4" name="Rectangle 106"/>
            <p:cNvSpPr>
              <a:spLocks noChangeArrowheads="1"/>
            </p:cNvSpPr>
            <p:nvPr/>
          </p:nvSpPr>
          <p:spPr bwMode="auto">
            <a:xfrm>
              <a:off x="1476375" y="2620963"/>
              <a:ext cx="657225" cy="323850"/>
            </a:xfrm>
            <a:prstGeom prst="rect">
              <a:avLst/>
            </a:prstGeom>
            <a:solidFill>
              <a:srgbClr val="E1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" name="Rectangle 132"/>
            <p:cNvSpPr>
              <a:spLocks noChangeArrowheads="1"/>
            </p:cNvSpPr>
            <p:nvPr/>
          </p:nvSpPr>
          <p:spPr bwMode="auto">
            <a:xfrm>
              <a:off x="2149475" y="1928813"/>
              <a:ext cx="657225" cy="323850"/>
            </a:xfrm>
            <a:prstGeom prst="rect">
              <a:avLst/>
            </a:prstGeom>
            <a:solidFill>
              <a:srgbClr val="E7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6" name="Rectangle 130"/>
            <p:cNvSpPr>
              <a:spLocks noChangeArrowheads="1"/>
            </p:cNvSpPr>
            <p:nvPr/>
          </p:nvSpPr>
          <p:spPr bwMode="auto">
            <a:xfrm>
              <a:off x="2149475" y="2274888"/>
              <a:ext cx="657225" cy="323850"/>
            </a:xfrm>
            <a:prstGeom prst="rect">
              <a:avLst/>
            </a:prstGeom>
            <a:solidFill>
              <a:srgbClr val="DF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7" name="Rectangle 127"/>
            <p:cNvSpPr>
              <a:spLocks noChangeArrowheads="1"/>
            </p:cNvSpPr>
            <p:nvPr/>
          </p:nvSpPr>
          <p:spPr bwMode="auto">
            <a:xfrm>
              <a:off x="2149475" y="3314700"/>
              <a:ext cx="657225" cy="322263"/>
            </a:xfrm>
            <a:prstGeom prst="rect">
              <a:avLst/>
            </a:prstGeom>
            <a:solidFill>
              <a:srgbClr val="B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" name="Rectangle 125"/>
            <p:cNvSpPr>
              <a:spLocks noChangeArrowheads="1"/>
            </p:cNvSpPr>
            <p:nvPr/>
          </p:nvSpPr>
          <p:spPr bwMode="auto">
            <a:xfrm>
              <a:off x="2149475" y="2967038"/>
              <a:ext cx="657225" cy="323850"/>
            </a:xfrm>
            <a:prstGeom prst="rect">
              <a:avLst/>
            </a:prstGeom>
            <a:solidFill>
              <a:srgbClr val="C3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" name="Rectangle 123"/>
            <p:cNvSpPr>
              <a:spLocks noChangeArrowheads="1"/>
            </p:cNvSpPr>
            <p:nvPr/>
          </p:nvSpPr>
          <p:spPr bwMode="auto">
            <a:xfrm>
              <a:off x="2149475" y="2620963"/>
              <a:ext cx="657225" cy="323850"/>
            </a:xfrm>
            <a:prstGeom prst="rect">
              <a:avLst/>
            </a:pr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0" name="Rectangle 167"/>
            <p:cNvSpPr>
              <a:spLocks noChangeArrowheads="1"/>
            </p:cNvSpPr>
            <p:nvPr/>
          </p:nvSpPr>
          <p:spPr bwMode="auto">
            <a:xfrm>
              <a:off x="2828925" y="1927225"/>
              <a:ext cx="657225" cy="323850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1" name="Rectangle 155"/>
            <p:cNvSpPr>
              <a:spLocks noChangeArrowheads="1"/>
            </p:cNvSpPr>
            <p:nvPr/>
          </p:nvSpPr>
          <p:spPr bwMode="auto">
            <a:xfrm>
              <a:off x="2828925" y="2273300"/>
              <a:ext cx="657225" cy="323850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2" name="Rectangle 148"/>
            <p:cNvSpPr>
              <a:spLocks noChangeArrowheads="1"/>
            </p:cNvSpPr>
            <p:nvPr/>
          </p:nvSpPr>
          <p:spPr bwMode="auto">
            <a:xfrm>
              <a:off x="2828925" y="3313113"/>
              <a:ext cx="657225" cy="323850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3" name="Rectangle 146"/>
            <p:cNvSpPr>
              <a:spLocks noChangeArrowheads="1"/>
            </p:cNvSpPr>
            <p:nvPr/>
          </p:nvSpPr>
          <p:spPr bwMode="auto">
            <a:xfrm>
              <a:off x="2828925" y="2967038"/>
              <a:ext cx="657225" cy="323850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4" name="Rectangle 144"/>
            <p:cNvSpPr>
              <a:spLocks noChangeArrowheads="1"/>
            </p:cNvSpPr>
            <p:nvPr/>
          </p:nvSpPr>
          <p:spPr bwMode="auto">
            <a:xfrm>
              <a:off x="2828925" y="2620963"/>
              <a:ext cx="657225" cy="323850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35" name="Group 171"/>
            <p:cNvGrpSpPr>
              <a:grpSpLocks/>
            </p:cNvGrpSpPr>
            <p:nvPr/>
          </p:nvGrpSpPr>
          <p:grpSpPr bwMode="auto">
            <a:xfrm>
              <a:off x="785813" y="1582738"/>
              <a:ext cx="660400" cy="322262"/>
              <a:chOff x="769225" y="3995953"/>
              <a:chExt cx="615589" cy="326003"/>
            </a:xfrm>
          </p:grpSpPr>
          <p:sp>
            <p:nvSpPr>
              <p:cNvPr id="78" name="Rectangle 77"/>
              <p:cNvSpPr/>
              <p:nvPr/>
            </p:nvSpPr>
            <p:spPr bwMode="auto">
              <a:xfrm>
                <a:off x="769225" y="3995953"/>
                <a:ext cx="615588" cy="326003"/>
              </a:xfrm>
              <a:prstGeom prst="rect">
                <a:avLst/>
              </a:prstGeom>
              <a:solidFill>
                <a:srgbClr val="DDDDDD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850612" y="4074643"/>
                <a:ext cx="452812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36" name="Group 181"/>
            <p:cNvGrpSpPr>
              <a:grpSpLocks/>
            </p:cNvGrpSpPr>
            <p:nvPr/>
          </p:nvGrpSpPr>
          <p:grpSpPr bwMode="auto">
            <a:xfrm>
              <a:off x="1465263" y="1582738"/>
              <a:ext cx="658812" cy="322262"/>
              <a:chOff x="769225" y="3995953"/>
              <a:chExt cx="615589" cy="326003"/>
            </a:xfrm>
          </p:grpSpPr>
          <p:sp>
            <p:nvSpPr>
              <p:cNvPr id="76" name="Rectangle 55"/>
              <p:cNvSpPr>
                <a:spLocks noChangeArrowheads="1"/>
              </p:cNvSpPr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850808" y="4074643"/>
                <a:ext cx="452421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37" name="Group 184"/>
            <p:cNvGrpSpPr>
              <a:grpSpLocks/>
            </p:cNvGrpSpPr>
            <p:nvPr/>
          </p:nvGrpSpPr>
          <p:grpSpPr bwMode="auto">
            <a:xfrm>
              <a:off x="2144713" y="1582738"/>
              <a:ext cx="658812" cy="322262"/>
              <a:chOff x="769225" y="3995953"/>
              <a:chExt cx="615589" cy="326003"/>
            </a:xfrm>
          </p:grpSpPr>
          <p:sp>
            <p:nvSpPr>
              <p:cNvPr id="74" name="Rectangle 53"/>
              <p:cNvSpPr>
                <a:spLocks noChangeArrowheads="1"/>
              </p:cNvSpPr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850807" y="4074643"/>
                <a:ext cx="452421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38" name="Group 187"/>
            <p:cNvGrpSpPr>
              <a:grpSpLocks/>
            </p:cNvGrpSpPr>
            <p:nvPr/>
          </p:nvGrpSpPr>
          <p:grpSpPr bwMode="auto">
            <a:xfrm>
              <a:off x="2824163" y="1582738"/>
              <a:ext cx="660400" cy="322262"/>
              <a:chOff x="769225" y="3995953"/>
              <a:chExt cx="615589" cy="326003"/>
            </a:xfrm>
          </p:grpSpPr>
          <p:sp>
            <p:nvSpPr>
              <p:cNvPr id="72" name="Rectangle 50"/>
              <p:cNvSpPr>
                <a:spLocks noChangeArrowheads="1"/>
              </p:cNvSpPr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850611" y="4074643"/>
                <a:ext cx="452812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 bwMode="auto">
            <a:xfrm>
              <a:off x="1827212" y="1574800"/>
              <a:ext cx="62709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inputs</a:t>
              </a:r>
            </a:p>
          </p:txBody>
        </p:sp>
        <p:grpSp>
          <p:nvGrpSpPr>
            <p:cNvPr id="40" name="Group 121"/>
            <p:cNvGrpSpPr>
              <a:grpSpLocks/>
            </p:cNvGrpSpPr>
            <p:nvPr/>
          </p:nvGrpSpPr>
          <p:grpSpPr bwMode="auto">
            <a:xfrm>
              <a:off x="3516310" y="1568450"/>
              <a:ext cx="703261" cy="2101850"/>
              <a:chOff x="3516310" y="3826177"/>
              <a:chExt cx="703261" cy="2101849"/>
            </a:xfrm>
          </p:grpSpPr>
          <p:sp>
            <p:nvSpPr>
              <p:cNvPr id="63" name="Rectangle 3"/>
              <p:cNvSpPr>
                <a:spLocks noChangeArrowheads="1"/>
              </p:cNvSpPr>
              <p:nvPr/>
            </p:nvSpPr>
            <p:spPr bwMode="auto">
              <a:xfrm>
                <a:off x="3516310" y="3826177"/>
                <a:ext cx="703261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64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5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6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7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8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9" name="Rectangle 133"/>
              <p:cNvSpPr>
                <a:spLocks noChangeArrowheads="1"/>
              </p:cNvSpPr>
              <p:nvPr/>
            </p:nvSpPr>
            <p:spPr bwMode="auto">
              <a:xfrm>
                <a:off x="3541713" y="3851577"/>
                <a:ext cx="658812" cy="32226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3627435" y="3927777"/>
                <a:ext cx="487361" cy="16827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560761" y="3832528"/>
                <a:ext cx="628376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 i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Arial" charset="0"/>
                  </a:rPr>
                  <a:t>target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 bwMode="auto">
            <a:xfrm>
              <a:off x="728610" y="2210048"/>
              <a:ext cx="3578274" cy="438156"/>
            </a:xfrm>
            <a:prstGeom prst="rect">
              <a:avLst/>
            </a:prstGeom>
            <a:noFill/>
            <a:ln w="76200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>
              <a:softEdge rad="31750"/>
            </a:effectLst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685800" y="1233488"/>
              <a:ext cx="1752598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 pitchFamily="34" charset="0"/>
                  <a:cs typeface="Arial" charset="0"/>
                </a:rPr>
                <a:t>Data Set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562099" y="2006600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1562099" y="2354263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1562099" y="3392488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562099" y="3046413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562099" y="2700338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235198" y="2006600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235198" y="2354263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235198" y="3392488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235198" y="3046413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235198" y="2700338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920998" y="2006600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920998" y="2354263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920998" y="3392488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920998" y="3046413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920998" y="2700338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632197" y="2006600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632197" y="2354263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632197" y="3392488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632197" y="3046413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632197" y="2700338"/>
              <a:ext cx="485774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86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a Predictive Model</a:t>
            </a:r>
          </a:p>
        </p:txBody>
      </p:sp>
      <p:sp>
        <p:nvSpPr>
          <p:cNvPr id="80" name="Isosceles Triangle 79"/>
          <p:cNvSpPr/>
          <p:nvPr/>
        </p:nvSpPr>
        <p:spPr bwMode="auto">
          <a:xfrm rot="5400000">
            <a:off x="6261101" y="3225987"/>
            <a:ext cx="561975" cy="457200"/>
          </a:xfrm>
          <a:prstGeom prst="triangle">
            <a:avLst/>
          </a:prstGeom>
          <a:solidFill>
            <a:schemeClr val="accent2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943725" y="2865624"/>
            <a:ext cx="3724275" cy="1569660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charset="0"/>
              </a:rPr>
              <a:t>Our goal is to identify a “Good” model that associates the observed inputs to observed targets</a:t>
            </a:r>
          </a:p>
        </p:txBody>
      </p:sp>
      <p:sp>
        <p:nvSpPr>
          <p:cNvPr id="82" name="Text Box 10"/>
          <p:cNvSpPr txBox="1">
            <a:spLocks noChangeArrowheads="1"/>
          </p:cNvSpPr>
          <p:nvPr/>
        </p:nvSpPr>
        <p:spPr bwMode="auto">
          <a:xfrm>
            <a:off x="2500312" y="2014724"/>
            <a:ext cx="1752600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Data Set</a:t>
            </a:r>
          </a:p>
        </p:txBody>
      </p:sp>
      <p:grpSp>
        <p:nvGrpSpPr>
          <p:cNvPr id="83" name="Group 1"/>
          <p:cNvGrpSpPr>
            <a:grpSpLocks/>
          </p:cNvGrpSpPr>
          <p:nvPr/>
        </p:nvGrpSpPr>
        <p:grpSpPr bwMode="auto">
          <a:xfrm>
            <a:off x="2578101" y="2349685"/>
            <a:ext cx="3455987" cy="2101851"/>
            <a:chOff x="763588" y="1568450"/>
            <a:chExt cx="3455987" cy="2101850"/>
          </a:xfrm>
        </p:grpSpPr>
        <p:sp>
          <p:nvSpPr>
            <p:cNvPr id="84" name="Rectangle 3"/>
            <p:cNvSpPr>
              <a:spLocks noChangeArrowheads="1"/>
            </p:cNvSpPr>
            <p:nvPr/>
          </p:nvSpPr>
          <p:spPr bwMode="auto">
            <a:xfrm>
              <a:off x="763588" y="1568450"/>
              <a:ext cx="2754312" cy="21018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5" name="Rectangle 74"/>
            <p:cNvSpPr>
              <a:spLocks noChangeArrowheads="1"/>
            </p:cNvSpPr>
            <p:nvPr/>
          </p:nvSpPr>
          <p:spPr bwMode="auto">
            <a:xfrm>
              <a:off x="796925" y="1928813"/>
              <a:ext cx="657225" cy="323850"/>
            </a:xfrm>
            <a:prstGeom prst="rect">
              <a:avLst/>
            </a:prstGeom>
            <a:solidFill>
              <a:srgbClr val="F8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88265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796925" y="2274888"/>
              <a:ext cx="657225" cy="323850"/>
            </a:xfrm>
            <a:prstGeom prst="rect">
              <a:avLst/>
            </a:prstGeom>
            <a:solidFill>
              <a:srgbClr val="F0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88265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9" name="Rectangle 91"/>
            <p:cNvSpPr>
              <a:spLocks noChangeArrowheads="1"/>
            </p:cNvSpPr>
            <p:nvPr/>
          </p:nvSpPr>
          <p:spPr bwMode="auto">
            <a:xfrm>
              <a:off x="796925" y="3314700"/>
              <a:ext cx="657225" cy="323850"/>
            </a:xfrm>
            <a:prstGeom prst="rect">
              <a:avLst/>
            </a:prstGeom>
            <a:solidFill>
              <a:srgbClr val="DB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88265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91" name="Rectangle 94"/>
            <p:cNvSpPr>
              <a:spLocks noChangeArrowheads="1"/>
            </p:cNvSpPr>
            <p:nvPr/>
          </p:nvSpPr>
          <p:spPr bwMode="auto">
            <a:xfrm>
              <a:off x="796925" y="2968625"/>
              <a:ext cx="657225" cy="323850"/>
            </a:xfrm>
            <a:prstGeom prst="rect">
              <a:avLst/>
            </a:prstGeom>
            <a:solidFill>
              <a:srgbClr val="E3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88265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93" name="Rectangle 97"/>
            <p:cNvSpPr>
              <a:spLocks noChangeArrowheads="1"/>
            </p:cNvSpPr>
            <p:nvPr/>
          </p:nvSpPr>
          <p:spPr bwMode="auto">
            <a:xfrm>
              <a:off x="796925" y="2622550"/>
              <a:ext cx="657225" cy="323850"/>
            </a:xfrm>
            <a:prstGeom prst="rect">
              <a:avLst/>
            </a:prstGeom>
            <a:solidFill>
              <a:srgbClr val="EA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88265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95" name="Rectangle 115"/>
            <p:cNvSpPr>
              <a:spLocks noChangeArrowheads="1"/>
            </p:cNvSpPr>
            <p:nvPr/>
          </p:nvSpPr>
          <p:spPr bwMode="auto">
            <a:xfrm>
              <a:off x="1476375" y="1928813"/>
              <a:ext cx="657225" cy="323850"/>
            </a:xfrm>
            <a:prstGeom prst="rect">
              <a:avLst/>
            </a:prstGeom>
            <a:solidFill>
              <a:srgbClr val="EF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6" name="Rectangle 113"/>
            <p:cNvSpPr>
              <a:spLocks noChangeArrowheads="1"/>
            </p:cNvSpPr>
            <p:nvPr/>
          </p:nvSpPr>
          <p:spPr bwMode="auto">
            <a:xfrm>
              <a:off x="1476375" y="2274888"/>
              <a:ext cx="657225" cy="323850"/>
            </a:xfrm>
            <a:prstGeom prst="rect">
              <a:avLst/>
            </a:prstGeom>
            <a:solidFill>
              <a:srgbClr val="E8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auto">
            <a:xfrm>
              <a:off x="1476375" y="3314700"/>
              <a:ext cx="657225" cy="322263"/>
            </a:xfrm>
            <a:prstGeom prst="rect">
              <a:avLst/>
            </a:prstGeom>
            <a:solidFill>
              <a:srgbClr val="C8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8" name="Rectangle 109"/>
            <p:cNvSpPr>
              <a:spLocks noChangeArrowheads="1"/>
            </p:cNvSpPr>
            <p:nvPr/>
          </p:nvSpPr>
          <p:spPr bwMode="auto">
            <a:xfrm>
              <a:off x="1476375" y="2967038"/>
              <a:ext cx="657225" cy="323850"/>
            </a:xfrm>
            <a:prstGeom prst="rect">
              <a:avLst/>
            </a:prstGeom>
            <a:solidFill>
              <a:srgbClr val="D6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9" name="Rectangle 106"/>
            <p:cNvSpPr>
              <a:spLocks noChangeArrowheads="1"/>
            </p:cNvSpPr>
            <p:nvPr/>
          </p:nvSpPr>
          <p:spPr bwMode="auto">
            <a:xfrm>
              <a:off x="1476375" y="2620963"/>
              <a:ext cx="657225" cy="323850"/>
            </a:xfrm>
            <a:prstGeom prst="rect">
              <a:avLst/>
            </a:prstGeom>
            <a:solidFill>
              <a:srgbClr val="E1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0" name="Rectangle 132"/>
            <p:cNvSpPr>
              <a:spLocks noChangeArrowheads="1"/>
            </p:cNvSpPr>
            <p:nvPr/>
          </p:nvSpPr>
          <p:spPr bwMode="auto">
            <a:xfrm>
              <a:off x="2149475" y="1928813"/>
              <a:ext cx="657225" cy="323850"/>
            </a:xfrm>
            <a:prstGeom prst="rect">
              <a:avLst/>
            </a:prstGeom>
            <a:solidFill>
              <a:srgbClr val="E7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1" name="Rectangle 130"/>
            <p:cNvSpPr>
              <a:spLocks noChangeArrowheads="1"/>
            </p:cNvSpPr>
            <p:nvPr/>
          </p:nvSpPr>
          <p:spPr bwMode="auto">
            <a:xfrm>
              <a:off x="2149475" y="2274888"/>
              <a:ext cx="657225" cy="323850"/>
            </a:xfrm>
            <a:prstGeom prst="rect">
              <a:avLst/>
            </a:prstGeom>
            <a:solidFill>
              <a:srgbClr val="DF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2" name="Rectangle 127"/>
            <p:cNvSpPr>
              <a:spLocks noChangeArrowheads="1"/>
            </p:cNvSpPr>
            <p:nvPr/>
          </p:nvSpPr>
          <p:spPr bwMode="auto">
            <a:xfrm>
              <a:off x="2149475" y="3314700"/>
              <a:ext cx="657225" cy="322263"/>
            </a:xfrm>
            <a:prstGeom prst="rect">
              <a:avLst/>
            </a:prstGeom>
            <a:solidFill>
              <a:srgbClr val="B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3" name="Rectangle 125"/>
            <p:cNvSpPr>
              <a:spLocks noChangeArrowheads="1"/>
            </p:cNvSpPr>
            <p:nvPr/>
          </p:nvSpPr>
          <p:spPr bwMode="auto">
            <a:xfrm>
              <a:off x="2149475" y="2967038"/>
              <a:ext cx="657225" cy="323850"/>
            </a:xfrm>
            <a:prstGeom prst="rect">
              <a:avLst/>
            </a:prstGeom>
            <a:solidFill>
              <a:srgbClr val="C3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4" name="Rectangle 123"/>
            <p:cNvSpPr>
              <a:spLocks noChangeArrowheads="1"/>
            </p:cNvSpPr>
            <p:nvPr/>
          </p:nvSpPr>
          <p:spPr bwMode="auto">
            <a:xfrm>
              <a:off x="2149475" y="2620963"/>
              <a:ext cx="657225" cy="323850"/>
            </a:xfrm>
            <a:prstGeom prst="rect">
              <a:avLst/>
            </a:pr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5" name="Rectangle 167"/>
            <p:cNvSpPr>
              <a:spLocks noChangeArrowheads="1"/>
            </p:cNvSpPr>
            <p:nvPr/>
          </p:nvSpPr>
          <p:spPr bwMode="auto">
            <a:xfrm>
              <a:off x="2828925" y="1927225"/>
              <a:ext cx="657225" cy="323850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6" name="Rectangle 155"/>
            <p:cNvSpPr>
              <a:spLocks noChangeArrowheads="1"/>
            </p:cNvSpPr>
            <p:nvPr/>
          </p:nvSpPr>
          <p:spPr bwMode="auto">
            <a:xfrm>
              <a:off x="2828925" y="2273300"/>
              <a:ext cx="657225" cy="323850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7" name="Rectangle 148"/>
            <p:cNvSpPr>
              <a:spLocks noChangeArrowheads="1"/>
            </p:cNvSpPr>
            <p:nvPr/>
          </p:nvSpPr>
          <p:spPr bwMode="auto">
            <a:xfrm>
              <a:off x="2828925" y="3313113"/>
              <a:ext cx="657225" cy="323850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8" name="Rectangle 146"/>
            <p:cNvSpPr>
              <a:spLocks noChangeArrowheads="1"/>
            </p:cNvSpPr>
            <p:nvPr/>
          </p:nvSpPr>
          <p:spPr bwMode="auto">
            <a:xfrm>
              <a:off x="2828925" y="2967038"/>
              <a:ext cx="657225" cy="323850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" name="Rectangle 144"/>
            <p:cNvSpPr>
              <a:spLocks noChangeArrowheads="1"/>
            </p:cNvSpPr>
            <p:nvPr/>
          </p:nvSpPr>
          <p:spPr bwMode="auto">
            <a:xfrm>
              <a:off x="2828925" y="2620963"/>
              <a:ext cx="657225" cy="323850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10" name="Group 171"/>
            <p:cNvGrpSpPr>
              <a:grpSpLocks/>
            </p:cNvGrpSpPr>
            <p:nvPr/>
          </p:nvGrpSpPr>
          <p:grpSpPr bwMode="auto">
            <a:xfrm>
              <a:off x="785813" y="1582738"/>
              <a:ext cx="660400" cy="322262"/>
              <a:chOff x="769225" y="3995953"/>
              <a:chExt cx="615589" cy="326003"/>
            </a:xfrm>
          </p:grpSpPr>
          <p:sp>
            <p:nvSpPr>
              <p:cNvPr id="151" name="Rectangle 150"/>
              <p:cNvSpPr/>
              <p:nvPr/>
            </p:nvSpPr>
            <p:spPr bwMode="auto">
              <a:xfrm>
                <a:off x="769225" y="3995953"/>
                <a:ext cx="615589" cy="326003"/>
              </a:xfrm>
              <a:prstGeom prst="rect">
                <a:avLst/>
              </a:prstGeom>
              <a:solidFill>
                <a:srgbClr val="DDDDDD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 bwMode="auto">
              <a:xfrm>
                <a:off x="850613" y="4074643"/>
                <a:ext cx="452813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11" name="Group 181"/>
            <p:cNvGrpSpPr>
              <a:grpSpLocks/>
            </p:cNvGrpSpPr>
            <p:nvPr/>
          </p:nvGrpSpPr>
          <p:grpSpPr bwMode="auto">
            <a:xfrm>
              <a:off x="1465263" y="1582738"/>
              <a:ext cx="658812" cy="322262"/>
              <a:chOff x="769225" y="3995953"/>
              <a:chExt cx="615589" cy="326003"/>
            </a:xfrm>
          </p:grpSpPr>
          <p:sp>
            <p:nvSpPr>
              <p:cNvPr id="149" name="Rectangle 55"/>
              <p:cNvSpPr>
                <a:spLocks noChangeArrowheads="1"/>
              </p:cNvSpPr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850809" y="4074643"/>
                <a:ext cx="452422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12" name="Group 184"/>
            <p:cNvGrpSpPr>
              <a:grpSpLocks/>
            </p:cNvGrpSpPr>
            <p:nvPr/>
          </p:nvGrpSpPr>
          <p:grpSpPr bwMode="auto">
            <a:xfrm>
              <a:off x="2144713" y="1582738"/>
              <a:ext cx="658812" cy="322262"/>
              <a:chOff x="769225" y="3995953"/>
              <a:chExt cx="615589" cy="326003"/>
            </a:xfrm>
          </p:grpSpPr>
          <p:sp>
            <p:nvSpPr>
              <p:cNvPr id="147" name="Rectangle 53"/>
              <p:cNvSpPr>
                <a:spLocks noChangeArrowheads="1"/>
              </p:cNvSpPr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8" name="Rectangle 147"/>
              <p:cNvSpPr/>
              <p:nvPr/>
            </p:nvSpPr>
            <p:spPr bwMode="auto">
              <a:xfrm>
                <a:off x="850809" y="4074643"/>
                <a:ext cx="452422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13" name="Group 187"/>
            <p:cNvGrpSpPr>
              <a:grpSpLocks/>
            </p:cNvGrpSpPr>
            <p:nvPr/>
          </p:nvGrpSpPr>
          <p:grpSpPr bwMode="auto">
            <a:xfrm>
              <a:off x="2824163" y="1582738"/>
              <a:ext cx="660400" cy="322262"/>
              <a:chOff x="769225" y="3995953"/>
              <a:chExt cx="615589" cy="326003"/>
            </a:xfrm>
          </p:grpSpPr>
          <p:sp>
            <p:nvSpPr>
              <p:cNvPr id="145" name="Rectangle 50"/>
              <p:cNvSpPr>
                <a:spLocks noChangeArrowheads="1"/>
              </p:cNvSpPr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6" name="Rectangle 145"/>
              <p:cNvSpPr/>
              <p:nvPr/>
            </p:nvSpPr>
            <p:spPr bwMode="auto">
              <a:xfrm>
                <a:off x="850613" y="4074643"/>
                <a:ext cx="452813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 bwMode="auto">
            <a:xfrm>
              <a:off x="1827213" y="1574801"/>
              <a:ext cx="62709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inputs</a:t>
              </a:r>
            </a:p>
          </p:txBody>
        </p:sp>
        <p:grpSp>
          <p:nvGrpSpPr>
            <p:cNvPr id="115" name="Group 121"/>
            <p:cNvGrpSpPr>
              <a:grpSpLocks/>
            </p:cNvGrpSpPr>
            <p:nvPr/>
          </p:nvGrpSpPr>
          <p:grpSpPr bwMode="auto">
            <a:xfrm>
              <a:off x="3516313" y="1568450"/>
              <a:ext cx="703262" cy="2101850"/>
              <a:chOff x="3516313" y="3826177"/>
              <a:chExt cx="703262" cy="2101849"/>
            </a:xfrm>
          </p:grpSpPr>
          <p:sp>
            <p:nvSpPr>
              <p:cNvPr id="136" name="Rectangle 3"/>
              <p:cNvSpPr>
                <a:spLocks noChangeArrowheads="1"/>
              </p:cNvSpPr>
              <p:nvPr/>
            </p:nvSpPr>
            <p:spPr bwMode="auto">
              <a:xfrm>
                <a:off x="3516313" y="3826177"/>
                <a:ext cx="703262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137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38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39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1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2" name="Rectangle 133"/>
              <p:cNvSpPr>
                <a:spLocks noChangeArrowheads="1"/>
              </p:cNvSpPr>
              <p:nvPr/>
            </p:nvSpPr>
            <p:spPr bwMode="auto">
              <a:xfrm>
                <a:off x="3541713" y="3851577"/>
                <a:ext cx="658812" cy="32226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3" name="Rectangle 142"/>
              <p:cNvSpPr/>
              <p:nvPr/>
            </p:nvSpPr>
            <p:spPr bwMode="auto">
              <a:xfrm>
                <a:off x="3627438" y="3927777"/>
                <a:ext cx="487362" cy="16827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560762" y="3832528"/>
                <a:ext cx="628377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 i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Arial" charset="0"/>
                  </a:rPr>
                  <a:t>target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 bwMode="auto">
            <a:xfrm>
              <a:off x="15621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56210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56210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56210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56210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2352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23520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23520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3520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3520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9210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92100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92100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92100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92100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36322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363220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63220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363220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363220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62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Models “Predict” Target values</a:t>
            </a:r>
          </a:p>
        </p:txBody>
      </p:sp>
      <p:sp>
        <p:nvSpPr>
          <p:cNvPr id="80" name="Isosceles Triangle 79"/>
          <p:cNvSpPr>
            <a:spLocks noChangeArrowheads="1"/>
          </p:cNvSpPr>
          <p:nvPr/>
        </p:nvSpPr>
        <p:spPr bwMode="auto">
          <a:xfrm rot="5400000">
            <a:off x="5932858" y="3129920"/>
            <a:ext cx="561975" cy="4572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381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grpSp>
        <p:nvGrpSpPr>
          <p:cNvPr id="81" name="Group 138"/>
          <p:cNvGrpSpPr>
            <a:grpSpLocks/>
          </p:cNvGrpSpPr>
          <p:nvPr/>
        </p:nvGrpSpPr>
        <p:grpSpPr bwMode="auto">
          <a:xfrm>
            <a:off x="6593261" y="2252032"/>
            <a:ext cx="979756" cy="2101851"/>
            <a:chOff x="3476893" y="3826177"/>
            <a:chExt cx="770564" cy="2101849"/>
          </a:xfrm>
        </p:grpSpPr>
        <p:sp>
          <p:nvSpPr>
            <p:cNvPr id="82" name="Rectangle 3"/>
            <p:cNvSpPr>
              <a:spLocks noChangeArrowheads="1"/>
            </p:cNvSpPr>
            <p:nvPr/>
          </p:nvSpPr>
          <p:spPr bwMode="auto">
            <a:xfrm>
              <a:off x="3516846" y="3826177"/>
              <a:ext cx="702931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3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631713" y="4272265"/>
              <a:ext cx="485684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5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3631713" y="4621515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7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631713" y="5659739"/>
              <a:ext cx="485684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9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631713" y="5313664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91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3631713" y="4967589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3541817" y="3851577"/>
              <a:ext cx="659233" cy="32226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3627967" y="3927777"/>
              <a:ext cx="486933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76893" y="3832528"/>
              <a:ext cx="77056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predictions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881367" y="2437769"/>
            <a:ext cx="2662239" cy="3046988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2"/>
                </a:solidFill>
                <a:latin typeface="+mj-lt"/>
                <a:cs typeface="Arial" charset="0"/>
              </a:rPr>
              <a:t>A predictive model, when given a set of input measurements, produces “predictions” of what the target value will be</a:t>
            </a:r>
          </a:p>
        </p:txBody>
      </p:sp>
      <p:grpSp>
        <p:nvGrpSpPr>
          <p:cNvPr id="97" name="Group 1"/>
          <p:cNvGrpSpPr>
            <a:grpSpLocks/>
          </p:cNvGrpSpPr>
          <p:nvPr/>
        </p:nvGrpSpPr>
        <p:grpSpPr bwMode="auto">
          <a:xfrm>
            <a:off x="2935659" y="2252032"/>
            <a:ext cx="2754312" cy="2101851"/>
            <a:chOff x="763588" y="1568450"/>
            <a:chExt cx="2754312" cy="2101850"/>
          </a:xfrm>
        </p:grpSpPr>
        <p:sp>
          <p:nvSpPr>
            <p:cNvPr id="98" name="Rectangle 3"/>
            <p:cNvSpPr>
              <a:spLocks noChangeArrowheads="1"/>
            </p:cNvSpPr>
            <p:nvPr/>
          </p:nvSpPr>
          <p:spPr bwMode="auto">
            <a:xfrm>
              <a:off x="763588" y="1568450"/>
              <a:ext cx="2754312" cy="21018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99" name="Rectangle 74"/>
            <p:cNvSpPr>
              <a:spLocks noChangeArrowheads="1"/>
            </p:cNvSpPr>
            <p:nvPr/>
          </p:nvSpPr>
          <p:spPr bwMode="auto">
            <a:xfrm>
              <a:off x="796925" y="1928813"/>
              <a:ext cx="657225" cy="323850"/>
            </a:xfrm>
            <a:prstGeom prst="rect">
              <a:avLst/>
            </a:prstGeom>
            <a:solidFill>
              <a:srgbClr val="F8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88265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01" name="Rectangle 81"/>
            <p:cNvSpPr>
              <a:spLocks noChangeArrowheads="1"/>
            </p:cNvSpPr>
            <p:nvPr/>
          </p:nvSpPr>
          <p:spPr bwMode="auto">
            <a:xfrm>
              <a:off x="796925" y="2274888"/>
              <a:ext cx="657225" cy="323850"/>
            </a:xfrm>
            <a:prstGeom prst="rect">
              <a:avLst/>
            </a:prstGeom>
            <a:solidFill>
              <a:srgbClr val="F0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88265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03" name="Rectangle 91"/>
            <p:cNvSpPr>
              <a:spLocks noChangeArrowheads="1"/>
            </p:cNvSpPr>
            <p:nvPr/>
          </p:nvSpPr>
          <p:spPr bwMode="auto">
            <a:xfrm>
              <a:off x="796925" y="3314700"/>
              <a:ext cx="657225" cy="323850"/>
            </a:xfrm>
            <a:prstGeom prst="rect">
              <a:avLst/>
            </a:prstGeom>
            <a:solidFill>
              <a:srgbClr val="DB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88265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05" name="Rectangle 94"/>
            <p:cNvSpPr>
              <a:spLocks noChangeArrowheads="1"/>
            </p:cNvSpPr>
            <p:nvPr/>
          </p:nvSpPr>
          <p:spPr bwMode="auto">
            <a:xfrm>
              <a:off x="796925" y="2968625"/>
              <a:ext cx="657225" cy="323850"/>
            </a:xfrm>
            <a:prstGeom prst="rect">
              <a:avLst/>
            </a:prstGeom>
            <a:solidFill>
              <a:srgbClr val="E3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88265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07" name="Rectangle 97"/>
            <p:cNvSpPr>
              <a:spLocks noChangeArrowheads="1"/>
            </p:cNvSpPr>
            <p:nvPr/>
          </p:nvSpPr>
          <p:spPr bwMode="auto">
            <a:xfrm>
              <a:off x="796925" y="2622550"/>
              <a:ext cx="657225" cy="323850"/>
            </a:xfrm>
            <a:prstGeom prst="rect">
              <a:avLst/>
            </a:prstGeom>
            <a:solidFill>
              <a:srgbClr val="EA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88265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09" name="Rectangle 115"/>
            <p:cNvSpPr>
              <a:spLocks noChangeArrowheads="1"/>
            </p:cNvSpPr>
            <p:nvPr/>
          </p:nvSpPr>
          <p:spPr bwMode="auto">
            <a:xfrm>
              <a:off x="1476375" y="1928813"/>
              <a:ext cx="657225" cy="323850"/>
            </a:xfrm>
            <a:prstGeom prst="rect">
              <a:avLst/>
            </a:prstGeom>
            <a:solidFill>
              <a:srgbClr val="EF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auto">
            <a:xfrm>
              <a:off x="1476375" y="2274888"/>
              <a:ext cx="657225" cy="323850"/>
            </a:xfrm>
            <a:prstGeom prst="rect">
              <a:avLst/>
            </a:prstGeom>
            <a:solidFill>
              <a:srgbClr val="E8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1476375" y="3314700"/>
              <a:ext cx="657225" cy="322263"/>
            </a:xfrm>
            <a:prstGeom prst="rect">
              <a:avLst/>
            </a:prstGeom>
            <a:solidFill>
              <a:srgbClr val="C8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476375" y="2967038"/>
              <a:ext cx="657225" cy="323850"/>
            </a:xfrm>
            <a:prstGeom prst="rect">
              <a:avLst/>
            </a:prstGeom>
            <a:solidFill>
              <a:srgbClr val="D6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auto">
            <a:xfrm>
              <a:off x="1476375" y="2620963"/>
              <a:ext cx="657225" cy="323850"/>
            </a:xfrm>
            <a:prstGeom prst="rect">
              <a:avLst/>
            </a:prstGeom>
            <a:solidFill>
              <a:srgbClr val="E1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14" name="Rectangle 132"/>
            <p:cNvSpPr>
              <a:spLocks noChangeArrowheads="1"/>
            </p:cNvSpPr>
            <p:nvPr/>
          </p:nvSpPr>
          <p:spPr bwMode="auto">
            <a:xfrm>
              <a:off x="2149475" y="1928813"/>
              <a:ext cx="657225" cy="323850"/>
            </a:xfrm>
            <a:prstGeom prst="rect">
              <a:avLst/>
            </a:prstGeom>
            <a:solidFill>
              <a:srgbClr val="E7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15" name="Rectangle 130"/>
            <p:cNvSpPr>
              <a:spLocks noChangeArrowheads="1"/>
            </p:cNvSpPr>
            <p:nvPr/>
          </p:nvSpPr>
          <p:spPr bwMode="auto">
            <a:xfrm>
              <a:off x="2149475" y="2274888"/>
              <a:ext cx="657225" cy="323850"/>
            </a:xfrm>
            <a:prstGeom prst="rect">
              <a:avLst/>
            </a:prstGeom>
            <a:solidFill>
              <a:srgbClr val="DF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16" name="Rectangle 127"/>
            <p:cNvSpPr>
              <a:spLocks noChangeArrowheads="1"/>
            </p:cNvSpPr>
            <p:nvPr/>
          </p:nvSpPr>
          <p:spPr bwMode="auto">
            <a:xfrm>
              <a:off x="2149475" y="3314700"/>
              <a:ext cx="657225" cy="322263"/>
            </a:xfrm>
            <a:prstGeom prst="rect">
              <a:avLst/>
            </a:prstGeom>
            <a:solidFill>
              <a:srgbClr val="B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17" name="Rectangle 125"/>
            <p:cNvSpPr>
              <a:spLocks noChangeArrowheads="1"/>
            </p:cNvSpPr>
            <p:nvPr/>
          </p:nvSpPr>
          <p:spPr bwMode="auto">
            <a:xfrm>
              <a:off x="2149475" y="2967038"/>
              <a:ext cx="657225" cy="323850"/>
            </a:xfrm>
            <a:prstGeom prst="rect">
              <a:avLst/>
            </a:prstGeom>
            <a:solidFill>
              <a:srgbClr val="C3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18" name="Rectangle 123"/>
            <p:cNvSpPr>
              <a:spLocks noChangeArrowheads="1"/>
            </p:cNvSpPr>
            <p:nvPr/>
          </p:nvSpPr>
          <p:spPr bwMode="auto">
            <a:xfrm>
              <a:off x="2149475" y="2620963"/>
              <a:ext cx="657225" cy="323850"/>
            </a:xfrm>
            <a:prstGeom prst="rect">
              <a:avLst/>
            </a:pr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19" name="Rectangle 167"/>
            <p:cNvSpPr>
              <a:spLocks noChangeArrowheads="1"/>
            </p:cNvSpPr>
            <p:nvPr/>
          </p:nvSpPr>
          <p:spPr bwMode="auto">
            <a:xfrm>
              <a:off x="2828925" y="1927225"/>
              <a:ext cx="657225" cy="323850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20" name="Rectangle 155"/>
            <p:cNvSpPr>
              <a:spLocks noChangeArrowheads="1"/>
            </p:cNvSpPr>
            <p:nvPr/>
          </p:nvSpPr>
          <p:spPr bwMode="auto">
            <a:xfrm>
              <a:off x="2828925" y="2273300"/>
              <a:ext cx="657225" cy="323850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21" name="Rectangle 148"/>
            <p:cNvSpPr>
              <a:spLocks noChangeArrowheads="1"/>
            </p:cNvSpPr>
            <p:nvPr/>
          </p:nvSpPr>
          <p:spPr bwMode="auto">
            <a:xfrm>
              <a:off x="2828925" y="3313113"/>
              <a:ext cx="657225" cy="323850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22" name="Rectangle 146"/>
            <p:cNvSpPr>
              <a:spLocks noChangeArrowheads="1"/>
            </p:cNvSpPr>
            <p:nvPr/>
          </p:nvSpPr>
          <p:spPr bwMode="auto">
            <a:xfrm>
              <a:off x="2828925" y="2967038"/>
              <a:ext cx="657225" cy="323850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23" name="Rectangle 144"/>
            <p:cNvSpPr>
              <a:spLocks noChangeArrowheads="1"/>
            </p:cNvSpPr>
            <p:nvPr/>
          </p:nvSpPr>
          <p:spPr bwMode="auto">
            <a:xfrm>
              <a:off x="2828925" y="2620963"/>
              <a:ext cx="657225" cy="323850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24" name="Group 171"/>
            <p:cNvGrpSpPr>
              <a:grpSpLocks/>
            </p:cNvGrpSpPr>
            <p:nvPr/>
          </p:nvGrpSpPr>
          <p:grpSpPr bwMode="auto">
            <a:xfrm>
              <a:off x="785813" y="1582738"/>
              <a:ext cx="660400" cy="322262"/>
              <a:chOff x="769225" y="3995953"/>
              <a:chExt cx="615589" cy="326003"/>
            </a:xfrm>
          </p:grpSpPr>
          <p:sp>
            <p:nvSpPr>
              <p:cNvPr id="150" name="Rectangle 149"/>
              <p:cNvSpPr/>
              <p:nvPr/>
            </p:nvSpPr>
            <p:spPr bwMode="auto">
              <a:xfrm>
                <a:off x="769225" y="3995953"/>
                <a:ext cx="615589" cy="326003"/>
              </a:xfrm>
              <a:prstGeom prst="rect">
                <a:avLst/>
              </a:prstGeom>
              <a:solidFill>
                <a:srgbClr val="DDDDDD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850613" y="4074643"/>
                <a:ext cx="452813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25" name="Group 181"/>
            <p:cNvGrpSpPr>
              <a:grpSpLocks/>
            </p:cNvGrpSpPr>
            <p:nvPr/>
          </p:nvGrpSpPr>
          <p:grpSpPr bwMode="auto">
            <a:xfrm>
              <a:off x="1465263" y="1582738"/>
              <a:ext cx="658812" cy="322262"/>
              <a:chOff x="769225" y="3995953"/>
              <a:chExt cx="615589" cy="326003"/>
            </a:xfrm>
          </p:grpSpPr>
          <p:sp>
            <p:nvSpPr>
              <p:cNvPr id="148" name="Rectangle 55"/>
              <p:cNvSpPr>
                <a:spLocks noChangeArrowheads="1"/>
              </p:cNvSpPr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850809" y="4074643"/>
                <a:ext cx="452422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26" name="Group 184"/>
            <p:cNvGrpSpPr>
              <a:grpSpLocks/>
            </p:cNvGrpSpPr>
            <p:nvPr/>
          </p:nvGrpSpPr>
          <p:grpSpPr bwMode="auto">
            <a:xfrm>
              <a:off x="2144713" y="1582738"/>
              <a:ext cx="658812" cy="322262"/>
              <a:chOff x="769225" y="3995953"/>
              <a:chExt cx="615589" cy="326003"/>
            </a:xfrm>
          </p:grpSpPr>
          <p:sp>
            <p:nvSpPr>
              <p:cNvPr id="146" name="Rectangle 53"/>
              <p:cNvSpPr>
                <a:spLocks noChangeArrowheads="1"/>
              </p:cNvSpPr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850809" y="4074643"/>
                <a:ext cx="452422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27" name="Group 187"/>
            <p:cNvGrpSpPr>
              <a:grpSpLocks/>
            </p:cNvGrpSpPr>
            <p:nvPr/>
          </p:nvGrpSpPr>
          <p:grpSpPr bwMode="auto">
            <a:xfrm>
              <a:off x="2824163" y="1582738"/>
              <a:ext cx="660400" cy="322262"/>
              <a:chOff x="769225" y="3995953"/>
              <a:chExt cx="615589" cy="326003"/>
            </a:xfrm>
          </p:grpSpPr>
          <p:sp>
            <p:nvSpPr>
              <p:cNvPr id="144" name="Rectangle 50"/>
              <p:cNvSpPr>
                <a:spLocks noChangeArrowheads="1"/>
              </p:cNvSpPr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850613" y="4074643"/>
                <a:ext cx="452813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 bwMode="auto">
            <a:xfrm>
              <a:off x="1827213" y="1574801"/>
              <a:ext cx="62709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inputs</a:t>
              </a: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15621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156210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156210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56210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56210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22352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223520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23520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23520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23520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9210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92100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92100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92100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92100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sp>
        <p:nvSpPr>
          <p:cNvPr id="152" name="Text Box 10"/>
          <p:cNvSpPr txBox="1">
            <a:spLocks noChangeArrowheads="1"/>
          </p:cNvSpPr>
          <p:nvPr/>
        </p:nvSpPr>
        <p:spPr bwMode="auto">
          <a:xfrm>
            <a:off x="2857871" y="1888495"/>
            <a:ext cx="2225676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261292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65" y="16955"/>
            <a:ext cx="10515600" cy="1325563"/>
          </a:xfrm>
        </p:spPr>
        <p:txBody>
          <a:bodyPr/>
          <a:lstStyle/>
          <a:p>
            <a:r>
              <a:rPr lang="en-US" dirty="0"/>
              <a:t>The Predictive Modeling Process</a:t>
            </a:r>
          </a:p>
        </p:txBody>
      </p:sp>
      <p:grpSp>
        <p:nvGrpSpPr>
          <p:cNvPr id="81" name="Group 138"/>
          <p:cNvGrpSpPr>
            <a:grpSpLocks/>
          </p:cNvGrpSpPr>
          <p:nvPr/>
        </p:nvGrpSpPr>
        <p:grpSpPr bwMode="auto">
          <a:xfrm>
            <a:off x="6578180" y="2356036"/>
            <a:ext cx="979756" cy="2101851"/>
            <a:chOff x="3476893" y="3826177"/>
            <a:chExt cx="770564" cy="2101849"/>
          </a:xfrm>
        </p:grpSpPr>
        <p:sp>
          <p:nvSpPr>
            <p:cNvPr id="82" name="Rectangle 3"/>
            <p:cNvSpPr>
              <a:spLocks noChangeArrowheads="1"/>
            </p:cNvSpPr>
            <p:nvPr/>
          </p:nvSpPr>
          <p:spPr bwMode="auto">
            <a:xfrm>
              <a:off x="3516846" y="3826177"/>
              <a:ext cx="702931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3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631713" y="4272265"/>
              <a:ext cx="485684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5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3631713" y="4621515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7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631713" y="5659739"/>
              <a:ext cx="485684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9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631713" y="5313664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91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3631713" y="4967589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3541817" y="3851577"/>
              <a:ext cx="659233" cy="32226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3627967" y="3927777"/>
              <a:ext cx="486933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76893" y="3832528"/>
              <a:ext cx="77056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predictions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807431" y="2680058"/>
            <a:ext cx="2662239" cy="2308324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charset="0"/>
              </a:rPr>
              <a:t>Guided by known values of our target variable, </a:t>
            </a:r>
            <a:r>
              <a:rPr lang="en-US" sz="2400" b="1" i="1" u="sng" dirty="0">
                <a:solidFill>
                  <a:schemeClr val="tx2">
                    <a:lumMod val="50000"/>
                  </a:schemeClr>
                </a:solidFill>
                <a:latin typeface="+mj-lt"/>
                <a:cs typeface="Arial" charset="0"/>
              </a:rPr>
              <a:t>a number of candidate models are tested and “fine tuned”</a:t>
            </a:r>
            <a:r>
              <a:rPr lang="en-US" sz="24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charset="0"/>
              </a:rPr>
              <a:t>. </a:t>
            </a:r>
          </a:p>
        </p:txBody>
      </p:sp>
      <p:sp>
        <p:nvSpPr>
          <p:cNvPr id="152" name="Text Box 10"/>
          <p:cNvSpPr txBox="1">
            <a:spLocks noChangeArrowheads="1"/>
          </p:cNvSpPr>
          <p:nvPr/>
        </p:nvSpPr>
        <p:spPr bwMode="auto">
          <a:xfrm>
            <a:off x="2496343" y="1892248"/>
            <a:ext cx="2225676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Data Set</a:t>
            </a:r>
          </a:p>
        </p:txBody>
      </p:sp>
      <p:grpSp>
        <p:nvGrpSpPr>
          <p:cNvPr id="76" name="Group 1"/>
          <p:cNvGrpSpPr>
            <a:grpSpLocks/>
          </p:cNvGrpSpPr>
          <p:nvPr/>
        </p:nvGrpSpPr>
        <p:grpSpPr bwMode="auto">
          <a:xfrm>
            <a:off x="2578101" y="2349685"/>
            <a:ext cx="3455987" cy="2101851"/>
            <a:chOff x="763588" y="1568450"/>
            <a:chExt cx="3455987" cy="2101850"/>
          </a:xfrm>
        </p:grpSpPr>
        <p:sp>
          <p:nvSpPr>
            <p:cNvPr id="77" name="Rectangle 3"/>
            <p:cNvSpPr>
              <a:spLocks noChangeArrowheads="1"/>
            </p:cNvSpPr>
            <p:nvPr/>
          </p:nvSpPr>
          <p:spPr bwMode="auto">
            <a:xfrm>
              <a:off x="763588" y="1568450"/>
              <a:ext cx="2754312" cy="21018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78" name="Rectangle 74"/>
            <p:cNvSpPr>
              <a:spLocks noChangeArrowheads="1"/>
            </p:cNvSpPr>
            <p:nvPr/>
          </p:nvSpPr>
          <p:spPr bwMode="auto">
            <a:xfrm>
              <a:off x="796925" y="1928813"/>
              <a:ext cx="657225" cy="323850"/>
            </a:xfrm>
            <a:prstGeom prst="rect">
              <a:avLst/>
            </a:prstGeom>
            <a:solidFill>
              <a:srgbClr val="F8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88265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53" name="Rectangle 81"/>
            <p:cNvSpPr>
              <a:spLocks noChangeArrowheads="1"/>
            </p:cNvSpPr>
            <p:nvPr/>
          </p:nvSpPr>
          <p:spPr bwMode="auto">
            <a:xfrm>
              <a:off x="796925" y="2274888"/>
              <a:ext cx="657225" cy="323850"/>
            </a:xfrm>
            <a:prstGeom prst="rect">
              <a:avLst/>
            </a:prstGeom>
            <a:solidFill>
              <a:srgbClr val="F0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88265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55" name="Rectangle 91"/>
            <p:cNvSpPr>
              <a:spLocks noChangeArrowheads="1"/>
            </p:cNvSpPr>
            <p:nvPr/>
          </p:nvSpPr>
          <p:spPr bwMode="auto">
            <a:xfrm>
              <a:off x="796925" y="3314700"/>
              <a:ext cx="657225" cy="323850"/>
            </a:xfrm>
            <a:prstGeom prst="rect">
              <a:avLst/>
            </a:prstGeom>
            <a:solidFill>
              <a:srgbClr val="DB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88265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57" name="Rectangle 94"/>
            <p:cNvSpPr>
              <a:spLocks noChangeArrowheads="1"/>
            </p:cNvSpPr>
            <p:nvPr/>
          </p:nvSpPr>
          <p:spPr bwMode="auto">
            <a:xfrm>
              <a:off x="796925" y="2968625"/>
              <a:ext cx="657225" cy="323850"/>
            </a:xfrm>
            <a:prstGeom prst="rect">
              <a:avLst/>
            </a:prstGeom>
            <a:solidFill>
              <a:srgbClr val="E3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88265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59" name="Rectangle 97"/>
            <p:cNvSpPr>
              <a:spLocks noChangeArrowheads="1"/>
            </p:cNvSpPr>
            <p:nvPr/>
          </p:nvSpPr>
          <p:spPr bwMode="auto">
            <a:xfrm>
              <a:off x="796925" y="2622550"/>
              <a:ext cx="657225" cy="323850"/>
            </a:xfrm>
            <a:prstGeom prst="rect">
              <a:avLst/>
            </a:prstGeom>
            <a:solidFill>
              <a:srgbClr val="EA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88265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61" name="Rectangle 115"/>
            <p:cNvSpPr>
              <a:spLocks noChangeArrowheads="1"/>
            </p:cNvSpPr>
            <p:nvPr/>
          </p:nvSpPr>
          <p:spPr bwMode="auto">
            <a:xfrm>
              <a:off x="1476375" y="1928813"/>
              <a:ext cx="657225" cy="323850"/>
            </a:xfrm>
            <a:prstGeom prst="rect">
              <a:avLst/>
            </a:prstGeom>
            <a:solidFill>
              <a:srgbClr val="EF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2" name="Rectangle 113"/>
            <p:cNvSpPr>
              <a:spLocks noChangeArrowheads="1"/>
            </p:cNvSpPr>
            <p:nvPr/>
          </p:nvSpPr>
          <p:spPr bwMode="auto">
            <a:xfrm>
              <a:off x="1476375" y="2274888"/>
              <a:ext cx="657225" cy="323850"/>
            </a:xfrm>
            <a:prstGeom prst="rect">
              <a:avLst/>
            </a:prstGeom>
            <a:solidFill>
              <a:srgbClr val="E8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3" name="Rectangle 111"/>
            <p:cNvSpPr>
              <a:spLocks noChangeArrowheads="1"/>
            </p:cNvSpPr>
            <p:nvPr/>
          </p:nvSpPr>
          <p:spPr bwMode="auto">
            <a:xfrm>
              <a:off x="1476375" y="3314700"/>
              <a:ext cx="657225" cy="322263"/>
            </a:xfrm>
            <a:prstGeom prst="rect">
              <a:avLst/>
            </a:prstGeom>
            <a:solidFill>
              <a:srgbClr val="C8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4" name="Rectangle 109"/>
            <p:cNvSpPr>
              <a:spLocks noChangeArrowheads="1"/>
            </p:cNvSpPr>
            <p:nvPr/>
          </p:nvSpPr>
          <p:spPr bwMode="auto">
            <a:xfrm>
              <a:off x="1476375" y="2967038"/>
              <a:ext cx="657225" cy="323850"/>
            </a:xfrm>
            <a:prstGeom prst="rect">
              <a:avLst/>
            </a:prstGeom>
            <a:solidFill>
              <a:srgbClr val="D6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5" name="Rectangle 106"/>
            <p:cNvSpPr>
              <a:spLocks noChangeArrowheads="1"/>
            </p:cNvSpPr>
            <p:nvPr/>
          </p:nvSpPr>
          <p:spPr bwMode="auto">
            <a:xfrm>
              <a:off x="1476375" y="2620963"/>
              <a:ext cx="657225" cy="323850"/>
            </a:xfrm>
            <a:prstGeom prst="rect">
              <a:avLst/>
            </a:prstGeom>
            <a:solidFill>
              <a:srgbClr val="E1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6" name="Rectangle 132"/>
            <p:cNvSpPr>
              <a:spLocks noChangeArrowheads="1"/>
            </p:cNvSpPr>
            <p:nvPr/>
          </p:nvSpPr>
          <p:spPr bwMode="auto">
            <a:xfrm>
              <a:off x="2149475" y="1928813"/>
              <a:ext cx="657225" cy="323850"/>
            </a:xfrm>
            <a:prstGeom prst="rect">
              <a:avLst/>
            </a:prstGeom>
            <a:solidFill>
              <a:srgbClr val="E7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7" name="Rectangle 130"/>
            <p:cNvSpPr>
              <a:spLocks noChangeArrowheads="1"/>
            </p:cNvSpPr>
            <p:nvPr/>
          </p:nvSpPr>
          <p:spPr bwMode="auto">
            <a:xfrm>
              <a:off x="2149475" y="2274888"/>
              <a:ext cx="657225" cy="323850"/>
            </a:xfrm>
            <a:prstGeom prst="rect">
              <a:avLst/>
            </a:prstGeom>
            <a:solidFill>
              <a:srgbClr val="DF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8" name="Rectangle 127"/>
            <p:cNvSpPr>
              <a:spLocks noChangeArrowheads="1"/>
            </p:cNvSpPr>
            <p:nvPr/>
          </p:nvSpPr>
          <p:spPr bwMode="auto">
            <a:xfrm>
              <a:off x="2149475" y="3314700"/>
              <a:ext cx="657225" cy="322263"/>
            </a:xfrm>
            <a:prstGeom prst="rect">
              <a:avLst/>
            </a:prstGeom>
            <a:solidFill>
              <a:srgbClr val="B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9" name="Rectangle 125"/>
            <p:cNvSpPr>
              <a:spLocks noChangeArrowheads="1"/>
            </p:cNvSpPr>
            <p:nvPr/>
          </p:nvSpPr>
          <p:spPr bwMode="auto">
            <a:xfrm>
              <a:off x="2149475" y="2967038"/>
              <a:ext cx="657225" cy="323850"/>
            </a:xfrm>
            <a:prstGeom prst="rect">
              <a:avLst/>
            </a:prstGeom>
            <a:solidFill>
              <a:srgbClr val="C3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0" name="Rectangle 123"/>
            <p:cNvSpPr>
              <a:spLocks noChangeArrowheads="1"/>
            </p:cNvSpPr>
            <p:nvPr/>
          </p:nvSpPr>
          <p:spPr bwMode="auto">
            <a:xfrm>
              <a:off x="2149475" y="2620963"/>
              <a:ext cx="657225" cy="323850"/>
            </a:xfrm>
            <a:prstGeom prst="rect">
              <a:avLst/>
            </a:pr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1" name="Rectangle 167"/>
            <p:cNvSpPr>
              <a:spLocks noChangeArrowheads="1"/>
            </p:cNvSpPr>
            <p:nvPr/>
          </p:nvSpPr>
          <p:spPr bwMode="auto">
            <a:xfrm>
              <a:off x="2828925" y="1927225"/>
              <a:ext cx="657225" cy="323850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2" name="Rectangle 155"/>
            <p:cNvSpPr>
              <a:spLocks noChangeArrowheads="1"/>
            </p:cNvSpPr>
            <p:nvPr/>
          </p:nvSpPr>
          <p:spPr bwMode="auto">
            <a:xfrm>
              <a:off x="2828925" y="2273300"/>
              <a:ext cx="657225" cy="323850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3" name="Rectangle 148"/>
            <p:cNvSpPr>
              <a:spLocks noChangeArrowheads="1"/>
            </p:cNvSpPr>
            <p:nvPr/>
          </p:nvSpPr>
          <p:spPr bwMode="auto">
            <a:xfrm>
              <a:off x="2828925" y="3313113"/>
              <a:ext cx="657225" cy="323850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4" name="Rectangle 146"/>
            <p:cNvSpPr>
              <a:spLocks noChangeArrowheads="1"/>
            </p:cNvSpPr>
            <p:nvPr/>
          </p:nvSpPr>
          <p:spPr bwMode="auto">
            <a:xfrm>
              <a:off x="2828925" y="2967038"/>
              <a:ext cx="657225" cy="323850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5" name="Rectangle 144"/>
            <p:cNvSpPr>
              <a:spLocks noChangeArrowheads="1"/>
            </p:cNvSpPr>
            <p:nvPr/>
          </p:nvSpPr>
          <p:spPr bwMode="auto">
            <a:xfrm>
              <a:off x="2828925" y="2620963"/>
              <a:ext cx="657225" cy="323850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76" name="Group 171"/>
            <p:cNvGrpSpPr>
              <a:grpSpLocks/>
            </p:cNvGrpSpPr>
            <p:nvPr/>
          </p:nvGrpSpPr>
          <p:grpSpPr bwMode="auto">
            <a:xfrm>
              <a:off x="785813" y="1582738"/>
              <a:ext cx="660400" cy="322262"/>
              <a:chOff x="769225" y="3995953"/>
              <a:chExt cx="615589" cy="326003"/>
            </a:xfrm>
          </p:grpSpPr>
          <p:sp>
            <p:nvSpPr>
              <p:cNvPr id="217" name="Rectangle 216"/>
              <p:cNvSpPr/>
              <p:nvPr/>
            </p:nvSpPr>
            <p:spPr bwMode="auto">
              <a:xfrm>
                <a:off x="769225" y="3995953"/>
                <a:ext cx="615589" cy="326003"/>
              </a:xfrm>
              <a:prstGeom prst="rect">
                <a:avLst/>
              </a:prstGeom>
              <a:solidFill>
                <a:srgbClr val="DDDDDD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 bwMode="auto">
              <a:xfrm>
                <a:off x="850613" y="4074643"/>
                <a:ext cx="452813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77" name="Group 181"/>
            <p:cNvGrpSpPr>
              <a:grpSpLocks/>
            </p:cNvGrpSpPr>
            <p:nvPr/>
          </p:nvGrpSpPr>
          <p:grpSpPr bwMode="auto">
            <a:xfrm>
              <a:off x="1465263" y="1582738"/>
              <a:ext cx="658812" cy="322262"/>
              <a:chOff x="769225" y="3995953"/>
              <a:chExt cx="615589" cy="326003"/>
            </a:xfrm>
          </p:grpSpPr>
          <p:sp>
            <p:nvSpPr>
              <p:cNvPr id="215" name="Rectangle 55"/>
              <p:cNvSpPr>
                <a:spLocks noChangeArrowheads="1"/>
              </p:cNvSpPr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16" name="Rectangle 215"/>
              <p:cNvSpPr/>
              <p:nvPr/>
            </p:nvSpPr>
            <p:spPr bwMode="auto">
              <a:xfrm>
                <a:off x="850809" y="4074643"/>
                <a:ext cx="452422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78" name="Group 184"/>
            <p:cNvGrpSpPr>
              <a:grpSpLocks/>
            </p:cNvGrpSpPr>
            <p:nvPr/>
          </p:nvGrpSpPr>
          <p:grpSpPr bwMode="auto">
            <a:xfrm>
              <a:off x="2144713" y="1582738"/>
              <a:ext cx="658812" cy="322262"/>
              <a:chOff x="769225" y="3995953"/>
              <a:chExt cx="615589" cy="326003"/>
            </a:xfrm>
          </p:grpSpPr>
          <p:sp>
            <p:nvSpPr>
              <p:cNvPr id="213" name="Rectangle 53"/>
              <p:cNvSpPr>
                <a:spLocks noChangeArrowheads="1"/>
              </p:cNvSpPr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14" name="Rectangle 213"/>
              <p:cNvSpPr/>
              <p:nvPr/>
            </p:nvSpPr>
            <p:spPr bwMode="auto">
              <a:xfrm>
                <a:off x="850809" y="4074643"/>
                <a:ext cx="452422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79" name="Group 187"/>
            <p:cNvGrpSpPr>
              <a:grpSpLocks/>
            </p:cNvGrpSpPr>
            <p:nvPr/>
          </p:nvGrpSpPr>
          <p:grpSpPr bwMode="auto">
            <a:xfrm>
              <a:off x="2824163" y="1582738"/>
              <a:ext cx="660400" cy="322262"/>
              <a:chOff x="769225" y="3995953"/>
              <a:chExt cx="615589" cy="326003"/>
            </a:xfrm>
          </p:grpSpPr>
          <p:sp>
            <p:nvSpPr>
              <p:cNvPr id="211" name="Rectangle 50"/>
              <p:cNvSpPr>
                <a:spLocks noChangeArrowheads="1"/>
              </p:cNvSpPr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12" name="Rectangle 211"/>
              <p:cNvSpPr/>
              <p:nvPr/>
            </p:nvSpPr>
            <p:spPr bwMode="auto">
              <a:xfrm>
                <a:off x="850613" y="4074643"/>
                <a:ext cx="452813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sp>
          <p:nvSpPr>
            <p:cNvPr id="180" name="TextBox 179"/>
            <p:cNvSpPr txBox="1"/>
            <p:nvPr/>
          </p:nvSpPr>
          <p:spPr bwMode="auto">
            <a:xfrm>
              <a:off x="1827213" y="1574801"/>
              <a:ext cx="62709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inputs</a:t>
              </a:r>
            </a:p>
          </p:txBody>
        </p:sp>
        <p:grpSp>
          <p:nvGrpSpPr>
            <p:cNvPr id="181" name="Group 121"/>
            <p:cNvGrpSpPr>
              <a:grpSpLocks/>
            </p:cNvGrpSpPr>
            <p:nvPr/>
          </p:nvGrpSpPr>
          <p:grpSpPr bwMode="auto">
            <a:xfrm>
              <a:off x="3516313" y="1568450"/>
              <a:ext cx="703262" cy="2101850"/>
              <a:chOff x="3516313" y="3826177"/>
              <a:chExt cx="703262" cy="2101849"/>
            </a:xfrm>
          </p:grpSpPr>
          <p:sp>
            <p:nvSpPr>
              <p:cNvPr id="202" name="Rectangle 3"/>
              <p:cNvSpPr>
                <a:spLocks noChangeArrowheads="1"/>
              </p:cNvSpPr>
              <p:nvPr/>
            </p:nvSpPr>
            <p:spPr bwMode="auto">
              <a:xfrm>
                <a:off x="3516313" y="3826177"/>
                <a:ext cx="703262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203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04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05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06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07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08" name="Rectangle 133"/>
              <p:cNvSpPr>
                <a:spLocks noChangeArrowheads="1"/>
              </p:cNvSpPr>
              <p:nvPr/>
            </p:nvSpPr>
            <p:spPr bwMode="auto">
              <a:xfrm>
                <a:off x="3541713" y="3851577"/>
                <a:ext cx="658812" cy="32226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09" name="Rectangle 208"/>
              <p:cNvSpPr/>
              <p:nvPr/>
            </p:nvSpPr>
            <p:spPr bwMode="auto">
              <a:xfrm>
                <a:off x="3627438" y="3927777"/>
                <a:ext cx="487362" cy="16827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3560762" y="3832528"/>
                <a:ext cx="628377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 i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Arial" charset="0"/>
                  </a:rPr>
                  <a:t>target</a:t>
                </a:r>
              </a:p>
            </p:txBody>
          </p:sp>
        </p:grpSp>
        <p:sp>
          <p:nvSpPr>
            <p:cNvPr id="182" name="Rectangle 181"/>
            <p:cNvSpPr/>
            <p:nvPr/>
          </p:nvSpPr>
          <p:spPr bwMode="auto">
            <a:xfrm>
              <a:off x="15621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56210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56210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56210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156210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2352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3520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3520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23520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23520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9210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92100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92100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92100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92100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36322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363220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363220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363220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363220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sp>
        <p:nvSpPr>
          <p:cNvPr id="2" name="Curved Right Arrow 1"/>
          <p:cNvSpPr/>
          <p:nvPr/>
        </p:nvSpPr>
        <p:spPr>
          <a:xfrm>
            <a:off x="6085775" y="3145817"/>
            <a:ext cx="258508" cy="6194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9" name="Curved Right Arrow 218"/>
          <p:cNvSpPr/>
          <p:nvPr/>
        </p:nvSpPr>
        <p:spPr>
          <a:xfrm rot="10622482">
            <a:off x="6296043" y="3284452"/>
            <a:ext cx="258508" cy="6194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8613" y="1247052"/>
            <a:ext cx="8314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Involves “training” a model to learn the best fit for the given data</a:t>
            </a:r>
          </a:p>
        </p:txBody>
      </p:sp>
    </p:spTree>
    <p:extLst>
      <p:ext uri="{BB962C8B-B14F-4D97-AF65-F5344CB8AC3E}">
        <p14:creationId xmlns:p14="http://schemas.microsoft.com/office/powerpoint/2010/main" val="326856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rved Right Arrow 97"/>
          <p:cNvSpPr/>
          <p:nvPr/>
        </p:nvSpPr>
        <p:spPr>
          <a:xfrm rot="11233863">
            <a:off x="5398414" y="4334131"/>
            <a:ext cx="640748" cy="15354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24" y="-255588"/>
            <a:ext cx="10515600" cy="1325563"/>
          </a:xfrm>
        </p:spPr>
        <p:txBody>
          <a:bodyPr/>
          <a:lstStyle/>
          <a:p>
            <a:r>
              <a:rPr lang="en-US" dirty="0"/>
              <a:t>The Predictive Modeling Process</a:t>
            </a:r>
          </a:p>
        </p:txBody>
      </p:sp>
      <p:grpSp>
        <p:nvGrpSpPr>
          <p:cNvPr id="81" name="Group 138"/>
          <p:cNvGrpSpPr>
            <a:grpSpLocks/>
          </p:cNvGrpSpPr>
          <p:nvPr/>
        </p:nvGrpSpPr>
        <p:grpSpPr bwMode="auto">
          <a:xfrm>
            <a:off x="6400803" y="1498600"/>
            <a:ext cx="979756" cy="2101851"/>
            <a:chOff x="3476893" y="3826177"/>
            <a:chExt cx="770564" cy="2101849"/>
          </a:xfrm>
        </p:grpSpPr>
        <p:sp>
          <p:nvSpPr>
            <p:cNvPr id="82" name="Rectangle 3"/>
            <p:cNvSpPr>
              <a:spLocks noChangeArrowheads="1"/>
            </p:cNvSpPr>
            <p:nvPr/>
          </p:nvSpPr>
          <p:spPr bwMode="auto">
            <a:xfrm>
              <a:off x="3516846" y="3826177"/>
              <a:ext cx="702931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3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631713" y="4272265"/>
              <a:ext cx="485684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5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3631713" y="4621515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7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631713" y="5659739"/>
              <a:ext cx="485684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9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631713" y="5313664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91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3631713" y="4967589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3541817" y="3851577"/>
              <a:ext cx="659233" cy="32226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3627967" y="3927777"/>
              <a:ext cx="486933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76893" y="3832528"/>
              <a:ext cx="77056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rgbClr val="FF0000"/>
                  </a:solidFill>
                  <a:latin typeface="+mj-lt"/>
                  <a:cs typeface="Arial" charset="0"/>
                </a:rPr>
                <a:t>predictions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6747335" y="4296877"/>
            <a:ext cx="5421736" cy="132343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charset="0"/>
              </a:rPr>
              <a:t>Better models have smaller error signals. The “best model” has the lowest error signal. </a:t>
            </a:r>
          </a:p>
          <a:p>
            <a:pPr marL="285744" indent="-285744"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charset="0"/>
              </a:rPr>
              <a:t>This </a:t>
            </a:r>
            <a:r>
              <a:rPr lang="en-US" sz="1600" b="1" i="1" u="sng" dirty="0">
                <a:solidFill>
                  <a:schemeClr val="tx2">
                    <a:lumMod val="50000"/>
                  </a:schemeClr>
                </a:solidFill>
                <a:latin typeface="+mj-lt"/>
                <a:cs typeface="Arial" charset="0"/>
              </a:rPr>
              <a:t>error signal</a:t>
            </a:r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charset="0"/>
              </a:rPr>
              <a:t> can get small, but </a:t>
            </a:r>
            <a:r>
              <a:rPr lang="en-US" sz="1600" i="1" u="sng" dirty="0">
                <a:solidFill>
                  <a:schemeClr val="tx2">
                    <a:lumMod val="50000"/>
                  </a:schemeClr>
                </a:solidFill>
                <a:latin typeface="+mj-lt"/>
                <a:cs typeface="Arial" charset="0"/>
              </a:rPr>
              <a:t>rarely goes to zero</a:t>
            </a:r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charset="0"/>
              </a:rPr>
              <a:t>. </a:t>
            </a:r>
          </a:p>
          <a:p>
            <a:pPr marL="285744" indent="-285744"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charset="0"/>
              </a:rPr>
              <a:t>The selection of models is </a:t>
            </a:r>
            <a:r>
              <a:rPr lang="en-US" sz="1600" b="1" i="1" u="sng" dirty="0">
                <a:solidFill>
                  <a:schemeClr val="tx2">
                    <a:lumMod val="50000"/>
                  </a:schemeClr>
                </a:solidFill>
                <a:latin typeface="+mj-lt"/>
                <a:cs typeface="Arial" charset="0"/>
              </a:rPr>
              <a:t>bounded</a:t>
            </a:r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charset="0"/>
              </a:rPr>
              <a:t> by skill, knowledge, capacity, and time</a:t>
            </a:r>
          </a:p>
        </p:txBody>
      </p:sp>
      <p:sp>
        <p:nvSpPr>
          <p:cNvPr id="152" name="Text Box 10"/>
          <p:cNvSpPr txBox="1">
            <a:spLocks noChangeArrowheads="1"/>
          </p:cNvSpPr>
          <p:nvPr/>
        </p:nvSpPr>
        <p:spPr bwMode="auto">
          <a:xfrm>
            <a:off x="2318966" y="1034812"/>
            <a:ext cx="2225676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Data Set</a:t>
            </a:r>
          </a:p>
        </p:txBody>
      </p:sp>
      <p:grpSp>
        <p:nvGrpSpPr>
          <p:cNvPr id="76" name="Group 1"/>
          <p:cNvGrpSpPr>
            <a:grpSpLocks/>
          </p:cNvGrpSpPr>
          <p:nvPr/>
        </p:nvGrpSpPr>
        <p:grpSpPr bwMode="auto">
          <a:xfrm>
            <a:off x="2400724" y="1492249"/>
            <a:ext cx="3455987" cy="2101851"/>
            <a:chOff x="763588" y="1568450"/>
            <a:chExt cx="3455987" cy="2101850"/>
          </a:xfrm>
        </p:grpSpPr>
        <p:sp>
          <p:nvSpPr>
            <p:cNvPr id="77" name="Rectangle 3"/>
            <p:cNvSpPr>
              <a:spLocks noChangeArrowheads="1"/>
            </p:cNvSpPr>
            <p:nvPr/>
          </p:nvSpPr>
          <p:spPr bwMode="auto">
            <a:xfrm>
              <a:off x="763588" y="1568450"/>
              <a:ext cx="2754312" cy="21018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78" name="Rectangle 74"/>
            <p:cNvSpPr>
              <a:spLocks noChangeArrowheads="1"/>
            </p:cNvSpPr>
            <p:nvPr/>
          </p:nvSpPr>
          <p:spPr bwMode="auto">
            <a:xfrm>
              <a:off x="796925" y="1928813"/>
              <a:ext cx="657225" cy="323850"/>
            </a:xfrm>
            <a:prstGeom prst="rect">
              <a:avLst/>
            </a:prstGeom>
            <a:solidFill>
              <a:srgbClr val="F8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88265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53" name="Rectangle 81"/>
            <p:cNvSpPr>
              <a:spLocks noChangeArrowheads="1"/>
            </p:cNvSpPr>
            <p:nvPr/>
          </p:nvSpPr>
          <p:spPr bwMode="auto">
            <a:xfrm>
              <a:off x="796925" y="2274888"/>
              <a:ext cx="657225" cy="323850"/>
            </a:xfrm>
            <a:prstGeom prst="rect">
              <a:avLst/>
            </a:prstGeom>
            <a:solidFill>
              <a:srgbClr val="F0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88265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55" name="Rectangle 91"/>
            <p:cNvSpPr>
              <a:spLocks noChangeArrowheads="1"/>
            </p:cNvSpPr>
            <p:nvPr/>
          </p:nvSpPr>
          <p:spPr bwMode="auto">
            <a:xfrm>
              <a:off x="796925" y="3314700"/>
              <a:ext cx="657225" cy="323850"/>
            </a:xfrm>
            <a:prstGeom prst="rect">
              <a:avLst/>
            </a:prstGeom>
            <a:solidFill>
              <a:srgbClr val="DB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88265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57" name="Rectangle 94"/>
            <p:cNvSpPr>
              <a:spLocks noChangeArrowheads="1"/>
            </p:cNvSpPr>
            <p:nvPr/>
          </p:nvSpPr>
          <p:spPr bwMode="auto">
            <a:xfrm>
              <a:off x="796925" y="2968625"/>
              <a:ext cx="657225" cy="323850"/>
            </a:xfrm>
            <a:prstGeom prst="rect">
              <a:avLst/>
            </a:prstGeom>
            <a:solidFill>
              <a:srgbClr val="E3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88265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59" name="Rectangle 97"/>
            <p:cNvSpPr>
              <a:spLocks noChangeArrowheads="1"/>
            </p:cNvSpPr>
            <p:nvPr/>
          </p:nvSpPr>
          <p:spPr bwMode="auto">
            <a:xfrm>
              <a:off x="796925" y="2622550"/>
              <a:ext cx="657225" cy="323850"/>
            </a:xfrm>
            <a:prstGeom prst="rect">
              <a:avLst/>
            </a:prstGeom>
            <a:solidFill>
              <a:srgbClr val="EA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88265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61" name="Rectangle 115"/>
            <p:cNvSpPr>
              <a:spLocks noChangeArrowheads="1"/>
            </p:cNvSpPr>
            <p:nvPr/>
          </p:nvSpPr>
          <p:spPr bwMode="auto">
            <a:xfrm>
              <a:off x="1476375" y="1928813"/>
              <a:ext cx="657225" cy="323850"/>
            </a:xfrm>
            <a:prstGeom prst="rect">
              <a:avLst/>
            </a:prstGeom>
            <a:solidFill>
              <a:srgbClr val="EF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2" name="Rectangle 113"/>
            <p:cNvSpPr>
              <a:spLocks noChangeArrowheads="1"/>
            </p:cNvSpPr>
            <p:nvPr/>
          </p:nvSpPr>
          <p:spPr bwMode="auto">
            <a:xfrm>
              <a:off x="1476375" y="2274888"/>
              <a:ext cx="657225" cy="323850"/>
            </a:xfrm>
            <a:prstGeom prst="rect">
              <a:avLst/>
            </a:prstGeom>
            <a:solidFill>
              <a:srgbClr val="E8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3" name="Rectangle 111"/>
            <p:cNvSpPr>
              <a:spLocks noChangeArrowheads="1"/>
            </p:cNvSpPr>
            <p:nvPr/>
          </p:nvSpPr>
          <p:spPr bwMode="auto">
            <a:xfrm>
              <a:off x="1476375" y="3314700"/>
              <a:ext cx="657225" cy="322263"/>
            </a:xfrm>
            <a:prstGeom prst="rect">
              <a:avLst/>
            </a:prstGeom>
            <a:solidFill>
              <a:srgbClr val="C8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4" name="Rectangle 109"/>
            <p:cNvSpPr>
              <a:spLocks noChangeArrowheads="1"/>
            </p:cNvSpPr>
            <p:nvPr/>
          </p:nvSpPr>
          <p:spPr bwMode="auto">
            <a:xfrm>
              <a:off x="1476375" y="2967038"/>
              <a:ext cx="657225" cy="323850"/>
            </a:xfrm>
            <a:prstGeom prst="rect">
              <a:avLst/>
            </a:prstGeom>
            <a:solidFill>
              <a:srgbClr val="D6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5" name="Rectangle 106"/>
            <p:cNvSpPr>
              <a:spLocks noChangeArrowheads="1"/>
            </p:cNvSpPr>
            <p:nvPr/>
          </p:nvSpPr>
          <p:spPr bwMode="auto">
            <a:xfrm>
              <a:off x="1476375" y="2620963"/>
              <a:ext cx="657225" cy="323850"/>
            </a:xfrm>
            <a:prstGeom prst="rect">
              <a:avLst/>
            </a:prstGeom>
            <a:solidFill>
              <a:srgbClr val="E1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6" name="Rectangle 132"/>
            <p:cNvSpPr>
              <a:spLocks noChangeArrowheads="1"/>
            </p:cNvSpPr>
            <p:nvPr/>
          </p:nvSpPr>
          <p:spPr bwMode="auto">
            <a:xfrm>
              <a:off x="2149475" y="1928813"/>
              <a:ext cx="657225" cy="323850"/>
            </a:xfrm>
            <a:prstGeom prst="rect">
              <a:avLst/>
            </a:prstGeom>
            <a:solidFill>
              <a:srgbClr val="E7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7" name="Rectangle 130"/>
            <p:cNvSpPr>
              <a:spLocks noChangeArrowheads="1"/>
            </p:cNvSpPr>
            <p:nvPr/>
          </p:nvSpPr>
          <p:spPr bwMode="auto">
            <a:xfrm>
              <a:off x="2149475" y="2274888"/>
              <a:ext cx="657225" cy="323850"/>
            </a:xfrm>
            <a:prstGeom prst="rect">
              <a:avLst/>
            </a:prstGeom>
            <a:solidFill>
              <a:srgbClr val="DF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8" name="Rectangle 127"/>
            <p:cNvSpPr>
              <a:spLocks noChangeArrowheads="1"/>
            </p:cNvSpPr>
            <p:nvPr/>
          </p:nvSpPr>
          <p:spPr bwMode="auto">
            <a:xfrm>
              <a:off x="2149475" y="3314700"/>
              <a:ext cx="657225" cy="322263"/>
            </a:xfrm>
            <a:prstGeom prst="rect">
              <a:avLst/>
            </a:prstGeom>
            <a:solidFill>
              <a:srgbClr val="B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9" name="Rectangle 125"/>
            <p:cNvSpPr>
              <a:spLocks noChangeArrowheads="1"/>
            </p:cNvSpPr>
            <p:nvPr/>
          </p:nvSpPr>
          <p:spPr bwMode="auto">
            <a:xfrm>
              <a:off x="2149475" y="2967038"/>
              <a:ext cx="657225" cy="323850"/>
            </a:xfrm>
            <a:prstGeom prst="rect">
              <a:avLst/>
            </a:prstGeom>
            <a:solidFill>
              <a:srgbClr val="C3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0" name="Rectangle 123"/>
            <p:cNvSpPr>
              <a:spLocks noChangeArrowheads="1"/>
            </p:cNvSpPr>
            <p:nvPr/>
          </p:nvSpPr>
          <p:spPr bwMode="auto">
            <a:xfrm>
              <a:off x="2149475" y="2620963"/>
              <a:ext cx="657225" cy="323850"/>
            </a:xfrm>
            <a:prstGeom prst="rect">
              <a:avLst/>
            </a:pr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1" name="Rectangle 167"/>
            <p:cNvSpPr>
              <a:spLocks noChangeArrowheads="1"/>
            </p:cNvSpPr>
            <p:nvPr/>
          </p:nvSpPr>
          <p:spPr bwMode="auto">
            <a:xfrm>
              <a:off x="2828925" y="1927225"/>
              <a:ext cx="657225" cy="323850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2" name="Rectangle 155"/>
            <p:cNvSpPr>
              <a:spLocks noChangeArrowheads="1"/>
            </p:cNvSpPr>
            <p:nvPr/>
          </p:nvSpPr>
          <p:spPr bwMode="auto">
            <a:xfrm>
              <a:off x="2828925" y="2273300"/>
              <a:ext cx="657225" cy="323850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3" name="Rectangle 148"/>
            <p:cNvSpPr>
              <a:spLocks noChangeArrowheads="1"/>
            </p:cNvSpPr>
            <p:nvPr/>
          </p:nvSpPr>
          <p:spPr bwMode="auto">
            <a:xfrm>
              <a:off x="2828925" y="3313113"/>
              <a:ext cx="657225" cy="323850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4" name="Rectangle 146"/>
            <p:cNvSpPr>
              <a:spLocks noChangeArrowheads="1"/>
            </p:cNvSpPr>
            <p:nvPr/>
          </p:nvSpPr>
          <p:spPr bwMode="auto">
            <a:xfrm>
              <a:off x="2828925" y="2967038"/>
              <a:ext cx="657225" cy="323850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5" name="Rectangle 144"/>
            <p:cNvSpPr>
              <a:spLocks noChangeArrowheads="1"/>
            </p:cNvSpPr>
            <p:nvPr/>
          </p:nvSpPr>
          <p:spPr bwMode="auto">
            <a:xfrm>
              <a:off x="2828925" y="2620963"/>
              <a:ext cx="657225" cy="323850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76" name="Group 171"/>
            <p:cNvGrpSpPr>
              <a:grpSpLocks/>
            </p:cNvGrpSpPr>
            <p:nvPr/>
          </p:nvGrpSpPr>
          <p:grpSpPr bwMode="auto">
            <a:xfrm>
              <a:off x="785813" y="1582738"/>
              <a:ext cx="660400" cy="322262"/>
              <a:chOff x="769225" y="3995953"/>
              <a:chExt cx="615589" cy="326003"/>
            </a:xfrm>
          </p:grpSpPr>
          <p:sp>
            <p:nvSpPr>
              <p:cNvPr id="217" name="Rectangle 216"/>
              <p:cNvSpPr/>
              <p:nvPr/>
            </p:nvSpPr>
            <p:spPr bwMode="auto">
              <a:xfrm>
                <a:off x="769225" y="3995953"/>
                <a:ext cx="615589" cy="326003"/>
              </a:xfrm>
              <a:prstGeom prst="rect">
                <a:avLst/>
              </a:prstGeom>
              <a:solidFill>
                <a:srgbClr val="DDDDDD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 bwMode="auto">
              <a:xfrm>
                <a:off x="850613" y="4074643"/>
                <a:ext cx="452813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77" name="Group 181"/>
            <p:cNvGrpSpPr>
              <a:grpSpLocks/>
            </p:cNvGrpSpPr>
            <p:nvPr/>
          </p:nvGrpSpPr>
          <p:grpSpPr bwMode="auto">
            <a:xfrm>
              <a:off x="1465263" y="1582738"/>
              <a:ext cx="658812" cy="322262"/>
              <a:chOff x="769225" y="3995953"/>
              <a:chExt cx="615589" cy="326003"/>
            </a:xfrm>
          </p:grpSpPr>
          <p:sp>
            <p:nvSpPr>
              <p:cNvPr id="215" name="Rectangle 55"/>
              <p:cNvSpPr>
                <a:spLocks noChangeArrowheads="1"/>
              </p:cNvSpPr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16" name="Rectangle 215"/>
              <p:cNvSpPr/>
              <p:nvPr/>
            </p:nvSpPr>
            <p:spPr bwMode="auto">
              <a:xfrm>
                <a:off x="850809" y="4074643"/>
                <a:ext cx="452422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78" name="Group 184"/>
            <p:cNvGrpSpPr>
              <a:grpSpLocks/>
            </p:cNvGrpSpPr>
            <p:nvPr/>
          </p:nvGrpSpPr>
          <p:grpSpPr bwMode="auto">
            <a:xfrm>
              <a:off x="2144713" y="1582738"/>
              <a:ext cx="658812" cy="322262"/>
              <a:chOff x="769225" y="3995953"/>
              <a:chExt cx="615589" cy="326003"/>
            </a:xfrm>
          </p:grpSpPr>
          <p:sp>
            <p:nvSpPr>
              <p:cNvPr id="213" name="Rectangle 53"/>
              <p:cNvSpPr>
                <a:spLocks noChangeArrowheads="1"/>
              </p:cNvSpPr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14" name="Rectangle 213"/>
              <p:cNvSpPr/>
              <p:nvPr/>
            </p:nvSpPr>
            <p:spPr bwMode="auto">
              <a:xfrm>
                <a:off x="850809" y="4074643"/>
                <a:ext cx="452422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79" name="Group 187"/>
            <p:cNvGrpSpPr>
              <a:grpSpLocks/>
            </p:cNvGrpSpPr>
            <p:nvPr/>
          </p:nvGrpSpPr>
          <p:grpSpPr bwMode="auto">
            <a:xfrm>
              <a:off x="2824163" y="1582738"/>
              <a:ext cx="660400" cy="322262"/>
              <a:chOff x="769225" y="3995953"/>
              <a:chExt cx="615589" cy="326003"/>
            </a:xfrm>
          </p:grpSpPr>
          <p:sp>
            <p:nvSpPr>
              <p:cNvPr id="211" name="Rectangle 50"/>
              <p:cNvSpPr>
                <a:spLocks noChangeArrowheads="1"/>
              </p:cNvSpPr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12" name="Rectangle 211"/>
              <p:cNvSpPr/>
              <p:nvPr/>
            </p:nvSpPr>
            <p:spPr bwMode="auto">
              <a:xfrm>
                <a:off x="850613" y="4074643"/>
                <a:ext cx="452813" cy="16862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sp>
          <p:nvSpPr>
            <p:cNvPr id="180" name="TextBox 179"/>
            <p:cNvSpPr txBox="1"/>
            <p:nvPr/>
          </p:nvSpPr>
          <p:spPr bwMode="auto">
            <a:xfrm>
              <a:off x="1827213" y="1574801"/>
              <a:ext cx="62709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inputs</a:t>
              </a:r>
            </a:p>
          </p:txBody>
        </p:sp>
        <p:grpSp>
          <p:nvGrpSpPr>
            <p:cNvPr id="181" name="Group 121"/>
            <p:cNvGrpSpPr>
              <a:grpSpLocks/>
            </p:cNvGrpSpPr>
            <p:nvPr/>
          </p:nvGrpSpPr>
          <p:grpSpPr bwMode="auto">
            <a:xfrm>
              <a:off x="3516313" y="1568450"/>
              <a:ext cx="703262" cy="2101850"/>
              <a:chOff x="3516313" y="3826177"/>
              <a:chExt cx="703262" cy="2101849"/>
            </a:xfrm>
          </p:grpSpPr>
          <p:sp>
            <p:nvSpPr>
              <p:cNvPr id="202" name="Rectangle 3"/>
              <p:cNvSpPr>
                <a:spLocks noChangeArrowheads="1"/>
              </p:cNvSpPr>
              <p:nvPr/>
            </p:nvSpPr>
            <p:spPr bwMode="auto">
              <a:xfrm>
                <a:off x="3516313" y="3826177"/>
                <a:ext cx="703262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203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04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05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06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07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08" name="Rectangle 133"/>
              <p:cNvSpPr>
                <a:spLocks noChangeArrowheads="1"/>
              </p:cNvSpPr>
              <p:nvPr/>
            </p:nvSpPr>
            <p:spPr bwMode="auto">
              <a:xfrm>
                <a:off x="3541713" y="3851577"/>
                <a:ext cx="658812" cy="32226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09" name="Rectangle 208"/>
              <p:cNvSpPr/>
              <p:nvPr/>
            </p:nvSpPr>
            <p:spPr bwMode="auto">
              <a:xfrm>
                <a:off x="3627438" y="3927777"/>
                <a:ext cx="487362" cy="16827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3560762" y="3832528"/>
                <a:ext cx="628377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 i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Arial" charset="0"/>
                  </a:rPr>
                  <a:t>target</a:t>
                </a:r>
              </a:p>
            </p:txBody>
          </p:sp>
        </p:grpSp>
        <p:sp>
          <p:nvSpPr>
            <p:cNvPr id="182" name="Rectangle 181"/>
            <p:cNvSpPr/>
            <p:nvPr/>
          </p:nvSpPr>
          <p:spPr bwMode="auto">
            <a:xfrm>
              <a:off x="15621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56210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56210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56210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156210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2352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3520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3520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23520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23520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9210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92100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92100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92100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92100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36322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3632200" y="235426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3632200" y="339248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3632200" y="3046413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3632200" y="2700338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87796" y="673881"/>
            <a:ext cx="723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a model to learn the best fit for the given data</a:t>
            </a:r>
          </a:p>
        </p:txBody>
      </p:sp>
      <p:sp>
        <p:nvSpPr>
          <p:cNvPr id="5" name="TextBox 4"/>
          <p:cNvSpPr txBox="1"/>
          <p:nvPr/>
        </p:nvSpPr>
        <p:spPr>
          <a:xfrm rot="6309953">
            <a:off x="5352288" y="5160086"/>
            <a:ext cx="161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Error Signal</a:t>
            </a:r>
          </a:p>
        </p:txBody>
      </p:sp>
      <p:sp>
        <p:nvSpPr>
          <p:cNvPr id="99" name="TextBox 98"/>
          <p:cNvSpPr txBox="1"/>
          <p:nvPr/>
        </p:nvSpPr>
        <p:spPr>
          <a:xfrm rot="17161517">
            <a:off x="2449178" y="4304954"/>
            <a:ext cx="145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6" name="TextBox 5"/>
          <p:cNvSpPr txBox="1"/>
          <p:nvPr/>
        </p:nvSpPr>
        <p:spPr>
          <a:xfrm rot="652293">
            <a:off x="3564273" y="3770756"/>
            <a:ext cx="2558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Model Selection &amp; </a:t>
            </a:r>
          </a:p>
          <a:p>
            <a:pPr algn="ctr"/>
            <a:r>
              <a:rPr lang="en-US" sz="2400" dirty="0"/>
              <a:t>Refinement</a:t>
            </a:r>
          </a:p>
        </p:txBody>
      </p:sp>
      <p:sp>
        <p:nvSpPr>
          <p:cNvPr id="100" name="TextBox 99"/>
          <p:cNvSpPr txBox="1"/>
          <p:nvPr/>
        </p:nvSpPr>
        <p:spPr>
          <a:xfrm rot="666540">
            <a:off x="3771237" y="5235597"/>
            <a:ext cx="1604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973" y="4662873"/>
            <a:ext cx="2266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Supervised Learning Process</a:t>
            </a:r>
          </a:p>
        </p:txBody>
      </p:sp>
      <p:cxnSp>
        <p:nvCxnSpPr>
          <p:cNvPr id="9" name="Straight Arrow Connector 8"/>
          <p:cNvCxnSpPr>
            <a:cxnSpLocks/>
            <a:endCxn id="6" idx="3"/>
          </p:cNvCxnSpPr>
          <p:nvPr/>
        </p:nvCxnSpPr>
        <p:spPr>
          <a:xfrm flipH="1">
            <a:off x="6100026" y="2901522"/>
            <a:ext cx="229655" cy="152603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3817225" y="2565509"/>
            <a:ext cx="2115663" cy="144245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rved Right Arrow 96"/>
          <p:cNvSpPr/>
          <p:nvPr/>
        </p:nvSpPr>
        <p:spPr>
          <a:xfrm>
            <a:off x="3315133" y="4038086"/>
            <a:ext cx="640748" cy="15354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9" name="Curved Right Arrow 218"/>
          <p:cNvSpPr/>
          <p:nvPr/>
        </p:nvSpPr>
        <p:spPr>
          <a:xfrm rot="10622482">
            <a:off x="6118666" y="2427016"/>
            <a:ext cx="258508" cy="6194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Curved Right Arrow 1"/>
          <p:cNvSpPr/>
          <p:nvPr/>
        </p:nvSpPr>
        <p:spPr>
          <a:xfrm>
            <a:off x="5908398" y="2288381"/>
            <a:ext cx="258508" cy="6194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108" name="Group 138"/>
          <p:cNvGrpSpPr>
            <a:grpSpLocks/>
          </p:cNvGrpSpPr>
          <p:nvPr/>
        </p:nvGrpSpPr>
        <p:grpSpPr bwMode="auto">
          <a:xfrm>
            <a:off x="7907761" y="1504949"/>
            <a:ext cx="893763" cy="2101851"/>
            <a:chOff x="3516846" y="3826177"/>
            <a:chExt cx="702931" cy="2101849"/>
          </a:xfrm>
        </p:grpSpPr>
        <p:sp>
          <p:nvSpPr>
            <p:cNvPr id="109" name="Rectangle 3"/>
            <p:cNvSpPr>
              <a:spLocks noChangeArrowheads="1"/>
            </p:cNvSpPr>
            <p:nvPr/>
          </p:nvSpPr>
          <p:spPr bwMode="auto">
            <a:xfrm>
              <a:off x="3516846" y="3826177"/>
              <a:ext cx="702931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10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3631713" y="4272265"/>
              <a:ext cx="485684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12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3631713" y="4621515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14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3631713" y="5659739"/>
              <a:ext cx="485684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16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3631713" y="5313664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18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3631713" y="4967589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3541817" y="3851577"/>
              <a:ext cx="659233" cy="32226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3627967" y="3927777"/>
              <a:ext cx="486933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626839" y="3844580"/>
              <a:ext cx="48185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rgbClr val="FF0000"/>
                  </a:solidFill>
                  <a:latin typeface="+mj-lt"/>
                  <a:cs typeface="Arial" charset="0"/>
                </a:rPr>
                <a:t>errors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301140" y="188457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826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74628" y="-127094"/>
            <a:ext cx="10515600" cy="1325563"/>
          </a:xfrm>
        </p:spPr>
        <p:txBody>
          <a:bodyPr/>
          <a:lstStyle/>
          <a:p>
            <a:r>
              <a:rPr lang="en-US" dirty="0"/>
              <a:t>Assessing model “fit”…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1857168" y="1688646"/>
            <a:ext cx="2592280" cy="264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73" name="Group 138"/>
          <p:cNvGrpSpPr>
            <a:grpSpLocks/>
          </p:cNvGrpSpPr>
          <p:nvPr/>
        </p:nvGrpSpPr>
        <p:grpSpPr bwMode="auto">
          <a:xfrm>
            <a:off x="2208644" y="1937697"/>
            <a:ext cx="893763" cy="2101851"/>
            <a:chOff x="3516846" y="3826177"/>
            <a:chExt cx="702931" cy="2101849"/>
          </a:xfrm>
        </p:grpSpPr>
        <p:sp>
          <p:nvSpPr>
            <p:cNvPr id="74" name="Rectangle 3"/>
            <p:cNvSpPr>
              <a:spLocks noChangeArrowheads="1"/>
            </p:cNvSpPr>
            <p:nvPr/>
          </p:nvSpPr>
          <p:spPr bwMode="auto">
            <a:xfrm>
              <a:off x="3516846" y="3826177"/>
              <a:ext cx="702931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75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3631713" y="4272265"/>
              <a:ext cx="485684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77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3631713" y="4621515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79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3631713" y="5659739"/>
              <a:ext cx="485684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1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631713" y="5313664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3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631713" y="4967589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3541817" y="3851577"/>
              <a:ext cx="659233" cy="32226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3627967" y="3927777"/>
              <a:ext cx="486933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26839" y="3844580"/>
              <a:ext cx="48185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errors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146076" y="1929902"/>
            <a:ext cx="1215203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The smaller the error the better the fit to the given data</a:t>
            </a:r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4184689" y="1844875"/>
            <a:ext cx="984547" cy="963660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2310" y="1739936"/>
            <a:ext cx="5336892" cy="403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In general, we have two key approaches to assessing model fit:</a:t>
            </a:r>
          </a:p>
          <a:p>
            <a:pPr marL="342891" indent="-342891">
              <a:buAutoNum type="arabicParenR"/>
            </a:pPr>
            <a:r>
              <a:rPr lang="en-US" sz="2133" dirty="0"/>
              <a:t>Model fit measures: Represent the error between the predicted values and the target values (i.e. sum of squared errors, r</a:t>
            </a:r>
            <a:r>
              <a:rPr lang="en-US" sz="2133" baseline="30000" dirty="0"/>
              <a:t>2</a:t>
            </a:r>
            <a:r>
              <a:rPr lang="en-US" sz="2133" dirty="0"/>
              <a:t>, misclassification rate, etc.) without assuming too much about the population</a:t>
            </a:r>
            <a:endParaRPr lang="en-US" sz="2133" baseline="30000" dirty="0"/>
          </a:p>
          <a:p>
            <a:pPr marL="342891" indent="-342891">
              <a:buAutoNum type="arabicParenR"/>
            </a:pPr>
            <a:r>
              <a:rPr lang="en-US" sz="2133" dirty="0"/>
              <a:t>Confidence: Conduct a statistical test to identify how confident you are that the model fits the target population and is not the result of chance (based on assumptions about the population).</a:t>
            </a:r>
          </a:p>
        </p:txBody>
      </p:sp>
    </p:spTree>
    <p:extLst>
      <p:ext uri="{BB962C8B-B14F-4D97-AF65-F5344CB8AC3E}">
        <p14:creationId xmlns:p14="http://schemas.microsoft.com/office/powerpoint/2010/main" val="287878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281" y="-234999"/>
            <a:ext cx="10515600" cy="1325563"/>
          </a:xfrm>
        </p:spPr>
        <p:txBody>
          <a:bodyPr/>
          <a:lstStyle/>
          <a:p>
            <a:r>
              <a:rPr lang="en-US" dirty="0"/>
              <a:t>An Example of assessing model fit…</a:t>
            </a:r>
          </a:p>
        </p:txBody>
      </p:sp>
      <p:pic>
        <p:nvPicPr>
          <p:cNvPr id="1026" name="Picture 2" descr="Graph with regression 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65" y="449213"/>
            <a:ext cx="3522599" cy="3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257794" y="693239"/>
            <a:ext cx="4097023" cy="280076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charset="0"/>
              </a:rPr>
              <a:t>One example that many of you will be familiar with is a (Least Squares) Regression Model</a:t>
            </a:r>
          </a:p>
          <a:p>
            <a:pPr>
              <a:defRPr/>
            </a:pPr>
            <a:endParaRPr lang="en-US" sz="1600" i="1" dirty="0">
              <a:solidFill>
                <a:schemeClr val="tx2">
                  <a:lumMod val="50000"/>
                </a:schemeClr>
              </a:solidFill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charset="0"/>
              </a:rPr>
              <a:t>Given a set of data – with one continuous input variable, and one continuous output variable, we may then visually determine that the “best” model is the linear model – and we then attempt to fine tune the fit of this model by adjusting m and b (slope and intercept from y=</a:t>
            </a:r>
            <a:r>
              <a:rPr lang="en-US" sz="1600" i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charset="0"/>
              </a:rPr>
              <a:t>mx+b</a:t>
            </a:r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charset="0"/>
              </a:rPr>
              <a:t> ) to best fit (least error) the predicted values to the observed values</a:t>
            </a:r>
          </a:p>
        </p:txBody>
      </p:sp>
      <p:grpSp>
        <p:nvGrpSpPr>
          <p:cNvPr id="98" name="Group 138"/>
          <p:cNvGrpSpPr>
            <a:grpSpLocks/>
          </p:cNvGrpSpPr>
          <p:nvPr/>
        </p:nvGrpSpPr>
        <p:grpSpPr bwMode="auto">
          <a:xfrm>
            <a:off x="6256777" y="3911697"/>
            <a:ext cx="979756" cy="2101851"/>
            <a:chOff x="3476893" y="3826177"/>
            <a:chExt cx="770564" cy="2101849"/>
          </a:xfrm>
        </p:grpSpPr>
        <p:sp>
          <p:nvSpPr>
            <p:cNvPr id="99" name="Rectangle 3"/>
            <p:cNvSpPr>
              <a:spLocks noChangeArrowheads="1"/>
            </p:cNvSpPr>
            <p:nvPr/>
          </p:nvSpPr>
          <p:spPr bwMode="auto">
            <a:xfrm>
              <a:off x="3516846" y="3826177"/>
              <a:ext cx="702931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00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3631713" y="4272265"/>
              <a:ext cx="485684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02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3631713" y="4621515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04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3631713" y="5659739"/>
              <a:ext cx="485684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06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3631713" y="5313664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08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631713" y="4967589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3541817" y="3851577"/>
              <a:ext cx="659233" cy="32226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3627967" y="3927777"/>
              <a:ext cx="486933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76893" y="3832528"/>
              <a:ext cx="77056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predictions</a:t>
              </a:r>
            </a:p>
          </p:txBody>
        </p:sp>
      </p:grp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2384679" y="3916669"/>
            <a:ext cx="712863" cy="21018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35" name="Rectangle 167"/>
          <p:cNvSpPr>
            <a:spLocks noChangeArrowheads="1"/>
          </p:cNvSpPr>
          <p:nvPr/>
        </p:nvSpPr>
        <p:spPr bwMode="auto">
          <a:xfrm>
            <a:off x="2408568" y="4275444"/>
            <a:ext cx="657225" cy="323851"/>
          </a:xfrm>
          <a:prstGeom prst="rect">
            <a:avLst/>
          </a:prstGeom>
          <a:solidFill>
            <a:srgbClr val="DEE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6" name="Rectangle 155"/>
          <p:cNvSpPr>
            <a:spLocks noChangeArrowheads="1"/>
          </p:cNvSpPr>
          <p:nvPr/>
        </p:nvSpPr>
        <p:spPr bwMode="auto">
          <a:xfrm>
            <a:off x="2408568" y="4621519"/>
            <a:ext cx="657225" cy="323851"/>
          </a:xfrm>
          <a:prstGeom prst="rect">
            <a:avLst/>
          </a:prstGeom>
          <a:solidFill>
            <a:srgbClr val="CEDE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7" name="Rectangle 148"/>
          <p:cNvSpPr>
            <a:spLocks noChangeArrowheads="1"/>
          </p:cNvSpPr>
          <p:nvPr/>
        </p:nvSpPr>
        <p:spPr bwMode="auto">
          <a:xfrm>
            <a:off x="2408568" y="5661332"/>
            <a:ext cx="657225" cy="323851"/>
          </a:xfrm>
          <a:prstGeom prst="rect">
            <a:avLst/>
          </a:prstGeom>
          <a:solidFill>
            <a:srgbClr val="A0B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8" name="Rectangle 146"/>
          <p:cNvSpPr>
            <a:spLocks noChangeArrowheads="1"/>
          </p:cNvSpPr>
          <p:nvPr/>
        </p:nvSpPr>
        <p:spPr bwMode="auto">
          <a:xfrm>
            <a:off x="2408568" y="5315257"/>
            <a:ext cx="657225" cy="323851"/>
          </a:xfrm>
          <a:prstGeom prst="rect">
            <a:avLst/>
          </a:prstGeom>
          <a:solidFill>
            <a:srgbClr val="AFCA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9" name="Rectangle 144"/>
          <p:cNvSpPr>
            <a:spLocks noChangeArrowheads="1"/>
          </p:cNvSpPr>
          <p:nvPr/>
        </p:nvSpPr>
        <p:spPr bwMode="auto">
          <a:xfrm>
            <a:off x="2408568" y="4969183"/>
            <a:ext cx="657225" cy="323851"/>
          </a:xfrm>
          <a:prstGeom prst="rect">
            <a:avLst/>
          </a:prstGeom>
          <a:solidFill>
            <a:srgbClr val="BFD4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pSp>
        <p:nvGrpSpPr>
          <p:cNvPr id="143" name="Group 187"/>
          <p:cNvGrpSpPr>
            <a:grpSpLocks/>
          </p:cNvGrpSpPr>
          <p:nvPr/>
        </p:nvGrpSpPr>
        <p:grpSpPr bwMode="auto">
          <a:xfrm>
            <a:off x="2403804" y="3930958"/>
            <a:ext cx="660400" cy="322263"/>
            <a:chOff x="769225" y="3995953"/>
            <a:chExt cx="615589" cy="326003"/>
          </a:xfrm>
        </p:grpSpPr>
        <p:sp>
          <p:nvSpPr>
            <p:cNvPr id="243" name="Rectangle 50"/>
            <p:cNvSpPr>
              <a:spLocks noChangeArrowheads="1"/>
            </p:cNvSpPr>
            <p:nvPr/>
          </p:nvSpPr>
          <p:spPr bwMode="auto">
            <a:xfrm>
              <a:off x="769570" y="3996072"/>
              <a:ext cx="615886" cy="32550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850613" y="4074643"/>
              <a:ext cx="452813" cy="16862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 bwMode="auto">
          <a:xfrm>
            <a:off x="2384679" y="3911829"/>
            <a:ext cx="62709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charset="0"/>
              </a:rPr>
              <a:t>inputs</a:t>
            </a:r>
          </a:p>
        </p:txBody>
      </p:sp>
      <p:grpSp>
        <p:nvGrpSpPr>
          <p:cNvPr id="145" name="Group 121"/>
          <p:cNvGrpSpPr>
            <a:grpSpLocks/>
          </p:cNvGrpSpPr>
          <p:nvPr/>
        </p:nvGrpSpPr>
        <p:grpSpPr bwMode="auto">
          <a:xfrm>
            <a:off x="3095956" y="3916669"/>
            <a:ext cx="703263" cy="2101851"/>
            <a:chOff x="3516313" y="3826177"/>
            <a:chExt cx="703262" cy="2101849"/>
          </a:xfrm>
        </p:grpSpPr>
        <p:sp>
          <p:nvSpPr>
            <p:cNvPr id="234" name="Rectangle 3"/>
            <p:cNvSpPr>
              <a:spLocks noChangeArrowheads="1"/>
            </p:cNvSpPr>
            <p:nvPr/>
          </p:nvSpPr>
          <p:spPr bwMode="auto">
            <a:xfrm>
              <a:off x="3516313" y="3826177"/>
              <a:ext cx="703262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35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36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37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38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39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40" name="Rectangle 133"/>
            <p:cNvSpPr>
              <a:spLocks noChangeArrowheads="1"/>
            </p:cNvSpPr>
            <p:nvPr/>
          </p:nvSpPr>
          <p:spPr bwMode="auto">
            <a:xfrm>
              <a:off x="3541713" y="3851577"/>
              <a:ext cx="658812" cy="32226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3627438" y="3927777"/>
              <a:ext cx="487362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560764" y="3832528"/>
              <a:ext cx="628376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target</a:t>
              </a:r>
            </a:p>
          </p:txBody>
        </p:sp>
      </p:grpSp>
      <p:sp>
        <p:nvSpPr>
          <p:cNvPr id="224" name="Rectangle 223"/>
          <p:cNvSpPr/>
          <p:nvPr/>
        </p:nvSpPr>
        <p:spPr bwMode="auto">
          <a:xfrm>
            <a:off x="2500643" y="435482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25" name="Rectangle 224"/>
          <p:cNvSpPr/>
          <p:nvPr/>
        </p:nvSpPr>
        <p:spPr bwMode="auto">
          <a:xfrm>
            <a:off x="2500643" y="4702483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2500643" y="5740709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2500643" y="5394633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28" name="Rectangle 227"/>
          <p:cNvSpPr/>
          <p:nvPr/>
        </p:nvSpPr>
        <p:spPr bwMode="auto">
          <a:xfrm>
            <a:off x="2500643" y="5048558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29" name="Rectangle 228"/>
          <p:cNvSpPr/>
          <p:nvPr/>
        </p:nvSpPr>
        <p:spPr bwMode="auto">
          <a:xfrm>
            <a:off x="3211843" y="435482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30" name="Rectangle 229"/>
          <p:cNvSpPr/>
          <p:nvPr/>
        </p:nvSpPr>
        <p:spPr bwMode="auto">
          <a:xfrm>
            <a:off x="3211843" y="4702483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31" name="Rectangle 230"/>
          <p:cNvSpPr/>
          <p:nvPr/>
        </p:nvSpPr>
        <p:spPr bwMode="auto">
          <a:xfrm>
            <a:off x="3211843" y="5740709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32" name="Rectangle 231"/>
          <p:cNvSpPr/>
          <p:nvPr/>
        </p:nvSpPr>
        <p:spPr bwMode="auto">
          <a:xfrm>
            <a:off x="3211843" y="5394633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33" name="Rectangle 232"/>
          <p:cNvSpPr/>
          <p:nvPr/>
        </p:nvSpPr>
        <p:spPr bwMode="auto">
          <a:xfrm>
            <a:off x="3211843" y="5048558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grpSp>
        <p:nvGrpSpPr>
          <p:cNvPr id="251" name="Group 138"/>
          <p:cNvGrpSpPr>
            <a:grpSpLocks/>
          </p:cNvGrpSpPr>
          <p:nvPr/>
        </p:nvGrpSpPr>
        <p:grpSpPr bwMode="auto">
          <a:xfrm>
            <a:off x="8639243" y="3937503"/>
            <a:ext cx="893763" cy="2101851"/>
            <a:chOff x="3516846" y="3826177"/>
            <a:chExt cx="702931" cy="2101849"/>
          </a:xfrm>
        </p:grpSpPr>
        <p:sp>
          <p:nvSpPr>
            <p:cNvPr id="252" name="Rectangle 3"/>
            <p:cNvSpPr>
              <a:spLocks noChangeArrowheads="1"/>
            </p:cNvSpPr>
            <p:nvPr/>
          </p:nvSpPr>
          <p:spPr bwMode="auto">
            <a:xfrm>
              <a:off x="3516846" y="3826177"/>
              <a:ext cx="702931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3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3631713" y="4272265"/>
              <a:ext cx="485684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5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3631713" y="4621515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7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3631713" y="5659739"/>
              <a:ext cx="485684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9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3631713" y="5313664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61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3631713" y="4967589"/>
              <a:ext cx="485684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3541817" y="3851577"/>
              <a:ext cx="659233" cy="32226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3627967" y="3927777"/>
              <a:ext cx="486933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626839" y="3844580"/>
              <a:ext cx="48185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errors</a:t>
              </a: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V="1">
            <a:off x="3956505" y="4770995"/>
            <a:ext cx="2308337" cy="1727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56723" y="5815906"/>
            <a:ext cx="256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(simply another form of y=</a:t>
            </a:r>
            <a:r>
              <a:rPr lang="en-US" sz="1400" i="1" dirty="0" err="1"/>
              <a:t>mx+b</a:t>
            </a:r>
            <a:r>
              <a:rPr lang="en-US" sz="1400" i="1" dirty="0"/>
              <a:t>)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3965401" y="4786443"/>
            <a:ext cx="21584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Using Regression, we </a:t>
            </a:r>
          </a:p>
          <a:p>
            <a:r>
              <a:rPr lang="en-US" sz="1600" dirty="0"/>
              <a:t>develop a prediction </a:t>
            </a:r>
          </a:p>
          <a:p>
            <a:r>
              <a:rPr lang="en-US" sz="1600" dirty="0"/>
              <a:t>model …</a:t>
            </a:r>
          </a:p>
          <a:p>
            <a:r>
              <a:rPr lang="en-US" sz="1600" dirty="0"/>
              <a:t>Prediction=</a:t>
            </a:r>
            <a:r>
              <a:rPr lang="el-GR" sz="1600" dirty="0"/>
              <a:t>β</a:t>
            </a:r>
            <a:r>
              <a:rPr lang="en-US" sz="1600" baseline="-25000" dirty="0"/>
              <a:t>0</a:t>
            </a:r>
            <a:r>
              <a:rPr lang="en-US" sz="1600" dirty="0"/>
              <a:t>+</a:t>
            </a:r>
            <a:r>
              <a:rPr lang="el-GR" sz="1600" dirty="0"/>
              <a:t>β</a:t>
            </a:r>
            <a:r>
              <a:rPr lang="en-US" sz="1600" baseline="-25000" dirty="0"/>
              <a:t>1</a:t>
            </a:r>
            <a:r>
              <a:rPr lang="en-US" sz="1600" dirty="0"/>
              <a:t>(input)</a:t>
            </a: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7293868" y="4765121"/>
            <a:ext cx="1377125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5105" y="3905208"/>
            <a:ext cx="1215203" cy="167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Difference between </a:t>
            </a:r>
          </a:p>
          <a:p>
            <a:r>
              <a:rPr lang="en-US" sz="1467" dirty="0"/>
              <a:t>Predicted and Observed Target values are Errors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0583" y="3719865"/>
            <a:ext cx="2409431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Take inputs and use </a:t>
            </a:r>
          </a:p>
          <a:p>
            <a:r>
              <a:rPr lang="en-US" sz="1867" dirty="0"/>
              <a:t>a linear model to predict target values…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576675" y="3929707"/>
            <a:ext cx="12152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smaller the error the better the fit to the given data</a:t>
            </a:r>
          </a:p>
        </p:txBody>
      </p:sp>
    </p:spTree>
    <p:extLst>
      <p:ext uri="{BB962C8B-B14F-4D97-AF65-F5344CB8AC3E}">
        <p14:creationId xmlns:p14="http://schemas.microsoft.com/office/powerpoint/2010/main" val="166218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33" dirty="0"/>
              <a:t>Now, let’s focus on two important issues in predictive analytics that set it apart from descriptive analytics…</a:t>
            </a:r>
          </a:p>
        </p:txBody>
      </p:sp>
      <p:pic>
        <p:nvPicPr>
          <p:cNvPr id="3" name="Picture 2" descr="http://fusion.net/wp-content/uploads/2015/09/yogi.jpg?quality=80&amp;strip=all&amp;resize=1600%2C9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240" y="2219151"/>
            <a:ext cx="5110976" cy="28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912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</a:t>
            </a:r>
            <a:r>
              <a:rPr lang="en-US" b="1" i="1" u="sng" dirty="0"/>
              <a:t>‘try’</a:t>
            </a:r>
            <a:r>
              <a:rPr lang="en-US" dirty="0"/>
              <a:t> to predict the future 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2468218" y="2604147"/>
            <a:ext cx="72555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demonstration purposes, I’ve created a data generating stochastic process. There is a pattern within this data that is hidden from us. Let’s to identify this pattern.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427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1" y="1143000"/>
            <a:ext cx="7252311" cy="457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63186" y="532737"/>
            <a:ext cx="715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this process, I generate 200 observations…</a:t>
            </a:r>
          </a:p>
        </p:txBody>
      </p:sp>
    </p:spTree>
    <p:extLst>
      <p:ext uri="{BB962C8B-B14F-4D97-AF65-F5344CB8AC3E}">
        <p14:creationId xmlns:p14="http://schemas.microsoft.com/office/powerpoint/2010/main" val="417025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CE3E-A4F1-4945-856B-E99E1EB7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2E75-923A-4476-B5D1-C072F18A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Supervised, unsupervised, reinforcement learning</a:t>
            </a:r>
          </a:p>
          <a:p>
            <a:r>
              <a:rPr lang="en-US" dirty="0"/>
              <a:t>Machine learning essentials</a:t>
            </a:r>
          </a:p>
          <a:p>
            <a:pPr lvl="1"/>
            <a:r>
              <a:rPr lang="en-US" dirty="0"/>
              <a:t>Data set</a:t>
            </a:r>
          </a:p>
          <a:p>
            <a:pPr lvl="1"/>
            <a:r>
              <a:rPr lang="en-US" dirty="0"/>
              <a:t>Data partitioning</a:t>
            </a:r>
          </a:p>
          <a:p>
            <a:pPr lvl="1"/>
            <a:r>
              <a:rPr lang="en-US" dirty="0"/>
              <a:t>Model assessment</a:t>
            </a:r>
          </a:p>
          <a:p>
            <a:pPr lvl="1"/>
            <a:r>
              <a:rPr lang="en-US" dirty="0"/>
              <a:t>Underfitting/overfitting</a:t>
            </a:r>
          </a:p>
          <a:p>
            <a:r>
              <a:rPr lang="en-US" dirty="0"/>
              <a:t>Examples of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37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74" y="1301049"/>
            <a:ext cx="7252311" cy="4572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74" y="1301049"/>
            <a:ext cx="7252311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5873" y="756746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Y=</a:t>
            </a:r>
            <a:r>
              <a:rPr lang="el-GR" sz="2400" dirty="0"/>
              <a:t>β</a:t>
            </a:r>
            <a:r>
              <a:rPr lang="en-US" sz="2400" baseline="-25000" dirty="0"/>
              <a:t>0</a:t>
            </a:r>
            <a:r>
              <a:rPr lang="en-US" sz="2400" dirty="0"/>
              <a:t>+</a:t>
            </a:r>
            <a:r>
              <a:rPr lang="el-GR" sz="2400" dirty="0"/>
              <a:t>β</a:t>
            </a:r>
            <a:r>
              <a:rPr lang="en-US" sz="2400" baseline="-25000" dirty="0"/>
              <a:t>1</a:t>
            </a:r>
            <a:r>
              <a:rPr lang="en-US" sz="2400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5873" y="299928"/>
            <a:ext cx="655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fit my 1</a:t>
            </a:r>
            <a:r>
              <a:rPr lang="en-US" sz="2400" baseline="30000" dirty="0"/>
              <a:t>st</a:t>
            </a:r>
            <a:r>
              <a:rPr lang="en-US" sz="2400" dirty="0"/>
              <a:t> Candidate Model to this “training” data: </a:t>
            </a:r>
          </a:p>
        </p:txBody>
      </p:sp>
      <p:sp>
        <p:nvSpPr>
          <p:cNvPr id="6" name="Rectangle 5"/>
          <p:cNvSpPr/>
          <p:nvPr/>
        </p:nvSpPr>
        <p:spPr>
          <a:xfrm>
            <a:off x="6801430" y="2287443"/>
            <a:ext cx="2974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Root Mean Squared Error = 10.71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9732" y="1959575"/>
            <a:ext cx="1265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Y=70.3-0.51x</a:t>
            </a:r>
          </a:p>
        </p:txBody>
      </p:sp>
    </p:spTree>
    <p:extLst>
      <p:ext uri="{BB962C8B-B14F-4D97-AF65-F5344CB8AC3E}">
        <p14:creationId xmlns:p14="http://schemas.microsoft.com/office/powerpoint/2010/main" val="297355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74" y="1301049"/>
            <a:ext cx="7252311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74" y="1301049"/>
            <a:ext cx="7252311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5874" y="756746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Y=</a:t>
            </a:r>
            <a:r>
              <a:rPr lang="el-GR" sz="2400" dirty="0"/>
              <a:t>β</a:t>
            </a:r>
            <a:r>
              <a:rPr lang="en-US" sz="2400" baseline="-25000" dirty="0"/>
              <a:t>0</a:t>
            </a:r>
            <a:r>
              <a:rPr lang="en-US" sz="2400" dirty="0"/>
              <a:t>+</a:t>
            </a:r>
            <a:r>
              <a:rPr lang="el-GR" sz="2400" dirty="0"/>
              <a:t>β</a:t>
            </a:r>
            <a:r>
              <a:rPr lang="en-US" sz="2400" baseline="-25000" dirty="0"/>
              <a:t>1</a:t>
            </a:r>
            <a:r>
              <a:rPr lang="en-US" sz="2400" dirty="0"/>
              <a:t>x +</a:t>
            </a:r>
            <a:r>
              <a:rPr lang="el-GR" sz="2400" dirty="0"/>
              <a:t> β</a:t>
            </a:r>
            <a:r>
              <a:rPr lang="en-US" sz="2400" baseline="-25000" dirty="0"/>
              <a:t>2</a:t>
            </a:r>
            <a:r>
              <a:rPr lang="en-US" sz="2400" dirty="0"/>
              <a:t>x</a:t>
            </a:r>
            <a:r>
              <a:rPr lang="en-US" sz="2400" baseline="300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15874" y="299928"/>
            <a:ext cx="4354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…Then, my 2</a:t>
            </a:r>
            <a:r>
              <a:rPr lang="en-US" sz="2400" baseline="30000" dirty="0"/>
              <a:t>nd</a:t>
            </a:r>
            <a:r>
              <a:rPr lang="en-US" sz="2400" dirty="0"/>
              <a:t> Candidate Model: </a:t>
            </a:r>
          </a:p>
        </p:txBody>
      </p:sp>
      <p:sp>
        <p:nvSpPr>
          <p:cNvPr id="9" name="Rectangle 8"/>
          <p:cNvSpPr/>
          <p:nvPr/>
        </p:nvSpPr>
        <p:spPr>
          <a:xfrm>
            <a:off x="6755131" y="2298130"/>
            <a:ext cx="29171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Root Mean Squared Error  = 9.94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67889" y="1959575"/>
            <a:ext cx="19465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Y=63.8-0.22x-0.002x</a:t>
            </a:r>
            <a:r>
              <a:rPr lang="en-US" sz="16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0148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74" y="1301049"/>
            <a:ext cx="7252311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74" y="1301049"/>
            <a:ext cx="7252311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5874" y="756745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Y=</a:t>
            </a:r>
            <a:r>
              <a:rPr lang="el-GR" sz="2400" dirty="0"/>
              <a:t>β</a:t>
            </a:r>
            <a:r>
              <a:rPr lang="en-US" sz="2400" baseline="-25000" dirty="0"/>
              <a:t>0</a:t>
            </a:r>
            <a:r>
              <a:rPr lang="en-US" sz="2400" dirty="0"/>
              <a:t>+</a:t>
            </a:r>
            <a:r>
              <a:rPr lang="el-GR" sz="2400" dirty="0"/>
              <a:t>β</a:t>
            </a:r>
            <a:r>
              <a:rPr lang="en-US" sz="2400" baseline="-25000" dirty="0"/>
              <a:t>1</a:t>
            </a:r>
            <a:r>
              <a:rPr lang="en-US" sz="2400" dirty="0"/>
              <a:t>x</a:t>
            </a:r>
            <a:r>
              <a:rPr lang="el-GR" sz="2400" dirty="0"/>
              <a:t> </a:t>
            </a:r>
            <a:r>
              <a:rPr lang="en-US" sz="2400" dirty="0"/>
              <a:t>+</a:t>
            </a:r>
            <a:r>
              <a:rPr lang="el-GR" sz="2400" dirty="0"/>
              <a:t>β</a:t>
            </a:r>
            <a:r>
              <a:rPr lang="en-US" sz="2400" baseline="-25000" dirty="0"/>
              <a:t>2</a:t>
            </a:r>
            <a:r>
              <a:rPr lang="en-US" sz="2400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+</a:t>
            </a:r>
            <a:r>
              <a:rPr lang="el-GR" sz="2400" dirty="0"/>
              <a:t>β</a:t>
            </a:r>
            <a:r>
              <a:rPr lang="en-US" sz="2400" baseline="-25000" dirty="0"/>
              <a:t>3</a:t>
            </a:r>
            <a:r>
              <a:rPr lang="en-US" sz="2400" dirty="0"/>
              <a:t>x</a:t>
            </a:r>
            <a:r>
              <a:rPr lang="en-US" sz="2400" baseline="30000" dirty="0"/>
              <a:t>3</a:t>
            </a:r>
          </a:p>
          <a:p>
            <a:endParaRPr lang="en-US" sz="24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2715873" y="299928"/>
            <a:ext cx="2881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Candidate Model: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9443" y="2298130"/>
            <a:ext cx="2870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Root Mean Squared Error = 7.64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70841" y="1959575"/>
            <a:ext cx="28185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Y=24.4+3.66x-0.058x</a:t>
            </a:r>
            <a:r>
              <a:rPr lang="en-US" sz="1600" baseline="30000" dirty="0"/>
              <a:t>2</a:t>
            </a:r>
            <a:r>
              <a:rPr lang="en-US" sz="1600" dirty="0"/>
              <a:t>+0.0003x</a:t>
            </a:r>
            <a:r>
              <a:rPr lang="en-US" sz="1600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3751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74" y="1301049"/>
            <a:ext cx="7252311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74" y="1301049"/>
            <a:ext cx="7252311" cy="45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15874" y="654719"/>
            <a:ext cx="769987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Y=</a:t>
            </a:r>
            <a:r>
              <a:rPr lang="el-GR" sz="1867" dirty="0"/>
              <a:t>β</a:t>
            </a:r>
            <a:r>
              <a:rPr lang="en-US" sz="1867" baseline="-25000" dirty="0"/>
              <a:t>0</a:t>
            </a:r>
            <a:r>
              <a:rPr lang="en-US" sz="1867" dirty="0"/>
              <a:t>+</a:t>
            </a:r>
            <a:r>
              <a:rPr lang="el-GR" sz="1867" dirty="0"/>
              <a:t>β</a:t>
            </a:r>
            <a:r>
              <a:rPr lang="en-US" sz="1867" baseline="-25000" dirty="0"/>
              <a:t>1</a:t>
            </a:r>
            <a:r>
              <a:rPr lang="en-US" sz="1867" dirty="0"/>
              <a:t>x</a:t>
            </a:r>
            <a:r>
              <a:rPr lang="el-GR" sz="1867" dirty="0"/>
              <a:t> </a:t>
            </a:r>
            <a:r>
              <a:rPr lang="en-US" sz="1867" dirty="0"/>
              <a:t>+</a:t>
            </a:r>
            <a:r>
              <a:rPr lang="el-GR" sz="1867" dirty="0"/>
              <a:t>β</a:t>
            </a:r>
            <a:r>
              <a:rPr lang="en-US" sz="1867" baseline="-25000" dirty="0"/>
              <a:t>2</a:t>
            </a:r>
            <a:r>
              <a:rPr lang="en-US" sz="1867" dirty="0"/>
              <a:t>x</a:t>
            </a:r>
            <a:r>
              <a:rPr lang="en-US" sz="1867" baseline="30000" dirty="0"/>
              <a:t>2</a:t>
            </a:r>
            <a:r>
              <a:rPr lang="en-US" sz="1867" dirty="0"/>
              <a:t>+</a:t>
            </a:r>
            <a:r>
              <a:rPr lang="el-GR" sz="1867" dirty="0"/>
              <a:t>β</a:t>
            </a:r>
            <a:r>
              <a:rPr lang="en-US" sz="1867" baseline="-25000" dirty="0"/>
              <a:t>3</a:t>
            </a:r>
            <a:r>
              <a:rPr lang="en-US" sz="1867" dirty="0"/>
              <a:t>x</a:t>
            </a:r>
            <a:r>
              <a:rPr lang="en-US" sz="1867" baseline="30000" dirty="0"/>
              <a:t>3</a:t>
            </a:r>
            <a:r>
              <a:rPr lang="en-US" sz="1867" dirty="0"/>
              <a:t>+</a:t>
            </a:r>
            <a:r>
              <a:rPr lang="el-GR" sz="1867" dirty="0"/>
              <a:t> β</a:t>
            </a:r>
            <a:r>
              <a:rPr lang="en-US" sz="1867" baseline="-25000" dirty="0"/>
              <a:t>4</a:t>
            </a:r>
            <a:r>
              <a:rPr lang="en-US" sz="1867" dirty="0"/>
              <a:t>x</a:t>
            </a:r>
            <a:r>
              <a:rPr lang="en-US" sz="1867" baseline="30000" dirty="0"/>
              <a:t>4</a:t>
            </a:r>
            <a:r>
              <a:rPr lang="en-US" sz="1867" dirty="0"/>
              <a:t>+</a:t>
            </a:r>
            <a:r>
              <a:rPr lang="el-GR" sz="1867" dirty="0"/>
              <a:t>β</a:t>
            </a:r>
            <a:r>
              <a:rPr lang="en-US" sz="1867" baseline="-25000" dirty="0"/>
              <a:t>5</a:t>
            </a:r>
            <a:r>
              <a:rPr lang="en-US" sz="1867" dirty="0"/>
              <a:t>x</a:t>
            </a:r>
            <a:r>
              <a:rPr lang="en-US" sz="1867" baseline="30000" dirty="0"/>
              <a:t>5</a:t>
            </a:r>
            <a:r>
              <a:rPr lang="en-US" sz="1867" dirty="0"/>
              <a:t>+</a:t>
            </a:r>
            <a:r>
              <a:rPr lang="el-GR" sz="1867" dirty="0"/>
              <a:t> β</a:t>
            </a:r>
            <a:r>
              <a:rPr lang="en-US" sz="1867" baseline="-25000" dirty="0"/>
              <a:t>6</a:t>
            </a:r>
            <a:r>
              <a:rPr lang="en-US" sz="1867" dirty="0"/>
              <a:t>x</a:t>
            </a:r>
            <a:r>
              <a:rPr lang="en-US" sz="1867" baseline="30000" dirty="0"/>
              <a:t>6</a:t>
            </a:r>
            <a:r>
              <a:rPr lang="en-US" sz="1867" dirty="0"/>
              <a:t>+</a:t>
            </a:r>
            <a:r>
              <a:rPr lang="el-GR" sz="1867" dirty="0"/>
              <a:t>β</a:t>
            </a:r>
            <a:r>
              <a:rPr lang="en-US" sz="1867" baseline="-25000" dirty="0"/>
              <a:t>7</a:t>
            </a:r>
            <a:r>
              <a:rPr lang="en-US" sz="1867" dirty="0"/>
              <a:t>x</a:t>
            </a:r>
            <a:r>
              <a:rPr lang="en-US" sz="1867" baseline="30000" dirty="0"/>
              <a:t>7</a:t>
            </a:r>
            <a:r>
              <a:rPr lang="en-US" sz="1867" dirty="0"/>
              <a:t>+</a:t>
            </a:r>
            <a:r>
              <a:rPr lang="el-GR" sz="1867" dirty="0"/>
              <a:t> β</a:t>
            </a:r>
            <a:r>
              <a:rPr lang="en-US" sz="1867" baseline="-25000" dirty="0"/>
              <a:t>8</a:t>
            </a:r>
            <a:r>
              <a:rPr lang="en-US" sz="1867" dirty="0"/>
              <a:t>x</a:t>
            </a:r>
            <a:r>
              <a:rPr lang="en-US" sz="1867" baseline="30000" dirty="0"/>
              <a:t>8</a:t>
            </a:r>
            <a:r>
              <a:rPr lang="en-US" sz="1867" dirty="0"/>
              <a:t>+</a:t>
            </a:r>
            <a:r>
              <a:rPr lang="el-GR" sz="1867" dirty="0"/>
              <a:t>β</a:t>
            </a:r>
            <a:r>
              <a:rPr lang="en-US" sz="1867" baseline="-25000" dirty="0"/>
              <a:t>9</a:t>
            </a:r>
            <a:r>
              <a:rPr lang="en-US" sz="1867" dirty="0"/>
              <a:t>x</a:t>
            </a:r>
            <a:r>
              <a:rPr lang="en-US" sz="1867" baseline="30000" dirty="0"/>
              <a:t>9</a:t>
            </a:r>
            <a:r>
              <a:rPr lang="en-US" sz="1867" dirty="0"/>
              <a:t>+</a:t>
            </a:r>
            <a:r>
              <a:rPr lang="el-GR" sz="1867" dirty="0"/>
              <a:t> β</a:t>
            </a:r>
            <a:r>
              <a:rPr lang="en-US" sz="1867" baseline="-25000" dirty="0"/>
              <a:t>10</a:t>
            </a:r>
            <a:r>
              <a:rPr lang="en-US" sz="1867" dirty="0"/>
              <a:t>x</a:t>
            </a:r>
            <a:r>
              <a:rPr lang="en-US" sz="1867" baseline="30000" dirty="0"/>
              <a:t>10</a:t>
            </a:r>
            <a:r>
              <a:rPr lang="en-US" sz="1867" dirty="0"/>
              <a:t>+</a:t>
            </a:r>
            <a:r>
              <a:rPr lang="el-GR" sz="1867" dirty="0"/>
              <a:t>β</a:t>
            </a:r>
            <a:r>
              <a:rPr lang="en-US" sz="1867" baseline="-25000" dirty="0"/>
              <a:t>11</a:t>
            </a:r>
            <a:r>
              <a:rPr lang="en-US" sz="1867" dirty="0"/>
              <a:t>x</a:t>
            </a:r>
            <a:r>
              <a:rPr lang="en-US" sz="1867" baseline="30000" dirty="0"/>
              <a:t>11</a:t>
            </a:r>
            <a:r>
              <a:rPr lang="en-US" sz="1867" dirty="0"/>
              <a:t>+</a:t>
            </a:r>
            <a:r>
              <a:rPr lang="el-GR" sz="1867" dirty="0"/>
              <a:t> β</a:t>
            </a:r>
            <a:r>
              <a:rPr lang="en-US" sz="1867" baseline="-25000" dirty="0"/>
              <a:t>12</a:t>
            </a:r>
            <a:r>
              <a:rPr lang="en-US" sz="1867" dirty="0"/>
              <a:t>x</a:t>
            </a:r>
            <a:r>
              <a:rPr lang="en-US" sz="1867" baseline="30000" dirty="0"/>
              <a:t>12</a:t>
            </a:r>
            <a:r>
              <a:rPr lang="en-US" sz="1867" dirty="0"/>
              <a:t>+</a:t>
            </a:r>
            <a:r>
              <a:rPr lang="el-GR" sz="1867" dirty="0"/>
              <a:t>β</a:t>
            </a:r>
            <a:r>
              <a:rPr lang="en-US" sz="1867" baseline="-25000" dirty="0"/>
              <a:t>13</a:t>
            </a:r>
            <a:r>
              <a:rPr lang="en-US" sz="1867" dirty="0"/>
              <a:t>x</a:t>
            </a:r>
            <a:r>
              <a:rPr lang="en-US" sz="1867" baseline="30000" dirty="0"/>
              <a:t>13</a:t>
            </a:r>
            <a:r>
              <a:rPr lang="en-US" sz="1867" dirty="0"/>
              <a:t>+</a:t>
            </a:r>
            <a:r>
              <a:rPr lang="el-GR" sz="1867" dirty="0"/>
              <a:t> β</a:t>
            </a:r>
            <a:r>
              <a:rPr lang="en-US" sz="1867" baseline="-25000" dirty="0"/>
              <a:t>14</a:t>
            </a:r>
            <a:r>
              <a:rPr lang="en-US" sz="1867" dirty="0"/>
              <a:t>x</a:t>
            </a:r>
            <a:r>
              <a:rPr lang="en-US" sz="1867" baseline="30000" dirty="0"/>
              <a:t>14</a:t>
            </a:r>
            <a:r>
              <a:rPr lang="en-US" sz="1867" dirty="0"/>
              <a:t>+</a:t>
            </a:r>
            <a:r>
              <a:rPr lang="el-GR" sz="1867" dirty="0"/>
              <a:t>β</a:t>
            </a:r>
            <a:r>
              <a:rPr lang="en-US" sz="1867" baseline="-25000" dirty="0"/>
              <a:t>15</a:t>
            </a:r>
            <a:r>
              <a:rPr lang="en-US" sz="1867" dirty="0"/>
              <a:t>x</a:t>
            </a:r>
            <a:r>
              <a:rPr lang="en-US" sz="1867" baseline="30000" dirty="0"/>
              <a:t>15</a:t>
            </a:r>
            <a:r>
              <a:rPr lang="en-US" sz="1867" dirty="0"/>
              <a:t>+</a:t>
            </a:r>
            <a:r>
              <a:rPr lang="el-GR" sz="1867" dirty="0"/>
              <a:t> β</a:t>
            </a:r>
            <a:r>
              <a:rPr lang="en-US" sz="1867" baseline="-25000" dirty="0"/>
              <a:t>16</a:t>
            </a:r>
            <a:r>
              <a:rPr lang="en-US" sz="1867" dirty="0"/>
              <a:t>x</a:t>
            </a:r>
            <a:r>
              <a:rPr lang="en-US" sz="1867" baseline="30000" dirty="0"/>
              <a:t>16</a:t>
            </a:r>
            <a:r>
              <a:rPr lang="en-US" sz="1867" dirty="0"/>
              <a:t>+</a:t>
            </a:r>
            <a:r>
              <a:rPr lang="el-GR" sz="1867" dirty="0"/>
              <a:t>β</a:t>
            </a:r>
            <a:r>
              <a:rPr lang="en-US" sz="1867" baseline="-25000" dirty="0"/>
              <a:t>17</a:t>
            </a:r>
            <a:r>
              <a:rPr lang="en-US" sz="1867" dirty="0"/>
              <a:t>x</a:t>
            </a:r>
            <a:r>
              <a:rPr lang="en-US" sz="1867" baseline="30000" dirty="0"/>
              <a:t>17</a:t>
            </a:r>
            <a:r>
              <a:rPr lang="en-US" sz="1867" dirty="0"/>
              <a:t>+</a:t>
            </a:r>
            <a:r>
              <a:rPr lang="el-GR" sz="1867" dirty="0"/>
              <a:t> β</a:t>
            </a:r>
            <a:r>
              <a:rPr lang="en-US" sz="1867" baseline="-25000" dirty="0"/>
              <a:t>18</a:t>
            </a:r>
            <a:r>
              <a:rPr lang="en-US" sz="1867" dirty="0"/>
              <a:t>x</a:t>
            </a:r>
            <a:r>
              <a:rPr lang="en-US" sz="1867" baseline="30000" dirty="0"/>
              <a:t>18</a:t>
            </a:r>
            <a:r>
              <a:rPr lang="en-US" sz="1867" dirty="0"/>
              <a:t>+</a:t>
            </a:r>
            <a:r>
              <a:rPr lang="el-GR" sz="1867" dirty="0"/>
              <a:t>β</a:t>
            </a:r>
            <a:r>
              <a:rPr lang="en-US" sz="1867" baseline="-25000" dirty="0"/>
              <a:t>19</a:t>
            </a:r>
            <a:r>
              <a:rPr lang="en-US" sz="1867" dirty="0"/>
              <a:t>x</a:t>
            </a:r>
            <a:r>
              <a:rPr lang="en-US" sz="1867" baseline="30000" dirty="0"/>
              <a:t>19</a:t>
            </a:r>
            <a:r>
              <a:rPr lang="en-US" sz="1867" dirty="0"/>
              <a:t>+</a:t>
            </a:r>
            <a:r>
              <a:rPr lang="el-GR" sz="1867" dirty="0"/>
              <a:t> β</a:t>
            </a:r>
            <a:r>
              <a:rPr lang="en-US" sz="1867" baseline="-25000" dirty="0"/>
              <a:t>20</a:t>
            </a:r>
            <a:r>
              <a:rPr lang="en-US" sz="1867" dirty="0"/>
              <a:t>x</a:t>
            </a:r>
            <a:r>
              <a:rPr lang="en-US" sz="1867" baseline="30000" dirty="0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5873" y="299928"/>
            <a:ext cx="2881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baseline="30000" dirty="0"/>
              <a:t>th</a:t>
            </a:r>
            <a:r>
              <a:rPr lang="en-US" sz="2400" dirty="0"/>
              <a:t> Candidate Model: 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6288" y="2609435"/>
            <a:ext cx="2870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Root Mean Squared Error = 7.38</a:t>
            </a:r>
          </a:p>
        </p:txBody>
      </p:sp>
      <p:sp>
        <p:nvSpPr>
          <p:cNvPr id="2" name="Rectangle 1"/>
          <p:cNvSpPr/>
          <p:nvPr/>
        </p:nvSpPr>
        <p:spPr>
          <a:xfrm>
            <a:off x="5274591" y="1655840"/>
            <a:ext cx="4435832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67" dirty="0"/>
              <a:t>Y=11490-4490.9x</a:t>
            </a:r>
            <a:r>
              <a:rPr lang="el-GR" sz="1867" dirty="0"/>
              <a:t> </a:t>
            </a:r>
            <a:r>
              <a:rPr lang="en-US" sz="1867" dirty="0"/>
              <a:t>+777.3x</a:t>
            </a:r>
            <a:r>
              <a:rPr lang="en-US" sz="1867" baseline="30000" dirty="0"/>
              <a:t>2</a:t>
            </a:r>
            <a:r>
              <a:rPr lang="en-US" sz="1867" dirty="0"/>
              <a:t>-78.1x</a:t>
            </a:r>
            <a:r>
              <a:rPr lang="en-US" sz="1867" baseline="30000" dirty="0"/>
              <a:t>3</a:t>
            </a:r>
            <a:r>
              <a:rPr lang="en-US" sz="1867" dirty="0"/>
              <a:t>+</a:t>
            </a:r>
            <a:r>
              <a:rPr lang="el-GR" sz="1867" dirty="0"/>
              <a:t> </a:t>
            </a:r>
            <a:r>
              <a:rPr lang="en-US" sz="1867" dirty="0"/>
              <a:t>5.1x</a:t>
            </a:r>
            <a:r>
              <a:rPr lang="en-US" sz="1867" baseline="30000" dirty="0"/>
              <a:t>4</a:t>
            </a:r>
            <a:r>
              <a:rPr lang="en-US" sz="1867" dirty="0"/>
              <a:t>-0.29x</a:t>
            </a:r>
            <a:r>
              <a:rPr lang="en-US" sz="1867" baseline="30000" dirty="0"/>
              <a:t>5</a:t>
            </a:r>
            <a:r>
              <a:rPr lang="en-US" sz="1867" dirty="0"/>
              <a:t>+</a:t>
            </a:r>
            <a:r>
              <a:rPr lang="el-GR" sz="1867" dirty="0"/>
              <a:t> </a:t>
            </a:r>
            <a:r>
              <a:rPr lang="en-US" sz="1867" dirty="0"/>
              <a:t>0.007x</a:t>
            </a:r>
            <a:r>
              <a:rPr lang="en-US" sz="1867" baseline="30000" dirty="0"/>
              <a:t>6</a:t>
            </a:r>
            <a:r>
              <a:rPr lang="en-US" sz="1867" dirty="0"/>
              <a:t>-0.00017x</a:t>
            </a:r>
            <a:r>
              <a:rPr lang="en-US" sz="1867" baseline="30000" dirty="0"/>
              <a:t>7</a:t>
            </a:r>
            <a:r>
              <a:rPr lang="en-US" sz="1867" dirty="0"/>
              <a:t>+</a:t>
            </a:r>
            <a:r>
              <a:rPr lang="el-GR" sz="1867" dirty="0"/>
              <a:t> </a:t>
            </a:r>
            <a:r>
              <a:rPr lang="en-US" sz="1867" dirty="0"/>
              <a:t>2.7*10</a:t>
            </a:r>
            <a:r>
              <a:rPr lang="en-US" sz="1867" baseline="30000" dirty="0"/>
              <a:t>-6</a:t>
            </a:r>
            <a:r>
              <a:rPr lang="en-US" sz="1867" dirty="0"/>
              <a:t>x</a:t>
            </a:r>
            <a:r>
              <a:rPr lang="en-US" sz="1867" baseline="30000" dirty="0"/>
              <a:t>8</a:t>
            </a:r>
            <a:r>
              <a:rPr lang="en-US" sz="1867" dirty="0"/>
              <a:t>-3.12*10</a:t>
            </a:r>
            <a:r>
              <a:rPr lang="en-US" sz="1867" baseline="30000" dirty="0"/>
              <a:t>-8</a:t>
            </a:r>
            <a:r>
              <a:rPr lang="en-US" sz="1867" dirty="0"/>
              <a:t>x</a:t>
            </a:r>
            <a:r>
              <a:rPr lang="en-US" sz="1867" baseline="30000" dirty="0"/>
              <a:t>9</a:t>
            </a:r>
            <a:r>
              <a:rPr lang="en-US" sz="1867" dirty="0"/>
              <a:t>+ … -1.97*10</a:t>
            </a:r>
            <a:r>
              <a:rPr lang="en-US" sz="1867" baseline="30000" dirty="0"/>
              <a:t>-24</a:t>
            </a:r>
            <a:r>
              <a:rPr lang="en-US" sz="1867" dirty="0"/>
              <a:t>x</a:t>
            </a:r>
            <a:r>
              <a:rPr lang="en-US" sz="1867" baseline="30000" dirty="0"/>
              <a:t>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E8EBB8-5255-6100-233F-C43A3A09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98B0C-D80B-BB42-3014-A9E0F31B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4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“Best” Performing Model??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84231" y="1911347"/>
          <a:ext cx="6162102" cy="35454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24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3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Set of Predictive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Fit on Training Data </a:t>
                      </a:r>
                    </a:p>
                    <a:p>
                      <a:r>
                        <a:rPr lang="en-US" sz="1100" dirty="0"/>
                        <a:t>(Root Mean</a:t>
                      </a:r>
                      <a:r>
                        <a:rPr lang="en-US" sz="1100" baseline="0" dirty="0"/>
                        <a:t> Square</a:t>
                      </a:r>
                      <a:r>
                        <a:rPr lang="en-US" sz="1100" dirty="0"/>
                        <a:t> Errors)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#1)   Y=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x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#2)  Y=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x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2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9.94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#3)</a:t>
                      </a:r>
                      <a:r>
                        <a:rPr lang="en-US" sz="1600" baseline="0" dirty="0"/>
                        <a:t>  </a:t>
                      </a:r>
                      <a:r>
                        <a:rPr lang="en-US" sz="1600" dirty="0"/>
                        <a:t>Y=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x</a:t>
                      </a:r>
                      <a:r>
                        <a:rPr lang="el-GR" sz="1600" dirty="0"/>
                        <a:t> 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3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#4)  Y=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x</a:t>
                      </a:r>
                      <a:r>
                        <a:rPr lang="el-GR" sz="1600" dirty="0"/>
                        <a:t> 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4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4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5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5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6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6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7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7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8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8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9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9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10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11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11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12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12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13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13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14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14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15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15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16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16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17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17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18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18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19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19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20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484231" y="4407585"/>
            <a:ext cx="6162103" cy="103906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00001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3848" y="22042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Is a that last model (the 20</a:t>
            </a:r>
            <a:r>
              <a:rPr lang="en-US" baseline="30000" dirty="0"/>
              <a:t>th</a:t>
            </a:r>
            <a:r>
              <a:rPr lang="en-US" dirty="0"/>
              <a:t> order polynomial) the better predictive model?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answer this, we need to understand how to systematically balance between complexity, and guarding against under/over fitting</a:t>
            </a:r>
          </a:p>
        </p:txBody>
      </p:sp>
    </p:spTree>
    <p:extLst>
      <p:ext uri="{BB962C8B-B14F-4D97-AF65-F5344CB8AC3E}">
        <p14:creationId xmlns:p14="http://schemas.microsoft.com/office/powerpoint/2010/main" val="2273197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06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The “Best” Performing Model…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1" y="1000041"/>
            <a:ext cx="10562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the four models that “I fitted” to the training data, I test the fit of each model on a new batch of data (produced by the same stochastic process that I used to generate the first batch), we’ll call this new data the validation data…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82375"/>
              </p:ext>
            </p:extLst>
          </p:nvPr>
        </p:nvGraphicFramePr>
        <p:xfrm>
          <a:off x="2443669" y="2367389"/>
          <a:ext cx="7926345" cy="33877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24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7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Set of Predictive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Fit on Training Data </a:t>
                      </a:r>
                    </a:p>
                    <a:p>
                      <a:r>
                        <a:rPr lang="en-US" sz="1100" dirty="0"/>
                        <a:t>(Sum of Squared Errors)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Fit on Test Data</a:t>
                      </a:r>
                    </a:p>
                    <a:p>
                      <a:r>
                        <a:rPr lang="en-US" sz="1100" dirty="0"/>
                        <a:t> (Sum of Squared Errors)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#1)   Y=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x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#2)  Y=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x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2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#3)</a:t>
                      </a:r>
                      <a:r>
                        <a:rPr lang="en-US" sz="1600" baseline="0" dirty="0"/>
                        <a:t>  </a:t>
                      </a:r>
                      <a:r>
                        <a:rPr lang="en-US" sz="1600" dirty="0"/>
                        <a:t>Y=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x</a:t>
                      </a:r>
                      <a:r>
                        <a:rPr lang="el-GR" sz="1600" dirty="0"/>
                        <a:t> 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3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8.99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#4)  Y=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x</a:t>
                      </a:r>
                      <a:r>
                        <a:rPr lang="el-GR" sz="1600" dirty="0"/>
                        <a:t> 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4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4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5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5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6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6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7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7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8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8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9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9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10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11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11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12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12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13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13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14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14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15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15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16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16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17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17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18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18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19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19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20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9.19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31756" y="6253942"/>
            <a:ext cx="978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NOTICE: Notice that I’m only using training and validation data. This is quite common and approach.  Therefore, it can be confusing on when we should use a test. This “depends” on our goals, and the size and quality of your dataset.</a:t>
            </a:r>
          </a:p>
        </p:txBody>
      </p:sp>
    </p:spTree>
    <p:extLst>
      <p:ext uri="{BB962C8B-B14F-4D97-AF65-F5344CB8AC3E}">
        <p14:creationId xmlns:p14="http://schemas.microsoft.com/office/powerpoint/2010/main" val="237923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-58123" y="-12683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The “Best” Performing Model…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6425" y="4572569"/>
            <a:ext cx="9595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What’s going on here is that the most complicated model — in this case, the 20</a:t>
            </a:r>
            <a:r>
              <a:rPr lang="en-US" sz="1600" baseline="30000" dirty="0"/>
              <a:t>th</a:t>
            </a:r>
            <a:r>
              <a:rPr lang="en-US" sz="1600" dirty="0"/>
              <a:t> order polynomial— is not fitting the generalizable features of the data. Instead, this model is fitting the sampling noise, or the accidents which don’t repeat.</a:t>
            </a:r>
          </a:p>
          <a:p>
            <a:endParaRPr lang="en-US" sz="1600" dirty="0"/>
          </a:p>
          <a:p>
            <a:r>
              <a:rPr lang="en-US" sz="1600" dirty="0"/>
              <a:t>In general overly complex models tend to over-fit the data. Conversely, models that are too simple may not describe the generalized features of the data with sufficient detail, and thus result in under-fitting.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75804"/>
              </p:ext>
            </p:extLst>
          </p:nvPr>
        </p:nvGraphicFramePr>
        <p:xfrm>
          <a:off x="2531133" y="920252"/>
          <a:ext cx="7926345" cy="33877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24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7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Set of Predictive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Fit on Training Data </a:t>
                      </a:r>
                    </a:p>
                    <a:p>
                      <a:r>
                        <a:rPr lang="en-US" sz="1100" dirty="0"/>
                        <a:t>(Sum of Squared Errors)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Fit on Test Data</a:t>
                      </a:r>
                    </a:p>
                    <a:p>
                      <a:r>
                        <a:rPr lang="en-US" sz="1100" dirty="0"/>
                        <a:t> (Sum of Squared Errors)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#1)   Y=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x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#2)  Y=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x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2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#3)</a:t>
                      </a:r>
                      <a:r>
                        <a:rPr lang="en-US" sz="1600" baseline="0" dirty="0"/>
                        <a:t>  </a:t>
                      </a:r>
                      <a:r>
                        <a:rPr lang="en-US" sz="1600" dirty="0"/>
                        <a:t>Y=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x</a:t>
                      </a:r>
                      <a:r>
                        <a:rPr lang="el-GR" sz="1600" dirty="0"/>
                        <a:t> 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3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8.99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#4)  Y=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x</a:t>
                      </a:r>
                      <a:r>
                        <a:rPr lang="el-GR" sz="1600" dirty="0"/>
                        <a:t> 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4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4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5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5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6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6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7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7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8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8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9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9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10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11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11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12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12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13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13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14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14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15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15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16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16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17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17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18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18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19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19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20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9.19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7624166" y="2909799"/>
            <a:ext cx="7257" cy="6241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311168" y="2909799"/>
            <a:ext cx="7257" cy="6241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49193" y="2909799"/>
            <a:ext cx="7257" cy="6241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77086" y="2975637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Better fit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40233" y="2975637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Worse fit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4470" y="2975636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solidFill>
                  <a:srgbClr val="FF0000"/>
                </a:solidFill>
              </a:rPr>
              <a:t>Increasing </a:t>
            </a:r>
          </a:p>
          <a:p>
            <a:pPr algn="r"/>
            <a:r>
              <a:rPr lang="en-US" sz="1000" b="1" dirty="0">
                <a:solidFill>
                  <a:srgbClr val="FF0000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59987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45316"/>
              </p:ext>
            </p:extLst>
          </p:nvPr>
        </p:nvGraphicFramePr>
        <p:xfrm>
          <a:off x="2430548" y="1695663"/>
          <a:ext cx="7926345" cy="33877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24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76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Set of Predictive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Fit on Training Data </a:t>
                      </a:r>
                    </a:p>
                    <a:p>
                      <a:r>
                        <a:rPr lang="en-US" sz="1100" dirty="0"/>
                        <a:t>(Sum of Squared Errors)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Fit on Validation Data</a:t>
                      </a:r>
                    </a:p>
                    <a:p>
                      <a:r>
                        <a:rPr lang="en-US" sz="1100" dirty="0"/>
                        <a:t> (Sum of Squared Errors)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#1)   Y=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x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#2)  Y=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x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2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#3)</a:t>
                      </a:r>
                      <a:r>
                        <a:rPr lang="en-US" sz="1600" baseline="0" dirty="0"/>
                        <a:t>  </a:t>
                      </a:r>
                      <a:r>
                        <a:rPr lang="en-US" sz="1600" dirty="0"/>
                        <a:t>Y=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x</a:t>
                      </a:r>
                      <a:r>
                        <a:rPr lang="el-GR" sz="1600" dirty="0"/>
                        <a:t> 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3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8.99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#4)  Y=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x</a:t>
                      </a:r>
                      <a:r>
                        <a:rPr lang="el-GR" sz="1600" dirty="0"/>
                        <a:t> 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4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4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5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5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6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6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7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7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8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8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9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9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10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10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11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11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12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12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13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13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14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14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15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15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16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16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17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17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18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18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β</a:t>
                      </a:r>
                      <a:r>
                        <a:rPr lang="en-US" sz="1600" baseline="-25000" dirty="0"/>
                        <a:t>19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19</a:t>
                      </a:r>
                      <a:r>
                        <a:rPr lang="en-US" sz="1600" dirty="0"/>
                        <a:t>+</a:t>
                      </a:r>
                      <a:r>
                        <a:rPr lang="el-GR" sz="1600" dirty="0"/>
                        <a:t> β</a:t>
                      </a:r>
                      <a:r>
                        <a:rPr lang="en-US" sz="1600" baseline="-25000" dirty="0"/>
                        <a:t>20</a:t>
                      </a:r>
                      <a:r>
                        <a:rPr lang="en-US" sz="1600" dirty="0"/>
                        <a:t>x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9.19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952" y="34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Which is the better predictive model…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CA" dirty="0"/>
          </a:p>
          <a:p>
            <a:pPr marL="457189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2430548" y="3441973"/>
            <a:ext cx="7905836" cy="60350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1416806" y="5347552"/>
            <a:ext cx="971438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Though #4 best fit the data we used for training, it performed poorly on the validation (new) data. Therefore, the best predictive model seems to be #3, not #4.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78865" y="3389538"/>
            <a:ext cx="788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21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…let’s elaborate on this data splitting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66922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074E-2FFA-4419-82A5-CE385AC2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(ML)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7155-06C6-47A5-87A7-6A60B71DB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Science (and art) of programming (making) computers learn from (historical) data</a:t>
            </a:r>
          </a:p>
          <a:p>
            <a:endParaRPr lang="en-US" dirty="0"/>
          </a:p>
          <a:p>
            <a:r>
              <a:rPr lang="en-US" dirty="0"/>
              <a:t>“The field of study that gives the computer the ability to learn without being explicitly programmed” (Arthur Samuel, 1959)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u="sng" dirty="0"/>
              <a:t>Process</a:t>
            </a:r>
            <a:r>
              <a:rPr lang="en-US" dirty="0"/>
              <a:t> of finding patterns and rules in large data sets (and using these patterns and rules to make predictions)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56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733" dirty="0"/>
              <a:t>Data Splitting and “Right” Fitting Honest Testing of our Predictive Model</a:t>
            </a:r>
          </a:p>
        </p:txBody>
      </p:sp>
      <p:sp>
        <p:nvSpPr>
          <p:cNvPr id="40963" name="Freeform 3"/>
          <p:cNvSpPr>
            <a:spLocks/>
          </p:cNvSpPr>
          <p:nvPr/>
        </p:nvSpPr>
        <p:spPr bwMode="auto">
          <a:xfrm>
            <a:off x="3267075" y="1539876"/>
            <a:ext cx="3328988" cy="3971925"/>
          </a:xfrm>
          <a:custGeom>
            <a:avLst/>
            <a:gdLst>
              <a:gd name="T0" fmla="*/ 2147483647 w 2097"/>
              <a:gd name="T1" fmla="*/ 2147483647 h 2502"/>
              <a:gd name="T2" fmla="*/ 2147483647 w 2097"/>
              <a:gd name="T3" fmla="*/ 2147483647 h 2502"/>
              <a:gd name="T4" fmla="*/ 2147483647 w 2097"/>
              <a:gd name="T5" fmla="*/ 2147483647 h 2502"/>
              <a:gd name="T6" fmla="*/ 2147483647 w 2097"/>
              <a:gd name="T7" fmla="*/ 2147483647 h 2502"/>
              <a:gd name="T8" fmla="*/ 2147483647 w 2097"/>
              <a:gd name="T9" fmla="*/ 2147483647 h 2502"/>
              <a:gd name="T10" fmla="*/ 2147483647 w 2097"/>
              <a:gd name="T11" fmla="*/ 2147483647 h 2502"/>
              <a:gd name="T12" fmla="*/ 2147483647 w 2097"/>
              <a:gd name="T13" fmla="*/ 2147483647 h 2502"/>
              <a:gd name="T14" fmla="*/ 2147483647 w 2097"/>
              <a:gd name="T15" fmla="*/ 2147483647 h 2502"/>
              <a:gd name="T16" fmla="*/ 2147483647 w 2097"/>
              <a:gd name="T17" fmla="*/ 2147483647 h 2502"/>
              <a:gd name="T18" fmla="*/ 2147483647 w 2097"/>
              <a:gd name="T19" fmla="*/ 2147483647 h 2502"/>
              <a:gd name="T20" fmla="*/ 2147483647 w 2097"/>
              <a:gd name="T21" fmla="*/ 2147483647 h 2502"/>
              <a:gd name="T22" fmla="*/ 2147483647 w 2097"/>
              <a:gd name="T23" fmla="*/ 2147483647 h 2502"/>
              <a:gd name="T24" fmla="*/ 2147483647 w 2097"/>
              <a:gd name="T25" fmla="*/ 2147483647 h 2502"/>
              <a:gd name="T26" fmla="*/ 2147483647 w 2097"/>
              <a:gd name="T27" fmla="*/ 2147483647 h 2502"/>
              <a:gd name="T28" fmla="*/ 2147483647 w 2097"/>
              <a:gd name="T29" fmla="*/ 2147483647 h 2502"/>
              <a:gd name="T30" fmla="*/ 2147483647 w 2097"/>
              <a:gd name="T31" fmla="*/ 2147483647 h 2502"/>
              <a:gd name="T32" fmla="*/ 2147483647 w 2097"/>
              <a:gd name="T33" fmla="*/ 2147483647 h 2502"/>
              <a:gd name="T34" fmla="*/ 2147483647 w 2097"/>
              <a:gd name="T35" fmla="*/ 2147483647 h 2502"/>
              <a:gd name="T36" fmla="*/ 2147483647 w 2097"/>
              <a:gd name="T37" fmla="*/ 2147483647 h 2502"/>
              <a:gd name="T38" fmla="*/ 2147483647 w 2097"/>
              <a:gd name="T39" fmla="*/ 2147483647 h 2502"/>
              <a:gd name="T40" fmla="*/ 2147483647 w 2097"/>
              <a:gd name="T41" fmla="*/ 2147483647 h 2502"/>
              <a:gd name="T42" fmla="*/ 2147483647 w 2097"/>
              <a:gd name="T43" fmla="*/ 2147483647 h 2502"/>
              <a:gd name="T44" fmla="*/ 2147483647 w 2097"/>
              <a:gd name="T45" fmla="*/ 2147483647 h 2502"/>
              <a:gd name="T46" fmla="*/ 2147483647 w 2097"/>
              <a:gd name="T47" fmla="*/ 2147483647 h 2502"/>
              <a:gd name="T48" fmla="*/ 2147483647 w 2097"/>
              <a:gd name="T49" fmla="*/ 2147483647 h 2502"/>
              <a:gd name="T50" fmla="*/ 2147483647 w 2097"/>
              <a:gd name="T51" fmla="*/ 2147483647 h 2502"/>
              <a:gd name="T52" fmla="*/ 2147483647 w 2097"/>
              <a:gd name="T53" fmla="*/ 2147483647 h 2502"/>
              <a:gd name="T54" fmla="*/ 2147483647 w 2097"/>
              <a:gd name="T55" fmla="*/ 2147483647 h 2502"/>
              <a:gd name="T56" fmla="*/ 2147483647 w 2097"/>
              <a:gd name="T57" fmla="*/ 2147483647 h 2502"/>
              <a:gd name="T58" fmla="*/ 2147483647 w 2097"/>
              <a:gd name="T59" fmla="*/ 2147483647 h 2502"/>
              <a:gd name="T60" fmla="*/ 2147483647 w 2097"/>
              <a:gd name="T61" fmla="*/ 2147483647 h 2502"/>
              <a:gd name="T62" fmla="*/ 2147483647 w 2097"/>
              <a:gd name="T63" fmla="*/ 2147483647 h 2502"/>
              <a:gd name="T64" fmla="*/ 2147483647 w 2097"/>
              <a:gd name="T65" fmla="*/ 2147483647 h 250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097"/>
              <a:gd name="T100" fmla="*/ 0 h 2502"/>
              <a:gd name="T101" fmla="*/ 2097 w 2097"/>
              <a:gd name="T102" fmla="*/ 2502 h 250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097" h="2502">
                <a:moveTo>
                  <a:pt x="645" y="198"/>
                </a:moveTo>
                <a:cubicBezTo>
                  <a:pt x="484" y="204"/>
                  <a:pt x="532" y="198"/>
                  <a:pt x="441" y="228"/>
                </a:cubicBezTo>
                <a:cubicBezTo>
                  <a:pt x="419" y="250"/>
                  <a:pt x="390" y="264"/>
                  <a:pt x="363" y="282"/>
                </a:cubicBezTo>
                <a:cubicBezTo>
                  <a:pt x="326" y="338"/>
                  <a:pt x="268" y="371"/>
                  <a:pt x="237" y="432"/>
                </a:cubicBezTo>
                <a:cubicBezTo>
                  <a:pt x="223" y="500"/>
                  <a:pt x="179" y="549"/>
                  <a:pt x="141" y="606"/>
                </a:cubicBezTo>
                <a:cubicBezTo>
                  <a:pt x="125" y="630"/>
                  <a:pt x="107" y="670"/>
                  <a:pt x="93" y="696"/>
                </a:cubicBezTo>
                <a:cubicBezTo>
                  <a:pt x="40" y="791"/>
                  <a:pt x="36" y="916"/>
                  <a:pt x="21" y="1020"/>
                </a:cubicBezTo>
                <a:cubicBezTo>
                  <a:pt x="19" y="1092"/>
                  <a:pt x="14" y="1164"/>
                  <a:pt x="15" y="1236"/>
                </a:cubicBezTo>
                <a:cubicBezTo>
                  <a:pt x="16" y="1302"/>
                  <a:pt x="0" y="1376"/>
                  <a:pt x="33" y="1434"/>
                </a:cubicBezTo>
                <a:cubicBezTo>
                  <a:pt x="45" y="1454"/>
                  <a:pt x="68" y="1473"/>
                  <a:pt x="81" y="1494"/>
                </a:cubicBezTo>
                <a:cubicBezTo>
                  <a:pt x="111" y="1542"/>
                  <a:pt x="139" y="1595"/>
                  <a:pt x="177" y="1638"/>
                </a:cubicBezTo>
                <a:cubicBezTo>
                  <a:pt x="200" y="1664"/>
                  <a:pt x="228" y="1682"/>
                  <a:pt x="249" y="1710"/>
                </a:cubicBezTo>
                <a:cubicBezTo>
                  <a:pt x="263" y="1752"/>
                  <a:pt x="293" y="1792"/>
                  <a:pt x="315" y="1830"/>
                </a:cubicBezTo>
                <a:cubicBezTo>
                  <a:pt x="341" y="1875"/>
                  <a:pt x="352" y="1927"/>
                  <a:pt x="375" y="1974"/>
                </a:cubicBezTo>
                <a:cubicBezTo>
                  <a:pt x="395" y="2076"/>
                  <a:pt x="419" y="2143"/>
                  <a:pt x="507" y="2202"/>
                </a:cubicBezTo>
                <a:cubicBezTo>
                  <a:pt x="518" y="2209"/>
                  <a:pt x="525" y="2221"/>
                  <a:pt x="537" y="2226"/>
                </a:cubicBezTo>
                <a:cubicBezTo>
                  <a:pt x="601" y="2256"/>
                  <a:pt x="677" y="2245"/>
                  <a:pt x="747" y="2250"/>
                </a:cubicBezTo>
                <a:cubicBezTo>
                  <a:pt x="802" y="2259"/>
                  <a:pt x="853" y="2279"/>
                  <a:pt x="891" y="2322"/>
                </a:cubicBezTo>
                <a:cubicBezTo>
                  <a:pt x="951" y="2389"/>
                  <a:pt x="903" y="2354"/>
                  <a:pt x="945" y="2382"/>
                </a:cubicBezTo>
                <a:cubicBezTo>
                  <a:pt x="959" y="2402"/>
                  <a:pt x="990" y="2451"/>
                  <a:pt x="1005" y="2466"/>
                </a:cubicBezTo>
                <a:cubicBezTo>
                  <a:pt x="1017" y="2478"/>
                  <a:pt x="1041" y="2502"/>
                  <a:pt x="1041" y="2502"/>
                </a:cubicBezTo>
                <a:cubicBezTo>
                  <a:pt x="1044" y="2447"/>
                  <a:pt x="1028" y="2405"/>
                  <a:pt x="1071" y="2376"/>
                </a:cubicBezTo>
                <a:cubicBezTo>
                  <a:pt x="1084" y="2357"/>
                  <a:pt x="1100" y="2341"/>
                  <a:pt x="1113" y="2322"/>
                </a:cubicBezTo>
                <a:cubicBezTo>
                  <a:pt x="1123" y="2282"/>
                  <a:pt x="1132" y="2255"/>
                  <a:pt x="1161" y="2226"/>
                </a:cubicBezTo>
                <a:cubicBezTo>
                  <a:pt x="1168" y="2204"/>
                  <a:pt x="1169" y="2180"/>
                  <a:pt x="1179" y="2160"/>
                </a:cubicBezTo>
                <a:cubicBezTo>
                  <a:pt x="1193" y="2132"/>
                  <a:pt x="1211" y="2106"/>
                  <a:pt x="1221" y="2076"/>
                </a:cubicBezTo>
                <a:cubicBezTo>
                  <a:pt x="1223" y="2038"/>
                  <a:pt x="1222" y="2000"/>
                  <a:pt x="1227" y="1962"/>
                </a:cubicBezTo>
                <a:cubicBezTo>
                  <a:pt x="1231" y="1935"/>
                  <a:pt x="1265" y="1924"/>
                  <a:pt x="1287" y="1908"/>
                </a:cubicBezTo>
                <a:cubicBezTo>
                  <a:pt x="1311" y="1890"/>
                  <a:pt x="1344" y="1875"/>
                  <a:pt x="1365" y="1854"/>
                </a:cubicBezTo>
                <a:cubicBezTo>
                  <a:pt x="1389" y="1830"/>
                  <a:pt x="1363" y="1840"/>
                  <a:pt x="1395" y="1824"/>
                </a:cubicBezTo>
                <a:cubicBezTo>
                  <a:pt x="1417" y="1813"/>
                  <a:pt x="1456" y="1814"/>
                  <a:pt x="1473" y="1812"/>
                </a:cubicBezTo>
                <a:cubicBezTo>
                  <a:pt x="1507" y="1789"/>
                  <a:pt x="1518" y="1743"/>
                  <a:pt x="1551" y="1716"/>
                </a:cubicBezTo>
                <a:cubicBezTo>
                  <a:pt x="1602" y="1674"/>
                  <a:pt x="1655" y="1642"/>
                  <a:pt x="1689" y="1584"/>
                </a:cubicBezTo>
                <a:cubicBezTo>
                  <a:pt x="1708" y="1551"/>
                  <a:pt x="1716" y="1524"/>
                  <a:pt x="1737" y="1494"/>
                </a:cubicBezTo>
                <a:cubicBezTo>
                  <a:pt x="1745" y="1482"/>
                  <a:pt x="1761" y="1458"/>
                  <a:pt x="1761" y="1458"/>
                </a:cubicBezTo>
                <a:cubicBezTo>
                  <a:pt x="1759" y="1426"/>
                  <a:pt x="1762" y="1393"/>
                  <a:pt x="1755" y="1362"/>
                </a:cubicBezTo>
                <a:cubicBezTo>
                  <a:pt x="1754" y="1356"/>
                  <a:pt x="1739" y="1362"/>
                  <a:pt x="1737" y="1356"/>
                </a:cubicBezTo>
                <a:cubicBezTo>
                  <a:pt x="1730" y="1335"/>
                  <a:pt x="1766" y="1253"/>
                  <a:pt x="1779" y="1236"/>
                </a:cubicBezTo>
                <a:cubicBezTo>
                  <a:pt x="1790" y="1202"/>
                  <a:pt x="1786" y="1234"/>
                  <a:pt x="1767" y="1200"/>
                </a:cubicBezTo>
                <a:cubicBezTo>
                  <a:pt x="1730" y="1134"/>
                  <a:pt x="1779" y="1188"/>
                  <a:pt x="1737" y="1146"/>
                </a:cubicBezTo>
                <a:cubicBezTo>
                  <a:pt x="1721" y="1097"/>
                  <a:pt x="1733" y="1082"/>
                  <a:pt x="1695" y="1044"/>
                </a:cubicBezTo>
                <a:cubicBezTo>
                  <a:pt x="1703" y="998"/>
                  <a:pt x="1708" y="1007"/>
                  <a:pt x="1731" y="972"/>
                </a:cubicBezTo>
                <a:cubicBezTo>
                  <a:pt x="1740" y="936"/>
                  <a:pt x="1767" y="911"/>
                  <a:pt x="1779" y="876"/>
                </a:cubicBezTo>
                <a:cubicBezTo>
                  <a:pt x="1784" y="860"/>
                  <a:pt x="1791" y="828"/>
                  <a:pt x="1791" y="828"/>
                </a:cubicBezTo>
                <a:cubicBezTo>
                  <a:pt x="1780" y="758"/>
                  <a:pt x="1793" y="768"/>
                  <a:pt x="1767" y="732"/>
                </a:cubicBezTo>
                <a:cubicBezTo>
                  <a:pt x="1755" y="716"/>
                  <a:pt x="1731" y="684"/>
                  <a:pt x="1731" y="684"/>
                </a:cubicBezTo>
                <a:cubicBezTo>
                  <a:pt x="1727" y="670"/>
                  <a:pt x="1719" y="650"/>
                  <a:pt x="1731" y="636"/>
                </a:cubicBezTo>
                <a:cubicBezTo>
                  <a:pt x="1738" y="628"/>
                  <a:pt x="1773" y="610"/>
                  <a:pt x="1785" y="600"/>
                </a:cubicBezTo>
                <a:cubicBezTo>
                  <a:pt x="1823" y="570"/>
                  <a:pt x="1871" y="549"/>
                  <a:pt x="1917" y="534"/>
                </a:cubicBezTo>
                <a:cubicBezTo>
                  <a:pt x="1929" y="522"/>
                  <a:pt x="1944" y="512"/>
                  <a:pt x="1953" y="498"/>
                </a:cubicBezTo>
                <a:cubicBezTo>
                  <a:pt x="1957" y="492"/>
                  <a:pt x="1959" y="484"/>
                  <a:pt x="1965" y="480"/>
                </a:cubicBezTo>
                <a:cubicBezTo>
                  <a:pt x="1975" y="474"/>
                  <a:pt x="2011" y="466"/>
                  <a:pt x="2025" y="462"/>
                </a:cubicBezTo>
                <a:cubicBezTo>
                  <a:pt x="2048" y="439"/>
                  <a:pt x="2078" y="394"/>
                  <a:pt x="2097" y="366"/>
                </a:cubicBezTo>
                <a:cubicBezTo>
                  <a:pt x="2088" y="329"/>
                  <a:pt x="2060" y="322"/>
                  <a:pt x="2031" y="300"/>
                </a:cubicBezTo>
                <a:cubicBezTo>
                  <a:pt x="1967" y="252"/>
                  <a:pt x="1898" y="218"/>
                  <a:pt x="1821" y="192"/>
                </a:cubicBezTo>
                <a:cubicBezTo>
                  <a:pt x="1766" y="174"/>
                  <a:pt x="1705" y="184"/>
                  <a:pt x="1647" y="180"/>
                </a:cubicBezTo>
                <a:cubicBezTo>
                  <a:pt x="1581" y="167"/>
                  <a:pt x="1509" y="137"/>
                  <a:pt x="1455" y="96"/>
                </a:cubicBezTo>
                <a:cubicBezTo>
                  <a:pt x="1435" y="81"/>
                  <a:pt x="1416" y="62"/>
                  <a:pt x="1395" y="48"/>
                </a:cubicBezTo>
                <a:cubicBezTo>
                  <a:pt x="1347" y="16"/>
                  <a:pt x="1272" y="6"/>
                  <a:pt x="1215" y="0"/>
                </a:cubicBezTo>
                <a:cubicBezTo>
                  <a:pt x="1108" y="4"/>
                  <a:pt x="1031" y="6"/>
                  <a:pt x="933" y="30"/>
                </a:cubicBezTo>
                <a:cubicBezTo>
                  <a:pt x="910" y="45"/>
                  <a:pt x="881" y="56"/>
                  <a:pt x="855" y="66"/>
                </a:cubicBezTo>
                <a:cubicBezTo>
                  <a:pt x="843" y="71"/>
                  <a:pt x="819" y="78"/>
                  <a:pt x="819" y="78"/>
                </a:cubicBezTo>
                <a:cubicBezTo>
                  <a:pt x="791" y="99"/>
                  <a:pt x="769" y="118"/>
                  <a:pt x="735" y="126"/>
                </a:cubicBezTo>
                <a:cubicBezTo>
                  <a:pt x="724" y="137"/>
                  <a:pt x="709" y="144"/>
                  <a:pt x="699" y="156"/>
                </a:cubicBezTo>
                <a:cubicBezTo>
                  <a:pt x="695" y="161"/>
                  <a:pt x="697" y="169"/>
                  <a:pt x="693" y="174"/>
                </a:cubicBezTo>
                <a:cubicBezTo>
                  <a:pt x="680" y="193"/>
                  <a:pt x="666" y="198"/>
                  <a:pt x="645" y="198"/>
                </a:cubicBezTo>
                <a:close/>
              </a:path>
            </a:pathLst>
          </a:custGeom>
          <a:solidFill>
            <a:srgbClr val="969696"/>
          </a:solidFill>
          <a:ln w="9525">
            <a:round/>
            <a:headEnd/>
            <a:tailEnd/>
          </a:ln>
          <a:scene3d>
            <a:camera prst="legacyPerspectiveFront">
              <a:rot lat="20099957" lon="1500000" rev="0"/>
            </a:camera>
            <a:lightRig rig="legacyFlat1" dir="t"/>
          </a:scene3d>
          <a:sp3d extrusionH="430200" prstMaterial="legacyMetal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n-CA" sz="2400"/>
          </a:p>
        </p:txBody>
      </p:sp>
      <p:sp>
        <p:nvSpPr>
          <p:cNvPr id="40964" name="Freeform 4"/>
          <p:cNvSpPr>
            <a:spLocks/>
          </p:cNvSpPr>
          <p:nvPr/>
        </p:nvSpPr>
        <p:spPr bwMode="auto">
          <a:xfrm>
            <a:off x="6019800" y="1752600"/>
            <a:ext cx="2743200" cy="2930525"/>
          </a:xfrm>
          <a:custGeom>
            <a:avLst/>
            <a:gdLst>
              <a:gd name="T0" fmla="*/ 2147483647 w 1503"/>
              <a:gd name="T1" fmla="*/ 2147483647 h 1846"/>
              <a:gd name="T2" fmla="*/ 2147483647 w 1503"/>
              <a:gd name="T3" fmla="*/ 2147483647 h 1846"/>
              <a:gd name="T4" fmla="*/ 2147483647 w 1503"/>
              <a:gd name="T5" fmla="*/ 2147483647 h 1846"/>
              <a:gd name="T6" fmla="*/ 2147483647 w 1503"/>
              <a:gd name="T7" fmla="*/ 2147483647 h 1846"/>
              <a:gd name="T8" fmla="*/ 2147483647 w 1503"/>
              <a:gd name="T9" fmla="*/ 2147483647 h 1846"/>
              <a:gd name="T10" fmla="*/ 2147483647 w 1503"/>
              <a:gd name="T11" fmla="*/ 2147483647 h 1846"/>
              <a:gd name="T12" fmla="*/ 2147483647 w 1503"/>
              <a:gd name="T13" fmla="*/ 2147483647 h 1846"/>
              <a:gd name="T14" fmla="*/ 2147483647 w 1503"/>
              <a:gd name="T15" fmla="*/ 2147483647 h 1846"/>
              <a:gd name="T16" fmla="*/ 2147483647 w 1503"/>
              <a:gd name="T17" fmla="*/ 2147483647 h 1846"/>
              <a:gd name="T18" fmla="*/ 2147483647 w 1503"/>
              <a:gd name="T19" fmla="*/ 2147483647 h 1846"/>
              <a:gd name="T20" fmla="*/ 2147483647 w 1503"/>
              <a:gd name="T21" fmla="*/ 2147483647 h 1846"/>
              <a:gd name="T22" fmla="*/ 2147483647 w 1503"/>
              <a:gd name="T23" fmla="*/ 2147483647 h 1846"/>
              <a:gd name="T24" fmla="*/ 2147483647 w 1503"/>
              <a:gd name="T25" fmla="*/ 2147483647 h 1846"/>
              <a:gd name="T26" fmla="*/ 2147483647 w 1503"/>
              <a:gd name="T27" fmla="*/ 2147483647 h 1846"/>
              <a:gd name="T28" fmla="*/ 2147483647 w 1503"/>
              <a:gd name="T29" fmla="*/ 2147483647 h 1846"/>
              <a:gd name="T30" fmla="*/ 2147483647 w 1503"/>
              <a:gd name="T31" fmla="*/ 2147483647 h 1846"/>
              <a:gd name="T32" fmla="*/ 2147483647 w 1503"/>
              <a:gd name="T33" fmla="*/ 2147483647 h 1846"/>
              <a:gd name="T34" fmla="*/ 2147483647 w 1503"/>
              <a:gd name="T35" fmla="*/ 2147483647 h 1846"/>
              <a:gd name="T36" fmla="*/ 2147483647 w 1503"/>
              <a:gd name="T37" fmla="*/ 2147483647 h 1846"/>
              <a:gd name="T38" fmla="*/ 2147483647 w 1503"/>
              <a:gd name="T39" fmla="*/ 2147483647 h 1846"/>
              <a:gd name="T40" fmla="*/ 2147483647 w 1503"/>
              <a:gd name="T41" fmla="*/ 2147483647 h 1846"/>
              <a:gd name="T42" fmla="*/ 2147483647 w 1503"/>
              <a:gd name="T43" fmla="*/ 2147483647 h 1846"/>
              <a:gd name="T44" fmla="*/ 2147483647 w 1503"/>
              <a:gd name="T45" fmla="*/ 2147483647 h 1846"/>
              <a:gd name="T46" fmla="*/ 2147483647 w 1503"/>
              <a:gd name="T47" fmla="*/ 2147483647 h 1846"/>
              <a:gd name="T48" fmla="*/ 2147483647 w 1503"/>
              <a:gd name="T49" fmla="*/ 2147483647 h 1846"/>
              <a:gd name="T50" fmla="*/ 2147483647 w 1503"/>
              <a:gd name="T51" fmla="*/ 2147483647 h 1846"/>
              <a:gd name="T52" fmla="*/ 2147483647 w 1503"/>
              <a:gd name="T53" fmla="*/ 2147483647 h 1846"/>
              <a:gd name="T54" fmla="*/ 2147483647 w 1503"/>
              <a:gd name="T55" fmla="*/ 2147483647 h 1846"/>
              <a:gd name="T56" fmla="*/ 2147483647 w 1503"/>
              <a:gd name="T57" fmla="*/ 2147483647 h 1846"/>
              <a:gd name="T58" fmla="*/ 2147483647 w 1503"/>
              <a:gd name="T59" fmla="*/ 2147483647 h 1846"/>
              <a:gd name="T60" fmla="*/ 2147483647 w 1503"/>
              <a:gd name="T61" fmla="*/ 2147483647 h 1846"/>
              <a:gd name="T62" fmla="*/ 2147483647 w 1503"/>
              <a:gd name="T63" fmla="*/ 2147483647 h 1846"/>
              <a:gd name="T64" fmla="*/ 2147483647 w 1503"/>
              <a:gd name="T65" fmla="*/ 2147483647 h 1846"/>
              <a:gd name="T66" fmla="*/ 2147483647 w 1503"/>
              <a:gd name="T67" fmla="*/ 2147483647 h 1846"/>
              <a:gd name="T68" fmla="*/ 2147483647 w 1503"/>
              <a:gd name="T69" fmla="*/ 2147483647 h 1846"/>
              <a:gd name="T70" fmla="*/ 2147483647 w 1503"/>
              <a:gd name="T71" fmla="*/ 2147483647 h 1846"/>
              <a:gd name="T72" fmla="*/ 2147483647 w 1503"/>
              <a:gd name="T73" fmla="*/ 2147483647 h 1846"/>
              <a:gd name="T74" fmla="*/ 2147483647 w 1503"/>
              <a:gd name="T75" fmla="*/ 2147483647 h 1846"/>
              <a:gd name="T76" fmla="*/ 2147483647 w 1503"/>
              <a:gd name="T77" fmla="*/ 2147483647 h 1846"/>
              <a:gd name="T78" fmla="*/ 2147483647 w 1503"/>
              <a:gd name="T79" fmla="*/ 2147483647 h 1846"/>
              <a:gd name="T80" fmla="*/ 2147483647 w 1503"/>
              <a:gd name="T81" fmla="*/ 2147483647 h 1846"/>
              <a:gd name="T82" fmla="*/ 2147483647 w 1503"/>
              <a:gd name="T83" fmla="*/ 2147483647 h 1846"/>
              <a:gd name="T84" fmla="*/ 2147483647 w 1503"/>
              <a:gd name="T85" fmla="*/ 2147483647 h 1846"/>
              <a:gd name="T86" fmla="*/ 2147483647 w 1503"/>
              <a:gd name="T87" fmla="*/ 2147483647 h 1846"/>
              <a:gd name="T88" fmla="*/ 2147483647 w 1503"/>
              <a:gd name="T89" fmla="*/ 2147483647 h 1846"/>
              <a:gd name="T90" fmla="*/ 2147483647 w 1503"/>
              <a:gd name="T91" fmla="*/ 2147483647 h 1846"/>
              <a:gd name="T92" fmla="*/ 2147483647 w 1503"/>
              <a:gd name="T93" fmla="*/ 2147483647 h 1846"/>
              <a:gd name="T94" fmla="*/ 2147483647 w 1503"/>
              <a:gd name="T95" fmla="*/ 2147483647 h 1846"/>
              <a:gd name="T96" fmla="*/ 2147483647 w 1503"/>
              <a:gd name="T97" fmla="*/ 2147483647 h 1846"/>
              <a:gd name="T98" fmla="*/ 2147483647 w 1503"/>
              <a:gd name="T99" fmla="*/ 2147483647 h 184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503"/>
              <a:gd name="T151" fmla="*/ 0 h 1846"/>
              <a:gd name="T152" fmla="*/ 1503 w 1503"/>
              <a:gd name="T153" fmla="*/ 1846 h 184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503" h="1846">
                <a:moveTo>
                  <a:pt x="363" y="52"/>
                </a:moveTo>
                <a:cubicBezTo>
                  <a:pt x="361" y="67"/>
                  <a:pt x="362" y="128"/>
                  <a:pt x="339" y="142"/>
                </a:cubicBezTo>
                <a:cubicBezTo>
                  <a:pt x="328" y="149"/>
                  <a:pt x="314" y="147"/>
                  <a:pt x="303" y="154"/>
                </a:cubicBezTo>
                <a:cubicBezTo>
                  <a:pt x="279" y="170"/>
                  <a:pt x="255" y="186"/>
                  <a:pt x="231" y="202"/>
                </a:cubicBezTo>
                <a:cubicBezTo>
                  <a:pt x="210" y="216"/>
                  <a:pt x="205" y="237"/>
                  <a:pt x="183" y="250"/>
                </a:cubicBezTo>
                <a:cubicBezTo>
                  <a:pt x="161" y="262"/>
                  <a:pt x="134" y="278"/>
                  <a:pt x="111" y="286"/>
                </a:cubicBezTo>
                <a:cubicBezTo>
                  <a:pt x="96" y="292"/>
                  <a:pt x="63" y="298"/>
                  <a:pt x="63" y="298"/>
                </a:cubicBezTo>
                <a:cubicBezTo>
                  <a:pt x="40" y="313"/>
                  <a:pt x="24" y="311"/>
                  <a:pt x="9" y="334"/>
                </a:cubicBezTo>
                <a:cubicBezTo>
                  <a:pt x="27" y="422"/>
                  <a:pt x="23" y="511"/>
                  <a:pt x="45" y="598"/>
                </a:cubicBezTo>
                <a:cubicBezTo>
                  <a:pt x="31" y="620"/>
                  <a:pt x="15" y="634"/>
                  <a:pt x="3" y="658"/>
                </a:cubicBezTo>
                <a:cubicBezTo>
                  <a:pt x="5" y="710"/>
                  <a:pt x="0" y="763"/>
                  <a:pt x="9" y="814"/>
                </a:cubicBezTo>
                <a:cubicBezTo>
                  <a:pt x="14" y="843"/>
                  <a:pt x="76" y="863"/>
                  <a:pt x="99" y="874"/>
                </a:cubicBezTo>
                <a:cubicBezTo>
                  <a:pt x="114" y="904"/>
                  <a:pt x="115" y="915"/>
                  <a:pt x="87" y="934"/>
                </a:cubicBezTo>
                <a:cubicBezTo>
                  <a:pt x="69" y="962"/>
                  <a:pt x="50" y="992"/>
                  <a:pt x="39" y="1024"/>
                </a:cubicBezTo>
                <a:cubicBezTo>
                  <a:pt x="46" y="1084"/>
                  <a:pt x="53" y="1145"/>
                  <a:pt x="33" y="1204"/>
                </a:cubicBezTo>
                <a:cubicBezTo>
                  <a:pt x="41" y="1229"/>
                  <a:pt x="49" y="1243"/>
                  <a:pt x="75" y="1252"/>
                </a:cubicBezTo>
                <a:cubicBezTo>
                  <a:pt x="121" y="1246"/>
                  <a:pt x="152" y="1239"/>
                  <a:pt x="201" y="1252"/>
                </a:cubicBezTo>
                <a:cubicBezTo>
                  <a:pt x="208" y="1254"/>
                  <a:pt x="208" y="1265"/>
                  <a:pt x="213" y="1270"/>
                </a:cubicBezTo>
                <a:cubicBezTo>
                  <a:pt x="253" y="1310"/>
                  <a:pt x="222" y="1267"/>
                  <a:pt x="255" y="1306"/>
                </a:cubicBezTo>
                <a:cubicBezTo>
                  <a:pt x="271" y="1325"/>
                  <a:pt x="267" y="1342"/>
                  <a:pt x="291" y="1354"/>
                </a:cubicBezTo>
                <a:cubicBezTo>
                  <a:pt x="350" y="1383"/>
                  <a:pt x="413" y="1404"/>
                  <a:pt x="477" y="1420"/>
                </a:cubicBezTo>
                <a:cubicBezTo>
                  <a:pt x="536" y="1538"/>
                  <a:pt x="658" y="1518"/>
                  <a:pt x="777" y="1522"/>
                </a:cubicBezTo>
                <a:cubicBezTo>
                  <a:pt x="793" y="1526"/>
                  <a:pt x="811" y="1525"/>
                  <a:pt x="825" y="1534"/>
                </a:cubicBezTo>
                <a:cubicBezTo>
                  <a:pt x="869" y="1564"/>
                  <a:pt x="847" y="1555"/>
                  <a:pt x="891" y="1564"/>
                </a:cubicBezTo>
                <a:cubicBezTo>
                  <a:pt x="939" y="1588"/>
                  <a:pt x="989" y="1613"/>
                  <a:pt x="1035" y="1642"/>
                </a:cubicBezTo>
                <a:cubicBezTo>
                  <a:pt x="1043" y="1647"/>
                  <a:pt x="1051" y="1654"/>
                  <a:pt x="1059" y="1660"/>
                </a:cubicBezTo>
                <a:cubicBezTo>
                  <a:pt x="1071" y="1668"/>
                  <a:pt x="1095" y="1684"/>
                  <a:pt x="1095" y="1684"/>
                </a:cubicBezTo>
                <a:cubicBezTo>
                  <a:pt x="1099" y="1690"/>
                  <a:pt x="1102" y="1697"/>
                  <a:pt x="1107" y="1702"/>
                </a:cubicBezTo>
                <a:cubicBezTo>
                  <a:pt x="1112" y="1707"/>
                  <a:pt x="1120" y="1709"/>
                  <a:pt x="1125" y="1714"/>
                </a:cubicBezTo>
                <a:cubicBezTo>
                  <a:pt x="1159" y="1753"/>
                  <a:pt x="1178" y="1804"/>
                  <a:pt x="1209" y="1846"/>
                </a:cubicBezTo>
                <a:cubicBezTo>
                  <a:pt x="1221" y="1811"/>
                  <a:pt x="1221" y="1773"/>
                  <a:pt x="1233" y="1738"/>
                </a:cubicBezTo>
                <a:cubicBezTo>
                  <a:pt x="1241" y="1713"/>
                  <a:pt x="1267" y="1690"/>
                  <a:pt x="1275" y="1666"/>
                </a:cubicBezTo>
                <a:cubicBezTo>
                  <a:pt x="1287" y="1631"/>
                  <a:pt x="1293" y="1594"/>
                  <a:pt x="1305" y="1558"/>
                </a:cubicBezTo>
                <a:cubicBezTo>
                  <a:pt x="1316" y="1526"/>
                  <a:pt x="1319" y="1469"/>
                  <a:pt x="1335" y="1444"/>
                </a:cubicBezTo>
                <a:cubicBezTo>
                  <a:pt x="1343" y="1432"/>
                  <a:pt x="1359" y="1408"/>
                  <a:pt x="1359" y="1408"/>
                </a:cubicBezTo>
                <a:cubicBezTo>
                  <a:pt x="1371" y="1361"/>
                  <a:pt x="1385" y="1328"/>
                  <a:pt x="1419" y="1294"/>
                </a:cubicBezTo>
                <a:cubicBezTo>
                  <a:pt x="1429" y="1264"/>
                  <a:pt x="1446" y="1243"/>
                  <a:pt x="1467" y="1222"/>
                </a:cubicBezTo>
                <a:cubicBezTo>
                  <a:pt x="1478" y="1177"/>
                  <a:pt x="1492" y="1135"/>
                  <a:pt x="1503" y="1090"/>
                </a:cubicBezTo>
                <a:cubicBezTo>
                  <a:pt x="1501" y="1052"/>
                  <a:pt x="1502" y="1014"/>
                  <a:pt x="1497" y="976"/>
                </a:cubicBezTo>
                <a:cubicBezTo>
                  <a:pt x="1494" y="953"/>
                  <a:pt x="1473" y="910"/>
                  <a:pt x="1473" y="910"/>
                </a:cubicBezTo>
                <a:cubicBezTo>
                  <a:pt x="1476" y="759"/>
                  <a:pt x="1478" y="615"/>
                  <a:pt x="1497" y="466"/>
                </a:cubicBezTo>
                <a:cubicBezTo>
                  <a:pt x="1492" y="385"/>
                  <a:pt x="1499" y="332"/>
                  <a:pt x="1431" y="286"/>
                </a:cubicBezTo>
                <a:cubicBezTo>
                  <a:pt x="1382" y="212"/>
                  <a:pt x="1236" y="199"/>
                  <a:pt x="1155" y="190"/>
                </a:cubicBezTo>
                <a:cubicBezTo>
                  <a:pt x="1075" y="163"/>
                  <a:pt x="972" y="174"/>
                  <a:pt x="897" y="172"/>
                </a:cubicBezTo>
                <a:cubicBezTo>
                  <a:pt x="851" y="161"/>
                  <a:pt x="820" y="132"/>
                  <a:pt x="783" y="106"/>
                </a:cubicBezTo>
                <a:cubicBezTo>
                  <a:pt x="757" y="87"/>
                  <a:pt x="726" y="70"/>
                  <a:pt x="699" y="52"/>
                </a:cubicBezTo>
                <a:cubicBezTo>
                  <a:pt x="654" y="22"/>
                  <a:pt x="596" y="18"/>
                  <a:pt x="543" y="10"/>
                </a:cubicBezTo>
                <a:cubicBezTo>
                  <a:pt x="497" y="12"/>
                  <a:pt x="445" y="0"/>
                  <a:pt x="405" y="22"/>
                </a:cubicBezTo>
                <a:cubicBezTo>
                  <a:pt x="405" y="22"/>
                  <a:pt x="360" y="52"/>
                  <a:pt x="351" y="58"/>
                </a:cubicBezTo>
                <a:cubicBezTo>
                  <a:pt x="347" y="60"/>
                  <a:pt x="359" y="54"/>
                  <a:pt x="363" y="52"/>
                </a:cubicBezTo>
                <a:close/>
              </a:path>
            </a:pathLst>
          </a:custGeom>
          <a:solidFill>
            <a:srgbClr val="969696"/>
          </a:solidFill>
          <a:ln w="9525">
            <a:round/>
            <a:headEnd/>
            <a:tailEnd/>
          </a:ln>
          <a:scene3d>
            <a:camera prst="legacyPerspectiveFront">
              <a:rot lat="20099957" lon="1500000" rev="0"/>
            </a:camera>
            <a:lightRig rig="legacyFlat1" dir="t"/>
          </a:scene3d>
          <a:sp3d extrusionH="430200" prstMaterial="legacyMetal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n-CA" sz="2400"/>
          </a:p>
        </p:txBody>
      </p:sp>
      <p:sp>
        <p:nvSpPr>
          <p:cNvPr id="40965" name="Freeform 5"/>
          <p:cNvSpPr>
            <a:spLocks/>
          </p:cNvSpPr>
          <p:nvPr/>
        </p:nvSpPr>
        <p:spPr bwMode="auto">
          <a:xfrm>
            <a:off x="4953002" y="3962400"/>
            <a:ext cx="3127375" cy="1914525"/>
          </a:xfrm>
          <a:custGeom>
            <a:avLst/>
            <a:gdLst>
              <a:gd name="T0" fmla="*/ 2147483647 w 1970"/>
              <a:gd name="T1" fmla="*/ 2147483647 h 1206"/>
              <a:gd name="T2" fmla="*/ 2147483647 w 1970"/>
              <a:gd name="T3" fmla="*/ 2147483647 h 1206"/>
              <a:gd name="T4" fmla="*/ 2147483647 w 1970"/>
              <a:gd name="T5" fmla="*/ 2147483647 h 1206"/>
              <a:gd name="T6" fmla="*/ 2147483647 w 1970"/>
              <a:gd name="T7" fmla="*/ 2147483647 h 1206"/>
              <a:gd name="T8" fmla="*/ 2147483647 w 1970"/>
              <a:gd name="T9" fmla="*/ 2147483647 h 1206"/>
              <a:gd name="T10" fmla="*/ 2147483647 w 1970"/>
              <a:gd name="T11" fmla="*/ 2147483647 h 1206"/>
              <a:gd name="T12" fmla="*/ 2147483647 w 1970"/>
              <a:gd name="T13" fmla="*/ 2147483647 h 1206"/>
              <a:gd name="T14" fmla="*/ 2147483647 w 1970"/>
              <a:gd name="T15" fmla="*/ 2147483647 h 1206"/>
              <a:gd name="T16" fmla="*/ 2147483647 w 1970"/>
              <a:gd name="T17" fmla="*/ 2147483647 h 1206"/>
              <a:gd name="T18" fmla="*/ 2147483647 w 1970"/>
              <a:gd name="T19" fmla="*/ 2147483647 h 1206"/>
              <a:gd name="T20" fmla="*/ 2147483647 w 1970"/>
              <a:gd name="T21" fmla="*/ 2147483647 h 1206"/>
              <a:gd name="T22" fmla="*/ 2147483647 w 1970"/>
              <a:gd name="T23" fmla="*/ 2147483647 h 1206"/>
              <a:gd name="T24" fmla="*/ 2147483647 w 1970"/>
              <a:gd name="T25" fmla="*/ 2147483647 h 1206"/>
              <a:gd name="T26" fmla="*/ 2147483647 w 1970"/>
              <a:gd name="T27" fmla="*/ 2147483647 h 1206"/>
              <a:gd name="T28" fmla="*/ 2147483647 w 1970"/>
              <a:gd name="T29" fmla="*/ 2147483647 h 1206"/>
              <a:gd name="T30" fmla="*/ 2147483647 w 1970"/>
              <a:gd name="T31" fmla="*/ 2147483647 h 1206"/>
              <a:gd name="T32" fmla="*/ 2147483647 w 1970"/>
              <a:gd name="T33" fmla="*/ 2147483647 h 1206"/>
              <a:gd name="T34" fmla="*/ 2147483647 w 1970"/>
              <a:gd name="T35" fmla="*/ 2147483647 h 1206"/>
              <a:gd name="T36" fmla="*/ 2147483647 w 1970"/>
              <a:gd name="T37" fmla="*/ 0 h 1206"/>
              <a:gd name="T38" fmla="*/ 2147483647 w 1970"/>
              <a:gd name="T39" fmla="*/ 2147483647 h 1206"/>
              <a:gd name="T40" fmla="*/ 2147483647 w 1970"/>
              <a:gd name="T41" fmla="*/ 2147483647 h 1206"/>
              <a:gd name="T42" fmla="*/ 2147483647 w 1970"/>
              <a:gd name="T43" fmla="*/ 2147483647 h 1206"/>
              <a:gd name="T44" fmla="*/ 2147483647 w 1970"/>
              <a:gd name="T45" fmla="*/ 2147483647 h 1206"/>
              <a:gd name="T46" fmla="*/ 2147483647 w 1970"/>
              <a:gd name="T47" fmla="*/ 2147483647 h 1206"/>
              <a:gd name="T48" fmla="*/ 2147483647 w 1970"/>
              <a:gd name="T49" fmla="*/ 2147483647 h 1206"/>
              <a:gd name="T50" fmla="*/ 2147483647 w 1970"/>
              <a:gd name="T51" fmla="*/ 2147483647 h 1206"/>
              <a:gd name="T52" fmla="*/ 2147483647 w 1970"/>
              <a:gd name="T53" fmla="*/ 2147483647 h 1206"/>
              <a:gd name="T54" fmla="*/ 2147483647 w 1970"/>
              <a:gd name="T55" fmla="*/ 2147483647 h 1206"/>
              <a:gd name="T56" fmla="*/ 2147483647 w 1970"/>
              <a:gd name="T57" fmla="*/ 2147483647 h 1206"/>
              <a:gd name="T58" fmla="*/ 2147483647 w 1970"/>
              <a:gd name="T59" fmla="*/ 2147483647 h 1206"/>
              <a:gd name="T60" fmla="*/ 2147483647 w 1970"/>
              <a:gd name="T61" fmla="*/ 2147483647 h 1206"/>
              <a:gd name="T62" fmla="*/ 2147483647 w 1970"/>
              <a:gd name="T63" fmla="*/ 2147483647 h 1206"/>
              <a:gd name="T64" fmla="*/ 2147483647 w 1970"/>
              <a:gd name="T65" fmla="*/ 2147483647 h 1206"/>
              <a:gd name="T66" fmla="*/ 2147483647 w 1970"/>
              <a:gd name="T67" fmla="*/ 2147483647 h 1206"/>
              <a:gd name="T68" fmla="*/ 2147483647 w 1970"/>
              <a:gd name="T69" fmla="*/ 2147483647 h 1206"/>
              <a:gd name="T70" fmla="*/ 2147483647 w 1970"/>
              <a:gd name="T71" fmla="*/ 2147483647 h 1206"/>
              <a:gd name="T72" fmla="*/ 2147483647 w 1970"/>
              <a:gd name="T73" fmla="*/ 2147483647 h 1206"/>
              <a:gd name="T74" fmla="*/ 2147483647 w 1970"/>
              <a:gd name="T75" fmla="*/ 2147483647 h 1206"/>
              <a:gd name="T76" fmla="*/ 2147483647 w 1970"/>
              <a:gd name="T77" fmla="*/ 2147483647 h 1206"/>
              <a:gd name="T78" fmla="*/ 2147483647 w 1970"/>
              <a:gd name="T79" fmla="*/ 2147483647 h 1206"/>
              <a:gd name="T80" fmla="*/ 2147483647 w 1970"/>
              <a:gd name="T81" fmla="*/ 2147483647 h 1206"/>
              <a:gd name="T82" fmla="*/ 2147483647 w 1970"/>
              <a:gd name="T83" fmla="*/ 2147483647 h 1206"/>
              <a:gd name="T84" fmla="*/ 2147483647 w 1970"/>
              <a:gd name="T85" fmla="*/ 2147483647 h 1206"/>
              <a:gd name="T86" fmla="*/ 2147483647 w 1970"/>
              <a:gd name="T87" fmla="*/ 2147483647 h 1206"/>
              <a:gd name="T88" fmla="*/ 2147483647 w 1970"/>
              <a:gd name="T89" fmla="*/ 2147483647 h 1206"/>
              <a:gd name="T90" fmla="*/ 2147483647 w 1970"/>
              <a:gd name="T91" fmla="*/ 2147483647 h 120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970"/>
              <a:gd name="T139" fmla="*/ 0 h 1206"/>
              <a:gd name="T140" fmla="*/ 1970 w 1970"/>
              <a:gd name="T141" fmla="*/ 1206 h 120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970" h="1206">
                <a:moveTo>
                  <a:pt x="2" y="990"/>
                </a:moveTo>
                <a:cubicBezTo>
                  <a:pt x="4" y="968"/>
                  <a:pt x="0" y="945"/>
                  <a:pt x="8" y="924"/>
                </a:cubicBezTo>
                <a:cubicBezTo>
                  <a:pt x="14" y="907"/>
                  <a:pt x="75" y="896"/>
                  <a:pt x="86" y="894"/>
                </a:cubicBezTo>
                <a:cubicBezTo>
                  <a:pt x="132" y="848"/>
                  <a:pt x="110" y="769"/>
                  <a:pt x="146" y="714"/>
                </a:cubicBezTo>
                <a:cubicBezTo>
                  <a:pt x="148" y="706"/>
                  <a:pt x="151" y="698"/>
                  <a:pt x="152" y="690"/>
                </a:cubicBezTo>
                <a:cubicBezTo>
                  <a:pt x="155" y="676"/>
                  <a:pt x="155" y="662"/>
                  <a:pt x="158" y="648"/>
                </a:cubicBezTo>
                <a:cubicBezTo>
                  <a:pt x="161" y="636"/>
                  <a:pt x="170" y="612"/>
                  <a:pt x="170" y="612"/>
                </a:cubicBezTo>
                <a:cubicBezTo>
                  <a:pt x="172" y="586"/>
                  <a:pt x="172" y="560"/>
                  <a:pt x="176" y="534"/>
                </a:cubicBezTo>
                <a:cubicBezTo>
                  <a:pt x="178" y="520"/>
                  <a:pt x="176" y="500"/>
                  <a:pt x="188" y="492"/>
                </a:cubicBezTo>
                <a:cubicBezTo>
                  <a:pt x="205" y="481"/>
                  <a:pt x="228" y="488"/>
                  <a:pt x="248" y="486"/>
                </a:cubicBezTo>
                <a:cubicBezTo>
                  <a:pt x="267" y="457"/>
                  <a:pt x="258" y="475"/>
                  <a:pt x="272" y="432"/>
                </a:cubicBezTo>
                <a:cubicBezTo>
                  <a:pt x="277" y="417"/>
                  <a:pt x="301" y="417"/>
                  <a:pt x="314" y="408"/>
                </a:cubicBezTo>
                <a:cubicBezTo>
                  <a:pt x="337" y="338"/>
                  <a:pt x="313" y="373"/>
                  <a:pt x="434" y="366"/>
                </a:cubicBezTo>
                <a:cubicBezTo>
                  <a:pt x="461" y="348"/>
                  <a:pt x="509" y="317"/>
                  <a:pt x="524" y="288"/>
                </a:cubicBezTo>
                <a:cubicBezTo>
                  <a:pt x="545" y="245"/>
                  <a:pt x="521" y="206"/>
                  <a:pt x="578" y="192"/>
                </a:cubicBezTo>
                <a:cubicBezTo>
                  <a:pt x="590" y="184"/>
                  <a:pt x="602" y="176"/>
                  <a:pt x="614" y="168"/>
                </a:cubicBezTo>
                <a:cubicBezTo>
                  <a:pt x="627" y="159"/>
                  <a:pt x="626" y="144"/>
                  <a:pt x="632" y="132"/>
                </a:cubicBezTo>
                <a:cubicBezTo>
                  <a:pt x="648" y="99"/>
                  <a:pt x="660" y="63"/>
                  <a:pt x="692" y="42"/>
                </a:cubicBezTo>
                <a:cubicBezTo>
                  <a:pt x="700" y="18"/>
                  <a:pt x="710" y="8"/>
                  <a:pt x="734" y="0"/>
                </a:cubicBezTo>
                <a:cubicBezTo>
                  <a:pt x="779" y="9"/>
                  <a:pt x="809" y="39"/>
                  <a:pt x="854" y="48"/>
                </a:cubicBezTo>
                <a:cubicBezTo>
                  <a:pt x="874" y="68"/>
                  <a:pt x="904" y="147"/>
                  <a:pt x="926" y="150"/>
                </a:cubicBezTo>
                <a:cubicBezTo>
                  <a:pt x="974" y="157"/>
                  <a:pt x="1022" y="154"/>
                  <a:pt x="1070" y="156"/>
                </a:cubicBezTo>
                <a:cubicBezTo>
                  <a:pt x="1092" y="163"/>
                  <a:pt x="1119" y="159"/>
                  <a:pt x="1136" y="174"/>
                </a:cubicBezTo>
                <a:cubicBezTo>
                  <a:pt x="1202" y="231"/>
                  <a:pt x="1162" y="297"/>
                  <a:pt x="1262" y="300"/>
                </a:cubicBezTo>
                <a:cubicBezTo>
                  <a:pt x="1374" y="303"/>
                  <a:pt x="1486" y="304"/>
                  <a:pt x="1598" y="306"/>
                </a:cubicBezTo>
                <a:cubicBezTo>
                  <a:pt x="1636" y="319"/>
                  <a:pt x="1652" y="364"/>
                  <a:pt x="1694" y="378"/>
                </a:cubicBezTo>
                <a:cubicBezTo>
                  <a:pt x="1747" y="396"/>
                  <a:pt x="1798" y="416"/>
                  <a:pt x="1838" y="456"/>
                </a:cubicBezTo>
                <a:cubicBezTo>
                  <a:pt x="1852" y="514"/>
                  <a:pt x="1863" y="517"/>
                  <a:pt x="1916" y="546"/>
                </a:cubicBezTo>
                <a:cubicBezTo>
                  <a:pt x="1934" y="556"/>
                  <a:pt x="1970" y="576"/>
                  <a:pt x="1970" y="576"/>
                </a:cubicBezTo>
                <a:cubicBezTo>
                  <a:pt x="1968" y="591"/>
                  <a:pt x="1966" y="619"/>
                  <a:pt x="1958" y="636"/>
                </a:cubicBezTo>
                <a:cubicBezTo>
                  <a:pt x="1945" y="662"/>
                  <a:pt x="1945" y="646"/>
                  <a:pt x="1934" y="678"/>
                </a:cubicBezTo>
                <a:cubicBezTo>
                  <a:pt x="1922" y="713"/>
                  <a:pt x="1923" y="752"/>
                  <a:pt x="1910" y="786"/>
                </a:cubicBezTo>
                <a:cubicBezTo>
                  <a:pt x="1897" y="821"/>
                  <a:pt x="1900" y="800"/>
                  <a:pt x="1880" y="834"/>
                </a:cubicBezTo>
                <a:cubicBezTo>
                  <a:pt x="1858" y="871"/>
                  <a:pt x="1844" y="906"/>
                  <a:pt x="1820" y="942"/>
                </a:cubicBezTo>
                <a:cubicBezTo>
                  <a:pt x="1788" y="990"/>
                  <a:pt x="1844" y="928"/>
                  <a:pt x="1802" y="978"/>
                </a:cubicBezTo>
                <a:cubicBezTo>
                  <a:pt x="1761" y="1026"/>
                  <a:pt x="1660" y="1088"/>
                  <a:pt x="1598" y="1104"/>
                </a:cubicBezTo>
                <a:cubicBezTo>
                  <a:pt x="1567" y="1135"/>
                  <a:pt x="1528" y="1151"/>
                  <a:pt x="1490" y="1170"/>
                </a:cubicBezTo>
                <a:cubicBezTo>
                  <a:pt x="1468" y="1181"/>
                  <a:pt x="1424" y="1206"/>
                  <a:pt x="1424" y="1206"/>
                </a:cubicBezTo>
                <a:cubicBezTo>
                  <a:pt x="1300" y="1202"/>
                  <a:pt x="1218" y="1193"/>
                  <a:pt x="1106" y="1182"/>
                </a:cubicBezTo>
                <a:cubicBezTo>
                  <a:pt x="1074" y="1174"/>
                  <a:pt x="1046" y="1167"/>
                  <a:pt x="1016" y="1152"/>
                </a:cubicBezTo>
                <a:cubicBezTo>
                  <a:pt x="985" y="1137"/>
                  <a:pt x="959" y="1108"/>
                  <a:pt x="926" y="1098"/>
                </a:cubicBezTo>
                <a:cubicBezTo>
                  <a:pt x="844" y="1073"/>
                  <a:pt x="754" y="1088"/>
                  <a:pt x="668" y="1086"/>
                </a:cubicBezTo>
                <a:cubicBezTo>
                  <a:pt x="654" y="1084"/>
                  <a:pt x="640" y="1080"/>
                  <a:pt x="626" y="1080"/>
                </a:cubicBezTo>
                <a:cubicBezTo>
                  <a:pt x="504" y="1076"/>
                  <a:pt x="382" y="1078"/>
                  <a:pt x="260" y="1074"/>
                </a:cubicBezTo>
                <a:cubicBezTo>
                  <a:pt x="210" y="1072"/>
                  <a:pt x="146" y="1042"/>
                  <a:pt x="98" y="1026"/>
                </a:cubicBezTo>
                <a:cubicBezTo>
                  <a:pt x="70" y="1017"/>
                  <a:pt x="23" y="1011"/>
                  <a:pt x="2" y="990"/>
                </a:cubicBezTo>
                <a:close/>
              </a:path>
            </a:pathLst>
          </a:custGeom>
          <a:solidFill>
            <a:srgbClr val="969696"/>
          </a:solidFill>
          <a:ln w="9525">
            <a:round/>
            <a:headEnd/>
            <a:tailEnd/>
          </a:ln>
          <a:scene3d>
            <a:camera prst="legacyPerspectiveFront">
              <a:rot lat="20099957" lon="1500000" rev="0"/>
            </a:camera>
            <a:lightRig rig="legacyFlat1" dir="t"/>
          </a:scene3d>
          <a:sp3d extrusionH="430200" prstMaterial="legacyMetal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n-CA" sz="2400"/>
          </a:p>
        </p:txBody>
      </p:sp>
      <p:sp>
        <p:nvSpPr>
          <p:cNvPr id="40966" name="WordArt 6"/>
          <p:cNvSpPr>
            <a:spLocks noChangeArrowheads="1" noChangeShapeType="1" noTextEdit="1"/>
          </p:cNvSpPr>
          <p:nvPr/>
        </p:nvSpPr>
        <p:spPr bwMode="auto">
          <a:xfrm>
            <a:off x="6400800" y="2667000"/>
            <a:ext cx="2057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099957" lon="1500000" rev="0"/>
              </a:camera>
              <a:lightRig rig="legacyFlat1" dir="t"/>
            </a:scene3d>
            <a:sp3d extrusionH="74600" prstMaterial="legacyMetal">
              <a:extrusionClr>
                <a:srgbClr val="FFCC00"/>
              </a:extrusionClr>
            </a:sp3d>
          </a:bodyPr>
          <a:lstStyle/>
          <a:p>
            <a:r>
              <a:rPr lang="en-CA" sz="2400" kern="10">
                <a:ln w="9525">
                  <a:round/>
                  <a:headEnd/>
                  <a:tailEnd/>
                </a:ln>
                <a:solidFill>
                  <a:srgbClr val="FFCC00"/>
                </a:solidFill>
                <a:latin typeface="Arial"/>
                <a:cs typeface="Arial"/>
              </a:rPr>
              <a:t>Validation</a:t>
            </a:r>
          </a:p>
        </p:txBody>
      </p:sp>
      <p:sp>
        <p:nvSpPr>
          <p:cNvPr id="40967" name="WordArt 7"/>
          <p:cNvSpPr>
            <a:spLocks noChangeArrowheads="1" noChangeShapeType="1" noTextEdit="1"/>
          </p:cNvSpPr>
          <p:nvPr/>
        </p:nvSpPr>
        <p:spPr bwMode="auto">
          <a:xfrm>
            <a:off x="5943601" y="4683126"/>
            <a:ext cx="876300" cy="612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099957" lon="1500000" rev="0"/>
              </a:camera>
              <a:lightRig rig="legacyFlat1" dir="t"/>
            </a:scene3d>
            <a:sp3d extrusionH="74600" prstMaterial="legacyMetal">
              <a:extrusionClr>
                <a:srgbClr val="FFCC00"/>
              </a:extrusionClr>
            </a:sp3d>
          </a:bodyPr>
          <a:lstStyle/>
          <a:p>
            <a:r>
              <a:rPr lang="en-CA" sz="2400" kern="10" dirty="0">
                <a:ln w="9525">
                  <a:round/>
                  <a:headEnd/>
                  <a:tailEnd/>
                </a:ln>
                <a:solidFill>
                  <a:srgbClr val="FFCC00"/>
                </a:solidFill>
                <a:latin typeface="Arial"/>
                <a:cs typeface="Arial"/>
              </a:rPr>
              <a:t>Test</a:t>
            </a:r>
          </a:p>
        </p:txBody>
      </p:sp>
      <p:sp>
        <p:nvSpPr>
          <p:cNvPr id="40968" name="WordArt 8"/>
          <p:cNvSpPr>
            <a:spLocks noChangeArrowheads="1" noChangeShapeType="1" noTextEdit="1"/>
          </p:cNvSpPr>
          <p:nvPr/>
        </p:nvSpPr>
        <p:spPr bwMode="auto">
          <a:xfrm>
            <a:off x="3657600" y="2971800"/>
            <a:ext cx="2057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099957" lon="1500000" rev="0"/>
              </a:camera>
              <a:lightRig rig="legacyFlat1" dir="t"/>
            </a:scene3d>
            <a:sp3d extrusionH="74600" prstMaterial="legacyMetal">
              <a:extrusionClr>
                <a:srgbClr val="FFCC00"/>
              </a:extrusionClr>
            </a:sp3d>
          </a:bodyPr>
          <a:lstStyle/>
          <a:p>
            <a:r>
              <a:rPr lang="en-CA" sz="2400" kern="10">
                <a:ln w="9525">
                  <a:round/>
                  <a:headEnd/>
                  <a:tailEnd/>
                </a:ln>
                <a:solidFill>
                  <a:srgbClr val="FFCC00"/>
                </a:solidFill>
                <a:latin typeface="Arial"/>
                <a:cs typeface="Arial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43225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Addressing issues of fit and complexity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b="1" dirty="0">
                <a:solidFill>
                  <a:srgbClr val="00B050"/>
                </a:solidFill>
              </a:rPr>
              <a:t>training</a:t>
            </a:r>
            <a:r>
              <a:rPr lang="en-CA" b="1" dirty="0"/>
              <a:t> </a:t>
            </a:r>
            <a:r>
              <a:rPr lang="en-CA" b="1" dirty="0">
                <a:solidFill>
                  <a:srgbClr val="00B050"/>
                </a:solidFill>
              </a:rPr>
              <a:t>set</a:t>
            </a:r>
            <a:r>
              <a:rPr lang="en-CA" b="1" dirty="0"/>
              <a:t> </a:t>
            </a:r>
            <a:r>
              <a:rPr lang="en-CA" dirty="0"/>
              <a:t>is used to determine the </a:t>
            </a:r>
            <a:r>
              <a:rPr lang="en-CA" i="1" dirty="0">
                <a:solidFill>
                  <a:srgbClr val="00B050"/>
                </a:solidFill>
              </a:rPr>
              <a:t>best fitting parameters </a:t>
            </a:r>
            <a:r>
              <a:rPr lang="en-CA" dirty="0"/>
              <a:t>for each of our models. </a:t>
            </a:r>
          </a:p>
          <a:p>
            <a:r>
              <a:rPr lang="en-CA" dirty="0"/>
              <a:t>The </a:t>
            </a:r>
            <a:r>
              <a:rPr lang="en-CA" b="1" dirty="0">
                <a:solidFill>
                  <a:srgbClr val="00B050"/>
                </a:solidFill>
              </a:rPr>
              <a:t>validation set</a:t>
            </a:r>
            <a:r>
              <a:rPr lang="en-CA" b="1" dirty="0"/>
              <a:t> </a:t>
            </a:r>
            <a:r>
              <a:rPr lang="en-CA" dirty="0"/>
              <a:t>allows us to test each model against new data and determine the </a:t>
            </a:r>
            <a:r>
              <a:rPr lang="en-CA" i="1" dirty="0">
                <a:solidFill>
                  <a:srgbClr val="00B050"/>
                </a:solidFill>
              </a:rPr>
              <a:t>best performing model</a:t>
            </a:r>
            <a:r>
              <a:rPr lang="en-CA" dirty="0"/>
              <a:t>.</a:t>
            </a:r>
          </a:p>
          <a:p>
            <a:r>
              <a:rPr lang="en-CA" dirty="0"/>
              <a:t>The </a:t>
            </a:r>
            <a:r>
              <a:rPr lang="en-CA" b="1" dirty="0">
                <a:solidFill>
                  <a:srgbClr val="00B050"/>
                </a:solidFill>
              </a:rPr>
              <a:t>test set </a:t>
            </a:r>
            <a:r>
              <a:rPr lang="en-CA" dirty="0"/>
              <a:t>allows us to conduct an honest assessment (or </a:t>
            </a:r>
            <a:r>
              <a:rPr lang="en-CA" dirty="0">
                <a:solidFill>
                  <a:srgbClr val="00B050"/>
                </a:solidFill>
              </a:rPr>
              <a:t>scoring</a:t>
            </a:r>
            <a:r>
              <a:rPr lang="en-CA" dirty="0"/>
              <a:t>) of </a:t>
            </a:r>
            <a:r>
              <a:rPr lang="en-CA" dirty="0">
                <a:solidFill>
                  <a:srgbClr val="00B050"/>
                </a:solidFill>
              </a:rPr>
              <a:t>how well the </a:t>
            </a:r>
            <a:r>
              <a:rPr lang="en-CA" i="1" u="sng" dirty="0">
                <a:solidFill>
                  <a:srgbClr val="00B050"/>
                </a:solidFill>
              </a:rPr>
              <a:t>selected model </a:t>
            </a:r>
            <a:r>
              <a:rPr lang="en-CA" dirty="0">
                <a:solidFill>
                  <a:srgbClr val="00B050"/>
                </a:solidFill>
              </a:rPr>
              <a:t>performs</a:t>
            </a:r>
            <a:r>
              <a:rPr lang="en-CA" dirty="0"/>
              <a:t>. Our goal is to verify if the accuracy is sufficient. </a:t>
            </a:r>
          </a:p>
          <a:p>
            <a:pPr lvl="1"/>
            <a:r>
              <a:rPr lang="en-CA" i="1" dirty="0">
                <a:solidFill>
                  <a:srgbClr val="00B050"/>
                </a:solidFill>
              </a:rPr>
              <a:t>Application phase </a:t>
            </a:r>
            <a:r>
              <a:rPr lang="en-CA" dirty="0"/>
              <a:t>is the deployment and use of the model. If the performance of the model becomes unsatisfactory (especially is the population “drift”), revisit the model development process</a:t>
            </a:r>
          </a:p>
          <a:p>
            <a:pPr lvl="1"/>
            <a:endParaRPr lang="en-CA" dirty="0"/>
          </a:p>
          <a:p>
            <a:pPr marL="457189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8094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3"/>
          <p:cNvSpPr>
            <a:spLocks noChangeArrowheads="1"/>
          </p:cNvSpPr>
          <p:nvPr/>
        </p:nvSpPr>
        <p:spPr bwMode="auto">
          <a:xfrm>
            <a:off x="9879833" y="936074"/>
            <a:ext cx="670935" cy="35733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31" name="Rectangle 148"/>
          <p:cNvSpPr>
            <a:spLocks noChangeArrowheads="1"/>
          </p:cNvSpPr>
          <p:nvPr/>
        </p:nvSpPr>
        <p:spPr bwMode="auto">
          <a:xfrm>
            <a:off x="9898539" y="3023355"/>
            <a:ext cx="656680" cy="323472"/>
          </a:xfrm>
          <a:prstGeom prst="rect">
            <a:avLst/>
          </a:prstGeom>
          <a:solidFill>
            <a:srgbClr val="A0B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9311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Partitioning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28312" y="544568"/>
            <a:ext cx="1382173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Training Data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142699" y="2512133"/>
            <a:ext cx="1540870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Validation Data</a:t>
            </a:r>
          </a:p>
        </p:txBody>
      </p:sp>
      <p:sp>
        <p:nvSpPr>
          <p:cNvPr id="10" name="TextBox 196"/>
          <p:cNvSpPr txBox="1">
            <a:spLocks noChangeArrowheads="1"/>
          </p:cNvSpPr>
          <p:nvPr/>
        </p:nvSpPr>
        <p:spPr bwMode="auto">
          <a:xfrm>
            <a:off x="6734961" y="4946279"/>
            <a:ext cx="36040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Three data sets (Training, Validation, and Test) are sampled from the original data sets. 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314560" y="834473"/>
            <a:ext cx="2773363" cy="14779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3" name="Rectangle 74"/>
          <p:cNvSpPr>
            <a:spLocks noChangeArrowheads="1"/>
          </p:cNvSpPr>
          <p:nvPr/>
        </p:nvSpPr>
        <p:spPr bwMode="auto">
          <a:xfrm>
            <a:off x="2347898" y="1194837"/>
            <a:ext cx="657225" cy="323851"/>
          </a:xfrm>
          <a:prstGeom prst="rect">
            <a:avLst/>
          </a:prstGeom>
          <a:solidFill>
            <a:srgbClr val="F8FA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2433625" y="127262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5" name="Rectangle 81"/>
          <p:cNvSpPr>
            <a:spLocks noChangeArrowheads="1"/>
          </p:cNvSpPr>
          <p:nvPr/>
        </p:nvSpPr>
        <p:spPr bwMode="auto">
          <a:xfrm>
            <a:off x="2347898" y="1540912"/>
            <a:ext cx="657225" cy="323851"/>
          </a:xfrm>
          <a:prstGeom prst="rect">
            <a:avLst/>
          </a:prstGeom>
          <a:solidFill>
            <a:srgbClr val="F0F5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2433625" y="1620287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1" name="Rectangle 97"/>
          <p:cNvSpPr>
            <a:spLocks noChangeArrowheads="1"/>
          </p:cNvSpPr>
          <p:nvPr/>
        </p:nvSpPr>
        <p:spPr bwMode="auto">
          <a:xfrm>
            <a:off x="2347898" y="1888573"/>
            <a:ext cx="657225" cy="323851"/>
          </a:xfrm>
          <a:prstGeom prst="rect">
            <a:avLst/>
          </a:prstGeom>
          <a:solidFill>
            <a:srgbClr val="EAF1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2433625" y="1966362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3" name="Rectangle 115"/>
          <p:cNvSpPr>
            <a:spLocks noChangeArrowheads="1"/>
          </p:cNvSpPr>
          <p:nvPr/>
        </p:nvSpPr>
        <p:spPr bwMode="auto">
          <a:xfrm>
            <a:off x="3027349" y="1194837"/>
            <a:ext cx="657225" cy="323851"/>
          </a:xfrm>
          <a:prstGeom prst="rect">
            <a:avLst/>
          </a:prstGeom>
          <a:solidFill>
            <a:srgbClr val="EFF5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4" name="Rectangle 113"/>
          <p:cNvSpPr>
            <a:spLocks noChangeArrowheads="1"/>
          </p:cNvSpPr>
          <p:nvPr/>
        </p:nvSpPr>
        <p:spPr bwMode="auto">
          <a:xfrm>
            <a:off x="3027349" y="1540912"/>
            <a:ext cx="657225" cy="323851"/>
          </a:xfrm>
          <a:prstGeom prst="rect">
            <a:avLst/>
          </a:prstGeom>
          <a:solidFill>
            <a:srgbClr val="E8F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Rectangle 106"/>
          <p:cNvSpPr>
            <a:spLocks noChangeArrowheads="1"/>
          </p:cNvSpPr>
          <p:nvPr/>
        </p:nvSpPr>
        <p:spPr bwMode="auto">
          <a:xfrm>
            <a:off x="3027349" y="1886987"/>
            <a:ext cx="657225" cy="323851"/>
          </a:xfrm>
          <a:prstGeom prst="rect">
            <a:avLst/>
          </a:prstGeom>
          <a:solidFill>
            <a:srgbClr val="E1EB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" name="Rectangle 132"/>
          <p:cNvSpPr>
            <a:spLocks noChangeArrowheads="1"/>
          </p:cNvSpPr>
          <p:nvPr/>
        </p:nvSpPr>
        <p:spPr bwMode="auto">
          <a:xfrm>
            <a:off x="3700449" y="1194837"/>
            <a:ext cx="657225" cy="323851"/>
          </a:xfrm>
          <a:prstGeom prst="rect">
            <a:avLst/>
          </a:prstGeom>
          <a:solidFill>
            <a:srgbClr val="E7E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" name="Rectangle 130"/>
          <p:cNvSpPr>
            <a:spLocks noChangeArrowheads="1"/>
          </p:cNvSpPr>
          <p:nvPr/>
        </p:nvSpPr>
        <p:spPr bwMode="auto">
          <a:xfrm>
            <a:off x="3700449" y="1540912"/>
            <a:ext cx="657225" cy="323851"/>
          </a:xfrm>
          <a:prstGeom prst="rect">
            <a:avLst/>
          </a:prstGeom>
          <a:solidFill>
            <a:srgbClr val="DFE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2" name="Rectangle 123"/>
          <p:cNvSpPr>
            <a:spLocks noChangeArrowheads="1"/>
          </p:cNvSpPr>
          <p:nvPr/>
        </p:nvSpPr>
        <p:spPr bwMode="auto">
          <a:xfrm>
            <a:off x="3700449" y="1886987"/>
            <a:ext cx="657225" cy="323851"/>
          </a:xfrm>
          <a:prstGeom prst="rect">
            <a:avLst/>
          </a:prstGeom>
          <a:solidFill>
            <a:srgbClr val="D2EB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" name="Rectangle 167"/>
          <p:cNvSpPr>
            <a:spLocks noChangeArrowheads="1"/>
          </p:cNvSpPr>
          <p:nvPr/>
        </p:nvSpPr>
        <p:spPr bwMode="auto">
          <a:xfrm>
            <a:off x="4379900" y="1193249"/>
            <a:ext cx="657225" cy="323851"/>
          </a:xfrm>
          <a:prstGeom prst="rect">
            <a:avLst/>
          </a:prstGeom>
          <a:solidFill>
            <a:srgbClr val="DEE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Rectangle 155"/>
          <p:cNvSpPr>
            <a:spLocks noChangeArrowheads="1"/>
          </p:cNvSpPr>
          <p:nvPr/>
        </p:nvSpPr>
        <p:spPr bwMode="auto">
          <a:xfrm>
            <a:off x="4379900" y="1539324"/>
            <a:ext cx="657225" cy="323851"/>
          </a:xfrm>
          <a:prstGeom prst="rect">
            <a:avLst/>
          </a:prstGeom>
          <a:solidFill>
            <a:srgbClr val="CEDE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" name="Rectangle 144"/>
          <p:cNvSpPr>
            <a:spLocks noChangeArrowheads="1"/>
          </p:cNvSpPr>
          <p:nvPr/>
        </p:nvSpPr>
        <p:spPr bwMode="auto">
          <a:xfrm>
            <a:off x="4379900" y="1886987"/>
            <a:ext cx="657225" cy="323851"/>
          </a:xfrm>
          <a:prstGeom prst="rect">
            <a:avLst/>
          </a:prstGeom>
          <a:solidFill>
            <a:srgbClr val="BFD4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pSp>
        <p:nvGrpSpPr>
          <p:cNvPr id="38" name="Group 171"/>
          <p:cNvGrpSpPr>
            <a:grpSpLocks/>
          </p:cNvGrpSpPr>
          <p:nvPr/>
        </p:nvGrpSpPr>
        <p:grpSpPr bwMode="auto">
          <a:xfrm>
            <a:off x="2336785" y="848762"/>
            <a:ext cx="660400" cy="322263"/>
            <a:chOff x="769225" y="3995953"/>
            <a:chExt cx="615589" cy="32600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769225" y="3995952"/>
              <a:ext cx="615589" cy="326004"/>
            </a:xfrm>
            <a:prstGeom prst="rect">
              <a:avLst/>
            </a:prstGeom>
            <a:solidFill>
              <a:srgbClr val="DDDDDD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850613" y="4074643"/>
              <a:ext cx="452813" cy="16862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39" name="Group 181"/>
          <p:cNvGrpSpPr>
            <a:grpSpLocks/>
          </p:cNvGrpSpPr>
          <p:nvPr/>
        </p:nvGrpSpPr>
        <p:grpSpPr bwMode="auto">
          <a:xfrm>
            <a:off x="3016235" y="848762"/>
            <a:ext cx="658812" cy="322263"/>
            <a:chOff x="769225" y="3995953"/>
            <a:chExt cx="615589" cy="326003"/>
          </a:xfrm>
        </p:grpSpPr>
        <p:sp>
          <p:nvSpPr>
            <p:cNvPr id="77" name="Rectangle 55"/>
            <p:cNvSpPr>
              <a:spLocks noChangeArrowheads="1"/>
            </p:cNvSpPr>
            <p:nvPr/>
          </p:nvSpPr>
          <p:spPr bwMode="auto">
            <a:xfrm>
              <a:off x="769937" y="3996072"/>
              <a:ext cx="614405" cy="32550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850810" y="4074643"/>
              <a:ext cx="452421" cy="16862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40" name="Group 184"/>
          <p:cNvGrpSpPr>
            <a:grpSpLocks/>
          </p:cNvGrpSpPr>
          <p:nvPr/>
        </p:nvGrpSpPr>
        <p:grpSpPr bwMode="auto">
          <a:xfrm>
            <a:off x="3695686" y="848762"/>
            <a:ext cx="658812" cy="322263"/>
            <a:chOff x="769225" y="3995953"/>
            <a:chExt cx="615589" cy="326003"/>
          </a:xfrm>
        </p:grpSpPr>
        <p:sp>
          <p:nvSpPr>
            <p:cNvPr id="75" name="Rectangle 53"/>
            <p:cNvSpPr>
              <a:spLocks noChangeArrowheads="1"/>
            </p:cNvSpPr>
            <p:nvPr/>
          </p:nvSpPr>
          <p:spPr bwMode="auto">
            <a:xfrm>
              <a:off x="768959" y="3996072"/>
              <a:ext cx="615992" cy="32550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850810" y="4074643"/>
              <a:ext cx="452421" cy="16862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41" name="Group 187"/>
          <p:cNvGrpSpPr>
            <a:grpSpLocks/>
          </p:cNvGrpSpPr>
          <p:nvPr/>
        </p:nvGrpSpPr>
        <p:grpSpPr bwMode="auto">
          <a:xfrm>
            <a:off x="4375136" y="848762"/>
            <a:ext cx="660400" cy="322263"/>
            <a:chOff x="769225" y="3995953"/>
            <a:chExt cx="615589" cy="326003"/>
          </a:xfrm>
        </p:grpSpPr>
        <p:sp>
          <p:nvSpPr>
            <p:cNvPr id="73" name="Rectangle 50"/>
            <p:cNvSpPr>
              <a:spLocks noChangeArrowheads="1"/>
            </p:cNvSpPr>
            <p:nvPr/>
          </p:nvSpPr>
          <p:spPr bwMode="auto">
            <a:xfrm>
              <a:off x="769570" y="3996072"/>
              <a:ext cx="615886" cy="32550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850613" y="4074643"/>
              <a:ext cx="452813" cy="16862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3378186" y="840825"/>
            <a:ext cx="62709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charset="0"/>
              </a:rPr>
              <a:t>inputs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067287" y="834473"/>
            <a:ext cx="682480" cy="14779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65" name="Rectangle 167"/>
          <p:cNvSpPr>
            <a:spLocks noChangeArrowheads="1"/>
          </p:cNvSpPr>
          <p:nvPr/>
        </p:nvSpPr>
        <p:spPr bwMode="auto">
          <a:xfrm>
            <a:off x="5097135" y="1203984"/>
            <a:ext cx="656680" cy="323472"/>
          </a:xfrm>
          <a:prstGeom prst="rect">
            <a:avLst/>
          </a:prstGeom>
          <a:solidFill>
            <a:srgbClr val="DEE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6" name="Rectangle 155"/>
          <p:cNvSpPr>
            <a:spLocks noChangeArrowheads="1"/>
          </p:cNvSpPr>
          <p:nvPr/>
        </p:nvSpPr>
        <p:spPr bwMode="auto">
          <a:xfrm>
            <a:off x="5097135" y="1550571"/>
            <a:ext cx="656680" cy="323472"/>
          </a:xfrm>
          <a:prstGeom prst="rect">
            <a:avLst/>
          </a:prstGeom>
          <a:solidFill>
            <a:srgbClr val="CEDE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9" name="Rectangle 144"/>
          <p:cNvSpPr>
            <a:spLocks noChangeArrowheads="1"/>
          </p:cNvSpPr>
          <p:nvPr/>
        </p:nvSpPr>
        <p:spPr bwMode="auto">
          <a:xfrm>
            <a:off x="5097135" y="1897159"/>
            <a:ext cx="656680" cy="323472"/>
          </a:xfrm>
          <a:prstGeom prst="rect">
            <a:avLst/>
          </a:prstGeom>
          <a:solidFill>
            <a:srgbClr val="BFD4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0" name="Rectangle 133"/>
          <p:cNvSpPr>
            <a:spLocks noChangeArrowheads="1"/>
          </p:cNvSpPr>
          <p:nvPr/>
        </p:nvSpPr>
        <p:spPr bwMode="auto">
          <a:xfrm>
            <a:off x="5092687" y="859875"/>
            <a:ext cx="658812" cy="3222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1" name="Rectangle 70"/>
          <p:cNvSpPr/>
          <p:nvPr/>
        </p:nvSpPr>
        <p:spPr bwMode="auto">
          <a:xfrm>
            <a:off x="5178411" y="936075"/>
            <a:ext cx="487363" cy="168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5111735" y="840825"/>
            <a:ext cx="628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charset="0"/>
              </a:rPr>
              <a:t>target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113074" y="127262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113074" y="1620287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113074" y="1966362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786174" y="127262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786174" y="1620287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786174" y="1966362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471974" y="127262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471974" y="1620287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471974" y="1966362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183174" y="127262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183174" y="1620287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183174" y="1966362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51" name="Text Box 10"/>
          <p:cNvSpPr txBox="1">
            <a:spLocks noChangeArrowheads="1"/>
          </p:cNvSpPr>
          <p:nvPr/>
        </p:nvSpPr>
        <p:spPr bwMode="auto">
          <a:xfrm>
            <a:off x="6966951" y="571647"/>
            <a:ext cx="1364476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Original Data</a:t>
            </a:r>
          </a:p>
        </p:txBody>
      </p:sp>
      <p:sp>
        <p:nvSpPr>
          <p:cNvPr id="153" name="Rectangle 3"/>
          <p:cNvSpPr>
            <a:spLocks noChangeArrowheads="1"/>
          </p:cNvSpPr>
          <p:nvPr/>
        </p:nvSpPr>
        <p:spPr bwMode="auto">
          <a:xfrm>
            <a:off x="7034205" y="929723"/>
            <a:ext cx="2848039" cy="35796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54" name="Rectangle 74"/>
          <p:cNvSpPr>
            <a:spLocks noChangeArrowheads="1"/>
          </p:cNvSpPr>
          <p:nvPr/>
        </p:nvSpPr>
        <p:spPr bwMode="auto">
          <a:xfrm>
            <a:off x="7149298" y="1290088"/>
            <a:ext cx="657225" cy="323851"/>
          </a:xfrm>
          <a:prstGeom prst="rect">
            <a:avLst/>
          </a:prstGeom>
          <a:solidFill>
            <a:srgbClr val="F8FA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5" name="Rectangle 154"/>
          <p:cNvSpPr/>
          <p:nvPr/>
        </p:nvSpPr>
        <p:spPr bwMode="auto">
          <a:xfrm>
            <a:off x="7235025" y="136787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56" name="Rectangle 81"/>
          <p:cNvSpPr>
            <a:spLocks noChangeArrowheads="1"/>
          </p:cNvSpPr>
          <p:nvPr/>
        </p:nvSpPr>
        <p:spPr bwMode="auto">
          <a:xfrm>
            <a:off x="7149298" y="1636163"/>
            <a:ext cx="657225" cy="323851"/>
          </a:xfrm>
          <a:prstGeom prst="rect">
            <a:avLst/>
          </a:prstGeom>
          <a:solidFill>
            <a:srgbClr val="F0F5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7" name="Rectangle 156"/>
          <p:cNvSpPr/>
          <p:nvPr/>
        </p:nvSpPr>
        <p:spPr bwMode="auto">
          <a:xfrm>
            <a:off x="7235025" y="1715538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58" name="Rectangle 91"/>
          <p:cNvSpPr>
            <a:spLocks noChangeArrowheads="1"/>
          </p:cNvSpPr>
          <p:nvPr/>
        </p:nvSpPr>
        <p:spPr bwMode="auto">
          <a:xfrm>
            <a:off x="7149298" y="2675975"/>
            <a:ext cx="657225" cy="323851"/>
          </a:xfrm>
          <a:prstGeom prst="rect">
            <a:avLst/>
          </a:prstGeom>
          <a:solidFill>
            <a:srgbClr val="DBE7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58"/>
          <p:cNvSpPr/>
          <p:nvPr/>
        </p:nvSpPr>
        <p:spPr bwMode="auto">
          <a:xfrm>
            <a:off x="7235025" y="2753763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60" name="Rectangle 94"/>
          <p:cNvSpPr>
            <a:spLocks noChangeArrowheads="1"/>
          </p:cNvSpPr>
          <p:nvPr/>
        </p:nvSpPr>
        <p:spPr bwMode="auto">
          <a:xfrm>
            <a:off x="7149298" y="2329900"/>
            <a:ext cx="657225" cy="323851"/>
          </a:xfrm>
          <a:prstGeom prst="rect">
            <a:avLst/>
          </a:prstGeom>
          <a:solidFill>
            <a:srgbClr val="E3E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1" name="Rectangle 160"/>
          <p:cNvSpPr/>
          <p:nvPr/>
        </p:nvSpPr>
        <p:spPr bwMode="auto">
          <a:xfrm>
            <a:off x="7235025" y="2407687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62" name="Rectangle 97"/>
          <p:cNvSpPr>
            <a:spLocks noChangeArrowheads="1"/>
          </p:cNvSpPr>
          <p:nvPr/>
        </p:nvSpPr>
        <p:spPr bwMode="auto">
          <a:xfrm>
            <a:off x="7149298" y="1983825"/>
            <a:ext cx="657225" cy="323851"/>
          </a:xfrm>
          <a:prstGeom prst="rect">
            <a:avLst/>
          </a:prstGeom>
          <a:solidFill>
            <a:srgbClr val="EAF1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3" name="Rectangle 162"/>
          <p:cNvSpPr/>
          <p:nvPr/>
        </p:nvSpPr>
        <p:spPr bwMode="auto">
          <a:xfrm>
            <a:off x="7235025" y="2061613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64" name="Rectangle 115"/>
          <p:cNvSpPr>
            <a:spLocks noChangeArrowheads="1"/>
          </p:cNvSpPr>
          <p:nvPr/>
        </p:nvSpPr>
        <p:spPr bwMode="auto">
          <a:xfrm>
            <a:off x="7828749" y="1290088"/>
            <a:ext cx="657225" cy="323851"/>
          </a:xfrm>
          <a:prstGeom prst="rect">
            <a:avLst/>
          </a:prstGeom>
          <a:solidFill>
            <a:srgbClr val="EFF5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5" name="Rectangle 113"/>
          <p:cNvSpPr>
            <a:spLocks noChangeArrowheads="1"/>
          </p:cNvSpPr>
          <p:nvPr/>
        </p:nvSpPr>
        <p:spPr bwMode="auto">
          <a:xfrm>
            <a:off x="7828749" y="1636163"/>
            <a:ext cx="657225" cy="323851"/>
          </a:xfrm>
          <a:prstGeom prst="rect">
            <a:avLst/>
          </a:prstGeom>
          <a:solidFill>
            <a:srgbClr val="E8F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6" name="Rectangle 111"/>
          <p:cNvSpPr>
            <a:spLocks noChangeArrowheads="1"/>
          </p:cNvSpPr>
          <p:nvPr/>
        </p:nvSpPr>
        <p:spPr bwMode="auto">
          <a:xfrm>
            <a:off x="7828749" y="2675977"/>
            <a:ext cx="657225" cy="322263"/>
          </a:xfrm>
          <a:prstGeom prst="rect">
            <a:avLst/>
          </a:prstGeom>
          <a:solidFill>
            <a:srgbClr val="C8DA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7" name="Rectangle 109"/>
          <p:cNvSpPr>
            <a:spLocks noChangeArrowheads="1"/>
          </p:cNvSpPr>
          <p:nvPr/>
        </p:nvSpPr>
        <p:spPr bwMode="auto">
          <a:xfrm>
            <a:off x="7828749" y="2328313"/>
            <a:ext cx="657225" cy="323851"/>
          </a:xfrm>
          <a:prstGeom prst="rect">
            <a:avLst/>
          </a:prstGeom>
          <a:solidFill>
            <a:srgbClr val="D6E4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8" name="Rectangle 106"/>
          <p:cNvSpPr>
            <a:spLocks noChangeArrowheads="1"/>
          </p:cNvSpPr>
          <p:nvPr/>
        </p:nvSpPr>
        <p:spPr bwMode="auto">
          <a:xfrm>
            <a:off x="7828749" y="1982237"/>
            <a:ext cx="657225" cy="323851"/>
          </a:xfrm>
          <a:prstGeom prst="rect">
            <a:avLst/>
          </a:prstGeom>
          <a:solidFill>
            <a:srgbClr val="E1EB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9" name="Rectangle 132"/>
          <p:cNvSpPr>
            <a:spLocks noChangeArrowheads="1"/>
          </p:cNvSpPr>
          <p:nvPr/>
        </p:nvSpPr>
        <p:spPr bwMode="auto">
          <a:xfrm>
            <a:off x="8501849" y="1290088"/>
            <a:ext cx="657225" cy="323851"/>
          </a:xfrm>
          <a:prstGeom prst="rect">
            <a:avLst/>
          </a:prstGeom>
          <a:solidFill>
            <a:srgbClr val="E7E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0" name="Rectangle 130"/>
          <p:cNvSpPr>
            <a:spLocks noChangeArrowheads="1"/>
          </p:cNvSpPr>
          <p:nvPr/>
        </p:nvSpPr>
        <p:spPr bwMode="auto">
          <a:xfrm>
            <a:off x="8501849" y="1636163"/>
            <a:ext cx="657225" cy="323851"/>
          </a:xfrm>
          <a:prstGeom prst="rect">
            <a:avLst/>
          </a:prstGeom>
          <a:solidFill>
            <a:srgbClr val="DFE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1" name="Rectangle 127"/>
          <p:cNvSpPr>
            <a:spLocks noChangeArrowheads="1"/>
          </p:cNvSpPr>
          <p:nvPr/>
        </p:nvSpPr>
        <p:spPr bwMode="auto">
          <a:xfrm>
            <a:off x="8501849" y="2675977"/>
            <a:ext cx="657225" cy="322263"/>
          </a:xfrm>
          <a:prstGeom prst="rect">
            <a:avLst/>
          </a:prstGeom>
          <a:solidFill>
            <a:srgbClr val="B3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2" name="Rectangle 125"/>
          <p:cNvSpPr>
            <a:spLocks noChangeArrowheads="1"/>
          </p:cNvSpPr>
          <p:nvPr/>
        </p:nvSpPr>
        <p:spPr bwMode="auto">
          <a:xfrm>
            <a:off x="8501849" y="2328313"/>
            <a:ext cx="657225" cy="323851"/>
          </a:xfrm>
          <a:prstGeom prst="rect">
            <a:avLst/>
          </a:prstGeom>
          <a:solidFill>
            <a:srgbClr val="C3D7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3" name="Rectangle 123"/>
          <p:cNvSpPr>
            <a:spLocks noChangeArrowheads="1"/>
          </p:cNvSpPr>
          <p:nvPr/>
        </p:nvSpPr>
        <p:spPr bwMode="auto">
          <a:xfrm>
            <a:off x="8501849" y="1982237"/>
            <a:ext cx="657225" cy="323851"/>
          </a:xfrm>
          <a:prstGeom prst="rect">
            <a:avLst/>
          </a:prstGeom>
          <a:solidFill>
            <a:srgbClr val="D2EB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4" name="Rectangle 167"/>
          <p:cNvSpPr>
            <a:spLocks noChangeArrowheads="1"/>
          </p:cNvSpPr>
          <p:nvPr/>
        </p:nvSpPr>
        <p:spPr bwMode="auto">
          <a:xfrm>
            <a:off x="9181300" y="1288500"/>
            <a:ext cx="657225" cy="323851"/>
          </a:xfrm>
          <a:prstGeom prst="rect">
            <a:avLst/>
          </a:prstGeom>
          <a:solidFill>
            <a:srgbClr val="DEE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5" name="Rectangle 155"/>
          <p:cNvSpPr>
            <a:spLocks noChangeArrowheads="1"/>
          </p:cNvSpPr>
          <p:nvPr/>
        </p:nvSpPr>
        <p:spPr bwMode="auto">
          <a:xfrm>
            <a:off x="9181300" y="1634575"/>
            <a:ext cx="657225" cy="323851"/>
          </a:xfrm>
          <a:prstGeom prst="rect">
            <a:avLst/>
          </a:prstGeom>
          <a:solidFill>
            <a:srgbClr val="CEDE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6" name="Rectangle 148"/>
          <p:cNvSpPr>
            <a:spLocks noChangeArrowheads="1"/>
          </p:cNvSpPr>
          <p:nvPr/>
        </p:nvSpPr>
        <p:spPr bwMode="auto">
          <a:xfrm>
            <a:off x="9181300" y="2674388"/>
            <a:ext cx="657225" cy="323851"/>
          </a:xfrm>
          <a:prstGeom prst="rect">
            <a:avLst/>
          </a:prstGeom>
          <a:solidFill>
            <a:srgbClr val="A0B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7" name="Rectangle 146"/>
          <p:cNvSpPr>
            <a:spLocks noChangeArrowheads="1"/>
          </p:cNvSpPr>
          <p:nvPr/>
        </p:nvSpPr>
        <p:spPr bwMode="auto">
          <a:xfrm>
            <a:off x="9181300" y="2328313"/>
            <a:ext cx="657225" cy="323851"/>
          </a:xfrm>
          <a:prstGeom prst="rect">
            <a:avLst/>
          </a:prstGeom>
          <a:solidFill>
            <a:srgbClr val="AFCA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8" name="Rectangle 144"/>
          <p:cNvSpPr>
            <a:spLocks noChangeArrowheads="1"/>
          </p:cNvSpPr>
          <p:nvPr/>
        </p:nvSpPr>
        <p:spPr bwMode="auto">
          <a:xfrm>
            <a:off x="9181300" y="1982237"/>
            <a:ext cx="657225" cy="323851"/>
          </a:xfrm>
          <a:prstGeom prst="rect">
            <a:avLst/>
          </a:prstGeom>
          <a:solidFill>
            <a:srgbClr val="BFD4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pSp>
        <p:nvGrpSpPr>
          <p:cNvPr id="179" name="Group 171"/>
          <p:cNvGrpSpPr>
            <a:grpSpLocks/>
          </p:cNvGrpSpPr>
          <p:nvPr/>
        </p:nvGrpSpPr>
        <p:grpSpPr bwMode="auto">
          <a:xfrm>
            <a:off x="7138185" y="944014"/>
            <a:ext cx="660400" cy="322263"/>
            <a:chOff x="769225" y="3995953"/>
            <a:chExt cx="615589" cy="326003"/>
          </a:xfrm>
        </p:grpSpPr>
        <p:sp>
          <p:nvSpPr>
            <p:cNvPr id="220" name="Rectangle 219"/>
            <p:cNvSpPr/>
            <p:nvPr/>
          </p:nvSpPr>
          <p:spPr bwMode="auto">
            <a:xfrm>
              <a:off x="769225" y="3995952"/>
              <a:ext cx="615589" cy="326004"/>
            </a:xfrm>
            <a:prstGeom prst="rect">
              <a:avLst/>
            </a:prstGeom>
            <a:solidFill>
              <a:srgbClr val="DDDDDD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850613" y="4074643"/>
              <a:ext cx="452813" cy="16862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180" name="Group 181"/>
          <p:cNvGrpSpPr>
            <a:grpSpLocks/>
          </p:cNvGrpSpPr>
          <p:nvPr/>
        </p:nvGrpSpPr>
        <p:grpSpPr bwMode="auto">
          <a:xfrm>
            <a:off x="7817635" y="944014"/>
            <a:ext cx="658812" cy="322263"/>
            <a:chOff x="769225" y="3995953"/>
            <a:chExt cx="615589" cy="326003"/>
          </a:xfrm>
        </p:grpSpPr>
        <p:sp>
          <p:nvSpPr>
            <p:cNvPr id="218" name="Rectangle 55"/>
            <p:cNvSpPr>
              <a:spLocks noChangeArrowheads="1"/>
            </p:cNvSpPr>
            <p:nvPr/>
          </p:nvSpPr>
          <p:spPr bwMode="auto">
            <a:xfrm>
              <a:off x="769937" y="3996072"/>
              <a:ext cx="614405" cy="32550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850810" y="4074643"/>
              <a:ext cx="452421" cy="16862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181" name="Group 184"/>
          <p:cNvGrpSpPr>
            <a:grpSpLocks/>
          </p:cNvGrpSpPr>
          <p:nvPr/>
        </p:nvGrpSpPr>
        <p:grpSpPr bwMode="auto">
          <a:xfrm>
            <a:off x="8497086" y="944014"/>
            <a:ext cx="658812" cy="322263"/>
            <a:chOff x="769225" y="3995953"/>
            <a:chExt cx="615589" cy="326003"/>
          </a:xfrm>
        </p:grpSpPr>
        <p:sp>
          <p:nvSpPr>
            <p:cNvPr id="216" name="Rectangle 53"/>
            <p:cNvSpPr>
              <a:spLocks noChangeArrowheads="1"/>
            </p:cNvSpPr>
            <p:nvPr/>
          </p:nvSpPr>
          <p:spPr bwMode="auto">
            <a:xfrm>
              <a:off x="768959" y="3996072"/>
              <a:ext cx="615992" cy="32550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850810" y="4074643"/>
              <a:ext cx="452421" cy="16862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182" name="Group 187"/>
          <p:cNvGrpSpPr>
            <a:grpSpLocks/>
          </p:cNvGrpSpPr>
          <p:nvPr/>
        </p:nvGrpSpPr>
        <p:grpSpPr bwMode="auto">
          <a:xfrm>
            <a:off x="9176536" y="944014"/>
            <a:ext cx="660400" cy="322263"/>
            <a:chOff x="769225" y="3995953"/>
            <a:chExt cx="615589" cy="326003"/>
          </a:xfrm>
        </p:grpSpPr>
        <p:sp>
          <p:nvSpPr>
            <p:cNvPr id="214" name="Rectangle 50"/>
            <p:cNvSpPr>
              <a:spLocks noChangeArrowheads="1"/>
            </p:cNvSpPr>
            <p:nvPr/>
          </p:nvSpPr>
          <p:spPr bwMode="auto">
            <a:xfrm>
              <a:off x="769570" y="3996072"/>
              <a:ext cx="615886" cy="32550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850613" y="4074643"/>
              <a:ext cx="452813" cy="16862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sp>
        <p:nvSpPr>
          <p:cNvPr id="183" name="TextBox 182"/>
          <p:cNvSpPr txBox="1"/>
          <p:nvPr/>
        </p:nvSpPr>
        <p:spPr bwMode="auto">
          <a:xfrm>
            <a:off x="8179586" y="936076"/>
            <a:ext cx="62709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charset="0"/>
              </a:rPr>
              <a:t>inputs</a:t>
            </a:r>
          </a:p>
        </p:txBody>
      </p:sp>
      <p:sp>
        <p:nvSpPr>
          <p:cNvPr id="206" name="Rectangle 167"/>
          <p:cNvSpPr>
            <a:spLocks noChangeArrowheads="1"/>
          </p:cNvSpPr>
          <p:nvPr/>
        </p:nvSpPr>
        <p:spPr bwMode="auto">
          <a:xfrm>
            <a:off x="9898535" y="1299235"/>
            <a:ext cx="656680" cy="323472"/>
          </a:xfrm>
          <a:prstGeom prst="rect">
            <a:avLst/>
          </a:prstGeom>
          <a:solidFill>
            <a:srgbClr val="DEE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07" name="Rectangle 155"/>
          <p:cNvSpPr>
            <a:spLocks noChangeArrowheads="1"/>
          </p:cNvSpPr>
          <p:nvPr/>
        </p:nvSpPr>
        <p:spPr bwMode="auto">
          <a:xfrm>
            <a:off x="9898535" y="1645823"/>
            <a:ext cx="656680" cy="323472"/>
          </a:xfrm>
          <a:prstGeom prst="rect">
            <a:avLst/>
          </a:prstGeom>
          <a:solidFill>
            <a:srgbClr val="CEDE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08" name="Rectangle 148"/>
          <p:cNvSpPr>
            <a:spLocks noChangeArrowheads="1"/>
          </p:cNvSpPr>
          <p:nvPr/>
        </p:nvSpPr>
        <p:spPr bwMode="auto">
          <a:xfrm>
            <a:off x="9898535" y="2685583"/>
            <a:ext cx="656680" cy="323472"/>
          </a:xfrm>
          <a:prstGeom prst="rect">
            <a:avLst/>
          </a:prstGeom>
          <a:solidFill>
            <a:srgbClr val="A0B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09" name="Rectangle 146"/>
          <p:cNvSpPr>
            <a:spLocks noChangeArrowheads="1"/>
          </p:cNvSpPr>
          <p:nvPr/>
        </p:nvSpPr>
        <p:spPr bwMode="auto">
          <a:xfrm>
            <a:off x="9898535" y="2338996"/>
            <a:ext cx="656680" cy="323472"/>
          </a:xfrm>
          <a:prstGeom prst="rect">
            <a:avLst/>
          </a:prstGeom>
          <a:solidFill>
            <a:srgbClr val="AFCA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10" name="Rectangle 144"/>
          <p:cNvSpPr>
            <a:spLocks noChangeArrowheads="1"/>
          </p:cNvSpPr>
          <p:nvPr/>
        </p:nvSpPr>
        <p:spPr bwMode="auto">
          <a:xfrm>
            <a:off x="9898535" y="1992411"/>
            <a:ext cx="656680" cy="323472"/>
          </a:xfrm>
          <a:prstGeom prst="rect">
            <a:avLst/>
          </a:prstGeom>
          <a:solidFill>
            <a:srgbClr val="BFD4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11" name="Rectangle 133"/>
          <p:cNvSpPr>
            <a:spLocks noChangeArrowheads="1"/>
          </p:cNvSpPr>
          <p:nvPr/>
        </p:nvSpPr>
        <p:spPr bwMode="auto">
          <a:xfrm>
            <a:off x="9894087" y="955126"/>
            <a:ext cx="658812" cy="3222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12" name="Rectangle 211"/>
          <p:cNvSpPr/>
          <p:nvPr/>
        </p:nvSpPr>
        <p:spPr bwMode="auto">
          <a:xfrm>
            <a:off x="9979811" y="1031325"/>
            <a:ext cx="487363" cy="168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13" name="TextBox 212"/>
          <p:cNvSpPr txBox="1"/>
          <p:nvPr/>
        </p:nvSpPr>
        <p:spPr bwMode="auto">
          <a:xfrm>
            <a:off x="9913135" y="936076"/>
            <a:ext cx="628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charset="0"/>
              </a:rPr>
              <a:t>target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7914474" y="136787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7914474" y="1715538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87" name="Rectangle 186"/>
          <p:cNvSpPr/>
          <p:nvPr/>
        </p:nvSpPr>
        <p:spPr bwMode="auto">
          <a:xfrm>
            <a:off x="7914474" y="2753763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7914474" y="2407687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89" name="Rectangle 188"/>
          <p:cNvSpPr/>
          <p:nvPr/>
        </p:nvSpPr>
        <p:spPr bwMode="auto">
          <a:xfrm>
            <a:off x="7914474" y="2061613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8587574" y="136787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8587574" y="1715538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8587574" y="2753763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93" name="Rectangle 192"/>
          <p:cNvSpPr/>
          <p:nvPr/>
        </p:nvSpPr>
        <p:spPr bwMode="auto">
          <a:xfrm>
            <a:off x="8587574" y="2407687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94" name="Rectangle 193"/>
          <p:cNvSpPr/>
          <p:nvPr/>
        </p:nvSpPr>
        <p:spPr bwMode="auto">
          <a:xfrm>
            <a:off x="8587574" y="2061613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95" name="Rectangle 194"/>
          <p:cNvSpPr/>
          <p:nvPr/>
        </p:nvSpPr>
        <p:spPr bwMode="auto">
          <a:xfrm>
            <a:off x="9273374" y="136787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96" name="Rectangle 195"/>
          <p:cNvSpPr/>
          <p:nvPr/>
        </p:nvSpPr>
        <p:spPr bwMode="auto">
          <a:xfrm>
            <a:off x="9273374" y="1715538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97" name="Rectangle 196"/>
          <p:cNvSpPr/>
          <p:nvPr/>
        </p:nvSpPr>
        <p:spPr bwMode="auto">
          <a:xfrm>
            <a:off x="9273374" y="2753763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98" name="Rectangle 197"/>
          <p:cNvSpPr/>
          <p:nvPr/>
        </p:nvSpPr>
        <p:spPr bwMode="auto">
          <a:xfrm>
            <a:off x="9273374" y="2407687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99" name="Rectangle 198"/>
          <p:cNvSpPr/>
          <p:nvPr/>
        </p:nvSpPr>
        <p:spPr bwMode="auto">
          <a:xfrm>
            <a:off x="9273374" y="2061613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00" name="Rectangle 199"/>
          <p:cNvSpPr/>
          <p:nvPr/>
        </p:nvSpPr>
        <p:spPr bwMode="auto">
          <a:xfrm>
            <a:off x="9984574" y="136787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01" name="Rectangle 200"/>
          <p:cNvSpPr/>
          <p:nvPr/>
        </p:nvSpPr>
        <p:spPr bwMode="auto">
          <a:xfrm>
            <a:off x="9984574" y="1698082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02" name="Rectangle 201"/>
          <p:cNvSpPr/>
          <p:nvPr/>
        </p:nvSpPr>
        <p:spPr bwMode="auto">
          <a:xfrm>
            <a:off x="9984574" y="2753763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03" name="Rectangle 202"/>
          <p:cNvSpPr/>
          <p:nvPr/>
        </p:nvSpPr>
        <p:spPr bwMode="auto">
          <a:xfrm>
            <a:off x="9984574" y="2407687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04" name="Rectangle 203"/>
          <p:cNvSpPr/>
          <p:nvPr/>
        </p:nvSpPr>
        <p:spPr bwMode="auto">
          <a:xfrm>
            <a:off x="9984574" y="2061613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22" name="Rectangle 91"/>
          <p:cNvSpPr>
            <a:spLocks noChangeArrowheads="1"/>
          </p:cNvSpPr>
          <p:nvPr/>
        </p:nvSpPr>
        <p:spPr bwMode="auto">
          <a:xfrm>
            <a:off x="7139774" y="3029921"/>
            <a:ext cx="657225" cy="323851"/>
          </a:xfrm>
          <a:prstGeom prst="rect">
            <a:avLst/>
          </a:prstGeom>
          <a:solidFill>
            <a:srgbClr val="DBE7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23" name="Rectangle 222"/>
          <p:cNvSpPr/>
          <p:nvPr/>
        </p:nvSpPr>
        <p:spPr bwMode="auto">
          <a:xfrm>
            <a:off x="7225501" y="3107710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24" name="Rectangle 111"/>
          <p:cNvSpPr>
            <a:spLocks noChangeArrowheads="1"/>
          </p:cNvSpPr>
          <p:nvPr/>
        </p:nvSpPr>
        <p:spPr bwMode="auto">
          <a:xfrm>
            <a:off x="7819225" y="3029923"/>
            <a:ext cx="657225" cy="322263"/>
          </a:xfrm>
          <a:prstGeom prst="rect">
            <a:avLst/>
          </a:prstGeom>
          <a:solidFill>
            <a:srgbClr val="C8DA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25" name="Rectangle 127"/>
          <p:cNvSpPr>
            <a:spLocks noChangeArrowheads="1"/>
          </p:cNvSpPr>
          <p:nvPr/>
        </p:nvSpPr>
        <p:spPr bwMode="auto">
          <a:xfrm>
            <a:off x="8492325" y="3029923"/>
            <a:ext cx="657225" cy="322263"/>
          </a:xfrm>
          <a:prstGeom prst="rect">
            <a:avLst/>
          </a:prstGeom>
          <a:solidFill>
            <a:srgbClr val="B3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26" name="Rectangle 148"/>
          <p:cNvSpPr>
            <a:spLocks noChangeArrowheads="1"/>
          </p:cNvSpPr>
          <p:nvPr/>
        </p:nvSpPr>
        <p:spPr bwMode="auto">
          <a:xfrm>
            <a:off x="9171776" y="3028335"/>
            <a:ext cx="657225" cy="323851"/>
          </a:xfrm>
          <a:prstGeom prst="rect">
            <a:avLst/>
          </a:prstGeom>
          <a:solidFill>
            <a:srgbClr val="A0B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27" name="Rectangle 226"/>
          <p:cNvSpPr/>
          <p:nvPr/>
        </p:nvSpPr>
        <p:spPr bwMode="auto">
          <a:xfrm>
            <a:off x="7904950" y="3107710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28" name="Rectangle 227"/>
          <p:cNvSpPr/>
          <p:nvPr/>
        </p:nvSpPr>
        <p:spPr bwMode="auto">
          <a:xfrm>
            <a:off x="8578050" y="3107710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29" name="Rectangle 228"/>
          <p:cNvSpPr/>
          <p:nvPr/>
        </p:nvSpPr>
        <p:spPr bwMode="auto">
          <a:xfrm>
            <a:off x="9263850" y="3107710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30" name="Rectangle 229"/>
          <p:cNvSpPr/>
          <p:nvPr/>
        </p:nvSpPr>
        <p:spPr bwMode="auto">
          <a:xfrm>
            <a:off x="9975845" y="3126834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33" name="Rectangle 3"/>
          <p:cNvSpPr>
            <a:spLocks noChangeArrowheads="1"/>
          </p:cNvSpPr>
          <p:nvPr/>
        </p:nvSpPr>
        <p:spPr bwMode="auto">
          <a:xfrm>
            <a:off x="2253661" y="2854059"/>
            <a:ext cx="2773363" cy="14779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34" name="Rectangle 74"/>
          <p:cNvSpPr>
            <a:spLocks noChangeArrowheads="1"/>
          </p:cNvSpPr>
          <p:nvPr/>
        </p:nvSpPr>
        <p:spPr bwMode="auto">
          <a:xfrm>
            <a:off x="2287000" y="3214421"/>
            <a:ext cx="657225" cy="323851"/>
          </a:xfrm>
          <a:prstGeom prst="rect">
            <a:avLst/>
          </a:prstGeom>
          <a:solidFill>
            <a:srgbClr val="F8FA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35" name="Rectangle 234"/>
          <p:cNvSpPr/>
          <p:nvPr/>
        </p:nvSpPr>
        <p:spPr bwMode="auto">
          <a:xfrm>
            <a:off x="2372726" y="3292210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36" name="Rectangle 81"/>
          <p:cNvSpPr>
            <a:spLocks noChangeArrowheads="1"/>
          </p:cNvSpPr>
          <p:nvPr/>
        </p:nvSpPr>
        <p:spPr bwMode="auto">
          <a:xfrm>
            <a:off x="2287000" y="3560497"/>
            <a:ext cx="657225" cy="323851"/>
          </a:xfrm>
          <a:prstGeom prst="rect">
            <a:avLst/>
          </a:prstGeom>
          <a:solidFill>
            <a:srgbClr val="F0F5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37" name="Rectangle 236"/>
          <p:cNvSpPr/>
          <p:nvPr/>
        </p:nvSpPr>
        <p:spPr bwMode="auto">
          <a:xfrm>
            <a:off x="2372726" y="363987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38" name="Rectangle 97"/>
          <p:cNvSpPr>
            <a:spLocks noChangeArrowheads="1"/>
          </p:cNvSpPr>
          <p:nvPr/>
        </p:nvSpPr>
        <p:spPr bwMode="auto">
          <a:xfrm>
            <a:off x="2287000" y="3908159"/>
            <a:ext cx="657225" cy="323851"/>
          </a:xfrm>
          <a:prstGeom prst="rect">
            <a:avLst/>
          </a:prstGeom>
          <a:solidFill>
            <a:srgbClr val="EAF1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39" name="Rectangle 238"/>
          <p:cNvSpPr/>
          <p:nvPr/>
        </p:nvSpPr>
        <p:spPr bwMode="auto">
          <a:xfrm>
            <a:off x="2372726" y="3985947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2966449" y="3214421"/>
            <a:ext cx="657225" cy="323851"/>
          </a:xfrm>
          <a:prstGeom prst="rect">
            <a:avLst/>
          </a:prstGeom>
          <a:solidFill>
            <a:srgbClr val="EFF5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41" name="Rectangle 113"/>
          <p:cNvSpPr>
            <a:spLocks noChangeArrowheads="1"/>
          </p:cNvSpPr>
          <p:nvPr/>
        </p:nvSpPr>
        <p:spPr bwMode="auto">
          <a:xfrm>
            <a:off x="2966449" y="3560497"/>
            <a:ext cx="657225" cy="323851"/>
          </a:xfrm>
          <a:prstGeom prst="rect">
            <a:avLst/>
          </a:prstGeom>
          <a:solidFill>
            <a:srgbClr val="E8F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42" name="Rectangle 106"/>
          <p:cNvSpPr>
            <a:spLocks noChangeArrowheads="1"/>
          </p:cNvSpPr>
          <p:nvPr/>
        </p:nvSpPr>
        <p:spPr bwMode="auto">
          <a:xfrm>
            <a:off x="2966449" y="3906572"/>
            <a:ext cx="657225" cy="323851"/>
          </a:xfrm>
          <a:prstGeom prst="rect">
            <a:avLst/>
          </a:prstGeom>
          <a:solidFill>
            <a:srgbClr val="E1EB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43" name="Rectangle 132"/>
          <p:cNvSpPr>
            <a:spLocks noChangeArrowheads="1"/>
          </p:cNvSpPr>
          <p:nvPr/>
        </p:nvSpPr>
        <p:spPr bwMode="auto">
          <a:xfrm>
            <a:off x="3639549" y="3214421"/>
            <a:ext cx="657225" cy="323851"/>
          </a:xfrm>
          <a:prstGeom prst="rect">
            <a:avLst/>
          </a:prstGeom>
          <a:solidFill>
            <a:srgbClr val="E7E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44" name="Rectangle 130"/>
          <p:cNvSpPr>
            <a:spLocks noChangeArrowheads="1"/>
          </p:cNvSpPr>
          <p:nvPr/>
        </p:nvSpPr>
        <p:spPr bwMode="auto">
          <a:xfrm>
            <a:off x="3639549" y="3560497"/>
            <a:ext cx="657225" cy="323851"/>
          </a:xfrm>
          <a:prstGeom prst="rect">
            <a:avLst/>
          </a:prstGeom>
          <a:solidFill>
            <a:srgbClr val="DFE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45" name="Rectangle 123"/>
          <p:cNvSpPr>
            <a:spLocks noChangeArrowheads="1"/>
          </p:cNvSpPr>
          <p:nvPr/>
        </p:nvSpPr>
        <p:spPr bwMode="auto">
          <a:xfrm>
            <a:off x="3639549" y="3906572"/>
            <a:ext cx="657225" cy="323851"/>
          </a:xfrm>
          <a:prstGeom prst="rect">
            <a:avLst/>
          </a:prstGeom>
          <a:solidFill>
            <a:srgbClr val="D2EB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46" name="Rectangle 167"/>
          <p:cNvSpPr>
            <a:spLocks noChangeArrowheads="1"/>
          </p:cNvSpPr>
          <p:nvPr/>
        </p:nvSpPr>
        <p:spPr bwMode="auto">
          <a:xfrm>
            <a:off x="4319001" y="3212833"/>
            <a:ext cx="657225" cy="323851"/>
          </a:xfrm>
          <a:prstGeom prst="rect">
            <a:avLst/>
          </a:prstGeom>
          <a:solidFill>
            <a:srgbClr val="DEE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47" name="Rectangle 155"/>
          <p:cNvSpPr>
            <a:spLocks noChangeArrowheads="1"/>
          </p:cNvSpPr>
          <p:nvPr/>
        </p:nvSpPr>
        <p:spPr bwMode="auto">
          <a:xfrm>
            <a:off x="4319001" y="3558909"/>
            <a:ext cx="657225" cy="323851"/>
          </a:xfrm>
          <a:prstGeom prst="rect">
            <a:avLst/>
          </a:prstGeom>
          <a:solidFill>
            <a:srgbClr val="CEDE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48" name="Rectangle 144"/>
          <p:cNvSpPr>
            <a:spLocks noChangeArrowheads="1"/>
          </p:cNvSpPr>
          <p:nvPr/>
        </p:nvSpPr>
        <p:spPr bwMode="auto">
          <a:xfrm>
            <a:off x="4319001" y="3906572"/>
            <a:ext cx="657225" cy="323851"/>
          </a:xfrm>
          <a:prstGeom prst="rect">
            <a:avLst/>
          </a:prstGeom>
          <a:solidFill>
            <a:srgbClr val="BFD4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pSp>
        <p:nvGrpSpPr>
          <p:cNvPr id="249" name="Group 171"/>
          <p:cNvGrpSpPr>
            <a:grpSpLocks/>
          </p:cNvGrpSpPr>
          <p:nvPr/>
        </p:nvGrpSpPr>
        <p:grpSpPr bwMode="auto">
          <a:xfrm>
            <a:off x="2275887" y="2868347"/>
            <a:ext cx="660400" cy="322263"/>
            <a:chOff x="769225" y="3995953"/>
            <a:chExt cx="615589" cy="326003"/>
          </a:xfrm>
        </p:grpSpPr>
        <p:sp>
          <p:nvSpPr>
            <p:cNvPr id="250" name="Rectangle 249"/>
            <p:cNvSpPr/>
            <p:nvPr/>
          </p:nvSpPr>
          <p:spPr bwMode="auto">
            <a:xfrm>
              <a:off x="769225" y="3995952"/>
              <a:ext cx="615589" cy="326004"/>
            </a:xfrm>
            <a:prstGeom prst="rect">
              <a:avLst/>
            </a:prstGeom>
            <a:solidFill>
              <a:srgbClr val="DDDDDD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850613" y="4074643"/>
              <a:ext cx="452813" cy="16862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252" name="Group 181"/>
          <p:cNvGrpSpPr>
            <a:grpSpLocks/>
          </p:cNvGrpSpPr>
          <p:nvPr/>
        </p:nvGrpSpPr>
        <p:grpSpPr bwMode="auto">
          <a:xfrm>
            <a:off x="2955337" y="2868347"/>
            <a:ext cx="658812" cy="322263"/>
            <a:chOff x="769225" y="3995953"/>
            <a:chExt cx="615589" cy="326003"/>
          </a:xfrm>
        </p:grpSpPr>
        <p:sp>
          <p:nvSpPr>
            <p:cNvPr id="253" name="Rectangle 55"/>
            <p:cNvSpPr>
              <a:spLocks noChangeArrowheads="1"/>
            </p:cNvSpPr>
            <p:nvPr/>
          </p:nvSpPr>
          <p:spPr bwMode="auto">
            <a:xfrm>
              <a:off x="769937" y="3996072"/>
              <a:ext cx="614405" cy="32550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850810" y="4074643"/>
              <a:ext cx="452421" cy="16862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255" name="Group 184"/>
          <p:cNvGrpSpPr>
            <a:grpSpLocks/>
          </p:cNvGrpSpPr>
          <p:nvPr/>
        </p:nvGrpSpPr>
        <p:grpSpPr bwMode="auto">
          <a:xfrm>
            <a:off x="3634787" y="2868347"/>
            <a:ext cx="658812" cy="322263"/>
            <a:chOff x="769225" y="3995953"/>
            <a:chExt cx="615589" cy="326003"/>
          </a:xfrm>
        </p:grpSpPr>
        <p:sp>
          <p:nvSpPr>
            <p:cNvPr id="256" name="Rectangle 53"/>
            <p:cNvSpPr>
              <a:spLocks noChangeArrowheads="1"/>
            </p:cNvSpPr>
            <p:nvPr/>
          </p:nvSpPr>
          <p:spPr bwMode="auto">
            <a:xfrm>
              <a:off x="768959" y="3996072"/>
              <a:ext cx="615992" cy="32550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850810" y="4074643"/>
              <a:ext cx="452421" cy="16862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258" name="Group 187"/>
          <p:cNvGrpSpPr>
            <a:grpSpLocks/>
          </p:cNvGrpSpPr>
          <p:nvPr/>
        </p:nvGrpSpPr>
        <p:grpSpPr bwMode="auto">
          <a:xfrm>
            <a:off x="4314237" y="2868347"/>
            <a:ext cx="660400" cy="322263"/>
            <a:chOff x="769225" y="3995953"/>
            <a:chExt cx="615589" cy="326003"/>
          </a:xfrm>
        </p:grpSpPr>
        <p:sp>
          <p:nvSpPr>
            <p:cNvPr id="259" name="Rectangle 50"/>
            <p:cNvSpPr>
              <a:spLocks noChangeArrowheads="1"/>
            </p:cNvSpPr>
            <p:nvPr/>
          </p:nvSpPr>
          <p:spPr bwMode="auto">
            <a:xfrm>
              <a:off x="769570" y="3996072"/>
              <a:ext cx="615886" cy="32550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850613" y="4074643"/>
              <a:ext cx="452813" cy="16862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sp>
        <p:nvSpPr>
          <p:cNvPr id="261" name="TextBox 260"/>
          <p:cNvSpPr txBox="1"/>
          <p:nvPr/>
        </p:nvSpPr>
        <p:spPr bwMode="auto">
          <a:xfrm>
            <a:off x="3317287" y="2860410"/>
            <a:ext cx="62709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charset="0"/>
              </a:rPr>
              <a:t>inputs</a:t>
            </a:r>
          </a:p>
        </p:txBody>
      </p:sp>
      <p:sp>
        <p:nvSpPr>
          <p:cNvPr id="262" name="Rectangle 3"/>
          <p:cNvSpPr>
            <a:spLocks noChangeArrowheads="1"/>
          </p:cNvSpPr>
          <p:nvPr/>
        </p:nvSpPr>
        <p:spPr bwMode="auto">
          <a:xfrm>
            <a:off x="5006387" y="2854059"/>
            <a:ext cx="682480" cy="14779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63" name="Rectangle 167"/>
          <p:cNvSpPr>
            <a:spLocks noChangeArrowheads="1"/>
          </p:cNvSpPr>
          <p:nvPr/>
        </p:nvSpPr>
        <p:spPr bwMode="auto">
          <a:xfrm>
            <a:off x="5036236" y="3223569"/>
            <a:ext cx="656680" cy="323472"/>
          </a:xfrm>
          <a:prstGeom prst="rect">
            <a:avLst/>
          </a:prstGeom>
          <a:solidFill>
            <a:srgbClr val="DEE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4" name="Rectangle 155"/>
          <p:cNvSpPr>
            <a:spLocks noChangeArrowheads="1"/>
          </p:cNvSpPr>
          <p:nvPr/>
        </p:nvSpPr>
        <p:spPr bwMode="auto">
          <a:xfrm>
            <a:off x="5036236" y="3570156"/>
            <a:ext cx="656680" cy="323472"/>
          </a:xfrm>
          <a:prstGeom prst="rect">
            <a:avLst/>
          </a:prstGeom>
          <a:solidFill>
            <a:srgbClr val="CEDE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5" name="Rectangle 144"/>
          <p:cNvSpPr>
            <a:spLocks noChangeArrowheads="1"/>
          </p:cNvSpPr>
          <p:nvPr/>
        </p:nvSpPr>
        <p:spPr bwMode="auto">
          <a:xfrm>
            <a:off x="5036236" y="3916744"/>
            <a:ext cx="656680" cy="323472"/>
          </a:xfrm>
          <a:prstGeom prst="rect">
            <a:avLst/>
          </a:prstGeom>
          <a:solidFill>
            <a:srgbClr val="BFD4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" name="Rectangle 133"/>
          <p:cNvSpPr>
            <a:spLocks noChangeArrowheads="1"/>
          </p:cNvSpPr>
          <p:nvPr/>
        </p:nvSpPr>
        <p:spPr bwMode="auto">
          <a:xfrm>
            <a:off x="5031787" y="2879461"/>
            <a:ext cx="658812" cy="3222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7" name="Rectangle 266"/>
          <p:cNvSpPr/>
          <p:nvPr/>
        </p:nvSpPr>
        <p:spPr bwMode="auto">
          <a:xfrm>
            <a:off x="5117512" y="2955660"/>
            <a:ext cx="487363" cy="168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68" name="TextBox 267"/>
          <p:cNvSpPr txBox="1"/>
          <p:nvPr/>
        </p:nvSpPr>
        <p:spPr bwMode="auto">
          <a:xfrm>
            <a:off x="5050837" y="2860410"/>
            <a:ext cx="628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charset="0"/>
              </a:rPr>
              <a:t>target</a:t>
            </a:r>
          </a:p>
        </p:txBody>
      </p:sp>
      <p:sp>
        <p:nvSpPr>
          <p:cNvPr id="269" name="Rectangle 268"/>
          <p:cNvSpPr/>
          <p:nvPr/>
        </p:nvSpPr>
        <p:spPr bwMode="auto">
          <a:xfrm>
            <a:off x="3052175" y="3292210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70" name="Rectangle 269"/>
          <p:cNvSpPr/>
          <p:nvPr/>
        </p:nvSpPr>
        <p:spPr bwMode="auto">
          <a:xfrm>
            <a:off x="3052175" y="363987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3052175" y="3985947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72" name="Rectangle 271"/>
          <p:cNvSpPr/>
          <p:nvPr/>
        </p:nvSpPr>
        <p:spPr bwMode="auto">
          <a:xfrm>
            <a:off x="3725275" y="3292210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73" name="Rectangle 272"/>
          <p:cNvSpPr/>
          <p:nvPr/>
        </p:nvSpPr>
        <p:spPr bwMode="auto">
          <a:xfrm>
            <a:off x="3725275" y="363987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74" name="Rectangle 273"/>
          <p:cNvSpPr/>
          <p:nvPr/>
        </p:nvSpPr>
        <p:spPr bwMode="auto">
          <a:xfrm>
            <a:off x="3725275" y="3985947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75" name="Rectangle 274"/>
          <p:cNvSpPr/>
          <p:nvPr/>
        </p:nvSpPr>
        <p:spPr bwMode="auto">
          <a:xfrm>
            <a:off x="4411075" y="3292210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76" name="Rectangle 275"/>
          <p:cNvSpPr/>
          <p:nvPr/>
        </p:nvSpPr>
        <p:spPr bwMode="auto">
          <a:xfrm>
            <a:off x="4411075" y="363987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77" name="Rectangle 276"/>
          <p:cNvSpPr/>
          <p:nvPr/>
        </p:nvSpPr>
        <p:spPr bwMode="auto">
          <a:xfrm>
            <a:off x="4411075" y="3985947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78" name="Rectangle 277"/>
          <p:cNvSpPr/>
          <p:nvPr/>
        </p:nvSpPr>
        <p:spPr bwMode="auto">
          <a:xfrm>
            <a:off x="5122275" y="3292210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79" name="Rectangle 278"/>
          <p:cNvSpPr/>
          <p:nvPr/>
        </p:nvSpPr>
        <p:spPr bwMode="auto">
          <a:xfrm>
            <a:off x="5122275" y="363987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80" name="Rectangle 279"/>
          <p:cNvSpPr/>
          <p:nvPr/>
        </p:nvSpPr>
        <p:spPr bwMode="auto">
          <a:xfrm>
            <a:off x="5122275" y="3985947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32" name="Text Box 10"/>
          <p:cNvSpPr txBox="1">
            <a:spLocks noChangeArrowheads="1"/>
          </p:cNvSpPr>
          <p:nvPr/>
        </p:nvSpPr>
        <p:spPr bwMode="auto">
          <a:xfrm>
            <a:off x="2166338" y="4476348"/>
            <a:ext cx="1020344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Test Data</a:t>
            </a:r>
          </a:p>
        </p:txBody>
      </p:sp>
      <p:sp>
        <p:nvSpPr>
          <p:cNvPr id="281" name="Rectangle 3"/>
          <p:cNvSpPr>
            <a:spLocks noChangeArrowheads="1"/>
          </p:cNvSpPr>
          <p:nvPr/>
        </p:nvSpPr>
        <p:spPr bwMode="auto">
          <a:xfrm>
            <a:off x="2262863" y="4835803"/>
            <a:ext cx="2773363" cy="14779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83" name="Rectangle 74"/>
          <p:cNvSpPr>
            <a:spLocks noChangeArrowheads="1"/>
          </p:cNvSpPr>
          <p:nvPr/>
        </p:nvSpPr>
        <p:spPr bwMode="auto">
          <a:xfrm>
            <a:off x="2296201" y="5196165"/>
            <a:ext cx="657225" cy="323851"/>
          </a:xfrm>
          <a:prstGeom prst="rect">
            <a:avLst/>
          </a:prstGeom>
          <a:solidFill>
            <a:srgbClr val="F8FA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4" name="Rectangle 283"/>
          <p:cNvSpPr/>
          <p:nvPr/>
        </p:nvSpPr>
        <p:spPr bwMode="auto">
          <a:xfrm>
            <a:off x="2381927" y="5273954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87" name="Rectangle 81"/>
          <p:cNvSpPr>
            <a:spLocks noChangeArrowheads="1"/>
          </p:cNvSpPr>
          <p:nvPr/>
        </p:nvSpPr>
        <p:spPr bwMode="auto">
          <a:xfrm>
            <a:off x="2296201" y="5542241"/>
            <a:ext cx="657225" cy="323851"/>
          </a:xfrm>
          <a:prstGeom prst="rect">
            <a:avLst/>
          </a:prstGeom>
          <a:solidFill>
            <a:srgbClr val="F0F5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8" name="Rectangle 287"/>
          <p:cNvSpPr/>
          <p:nvPr/>
        </p:nvSpPr>
        <p:spPr bwMode="auto">
          <a:xfrm>
            <a:off x="2381927" y="562161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89" name="Rectangle 97"/>
          <p:cNvSpPr>
            <a:spLocks noChangeArrowheads="1"/>
          </p:cNvSpPr>
          <p:nvPr/>
        </p:nvSpPr>
        <p:spPr bwMode="auto">
          <a:xfrm>
            <a:off x="2296201" y="5889903"/>
            <a:ext cx="657225" cy="323851"/>
          </a:xfrm>
          <a:prstGeom prst="rect">
            <a:avLst/>
          </a:prstGeom>
          <a:solidFill>
            <a:srgbClr val="EAF1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0" name="Rectangle 289"/>
          <p:cNvSpPr/>
          <p:nvPr/>
        </p:nvSpPr>
        <p:spPr bwMode="auto">
          <a:xfrm>
            <a:off x="2381927" y="596769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292" name="Rectangle 115"/>
          <p:cNvSpPr>
            <a:spLocks noChangeArrowheads="1"/>
          </p:cNvSpPr>
          <p:nvPr/>
        </p:nvSpPr>
        <p:spPr bwMode="auto">
          <a:xfrm>
            <a:off x="2975652" y="5196165"/>
            <a:ext cx="657225" cy="323851"/>
          </a:xfrm>
          <a:prstGeom prst="rect">
            <a:avLst/>
          </a:prstGeom>
          <a:solidFill>
            <a:srgbClr val="EFF5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3" name="Rectangle 113"/>
          <p:cNvSpPr>
            <a:spLocks noChangeArrowheads="1"/>
          </p:cNvSpPr>
          <p:nvPr/>
        </p:nvSpPr>
        <p:spPr bwMode="auto">
          <a:xfrm>
            <a:off x="2975652" y="5542241"/>
            <a:ext cx="657225" cy="323851"/>
          </a:xfrm>
          <a:prstGeom prst="rect">
            <a:avLst/>
          </a:prstGeom>
          <a:solidFill>
            <a:srgbClr val="E8F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4" name="Rectangle 106"/>
          <p:cNvSpPr>
            <a:spLocks noChangeArrowheads="1"/>
          </p:cNvSpPr>
          <p:nvPr/>
        </p:nvSpPr>
        <p:spPr bwMode="auto">
          <a:xfrm>
            <a:off x="2975652" y="5888316"/>
            <a:ext cx="657225" cy="323851"/>
          </a:xfrm>
          <a:prstGeom prst="rect">
            <a:avLst/>
          </a:prstGeom>
          <a:solidFill>
            <a:srgbClr val="E1EB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5" name="Rectangle 132"/>
          <p:cNvSpPr>
            <a:spLocks noChangeArrowheads="1"/>
          </p:cNvSpPr>
          <p:nvPr/>
        </p:nvSpPr>
        <p:spPr bwMode="auto">
          <a:xfrm>
            <a:off x="3648752" y="5196165"/>
            <a:ext cx="657225" cy="323851"/>
          </a:xfrm>
          <a:prstGeom prst="rect">
            <a:avLst/>
          </a:prstGeom>
          <a:solidFill>
            <a:srgbClr val="E7E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6" name="Rectangle 130"/>
          <p:cNvSpPr>
            <a:spLocks noChangeArrowheads="1"/>
          </p:cNvSpPr>
          <p:nvPr/>
        </p:nvSpPr>
        <p:spPr bwMode="auto">
          <a:xfrm>
            <a:off x="3648752" y="5542241"/>
            <a:ext cx="657225" cy="323851"/>
          </a:xfrm>
          <a:prstGeom prst="rect">
            <a:avLst/>
          </a:prstGeom>
          <a:solidFill>
            <a:srgbClr val="DFE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7" name="Rectangle 123"/>
          <p:cNvSpPr>
            <a:spLocks noChangeArrowheads="1"/>
          </p:cNvSpPr>
          <p:nvPr/>
        </p:nvSpPr>
        <p:spPr bwMode="auto">
          <a:xfrm>
            <a:off x="3648752" y="5888316"/>
            <a:ext cx="657225" cy="323851"/>
          </a:xfrm>
          <a:prstGeom prst="rect">
            <a:avLst/>
          </a:prstGeom>
          <a:solidFill>
            <a:srgbClr val="D2EB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9" name="Rectangle 167"/>
          <p:cNvSpPr>
            <a:spLocks noChangeArrowheads="1"/>
          </p:cNvSpPr>
          <p:nvPr/>
        </p:nvSpPr>
        <p:spPr bwMode="auto">
          <a:xfrm>
            <a:off x="4328202" y="5194577"/>
            <a:ext cx="657225" cy="323851"/>
          </a:xfrm>
          <a:prstGeom prst="rect">
            <a:avLst/>
          </a:prstGeom>
          <a:solidFill>
            <a:srgbClr val="DEE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00" name="Rectangle 155"/>
          <p:cNvSpPr>
            <a:spLocks noChangeArrowheads="1"/>
          </p:cNvSpPr>
          <p:nvPr/>
        </p:nvSpPr>
        <p:spPr bwMode="auto">
          <a:xfrm>
            <a:off x="4328202" y="5540653"/>
            <a:ext cx="657225" cy="323851"/>
          </a:xfrm>
          <a:prstGeom prst="rect">
            <a:avLst/>
          </a:prstGeom>
          <a:solidFill>
            <a:srgbClr val="CEDE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01" name="Rectangle 144"/>
          <p:cNvSpPr>
            <a:spLocks noChangeArrowheads="1"/>
          </p:cNvSpPr>
          <p:nvPr/>
        </p:nvSpPr>
        <p:spPr bwMode="auto">
          <a:xfrm>
            <a:off x="4328202" y="5888316"/>
            <a:ext cx="657225" cy="323851"/>
          </a:xfrm>
          <a:prstGeom prst="rect">
            <a:avLst/>
          </a:prstGeom>
          <a:solidFill>
            <a:srgbClr val="BFD4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pSp>
        <p:nvGrpSpPr>
          <p:cNvPr id="303" name="Group 171"/>
          <p:cNvGrpSpPr>
            <a:grpSpLocks/>
          </p:cNvGrpSpPr>
          <p:nvPr/>
        </p:nvGrpSpPr>
        <p:grpSpPr bwMode="auto">
          <a:xfrm>
            <a:off x="2285088" y="4850091"/>
            <a:ext cx="660400" cy="322263"/>
            <a:chOff x="769225" y="3995953"/>
            <a:chExt cx="615589" cy="326003"/>
          </a:xfrm>
        </p:grpSpPr>
        <p:sp>
          <p:nvSpPr>
            <p:cNvPr id="304" name="Rectangle 303"/>
            <p:cNvSpPr/>
            <p:nvPr/>
          </p:nvSpPr>
          <p:spPr bwMode="auto">
            <a:xfrm>
              <a:off x="769225" y="3995952"/>
              <a:ext cx="615589" cy="326004"/>
            </a:xfrm>
            <a:prstGeom prst="rect">
              <a:avLst/>
            </a:prstGeom>
            <a:solidFill>
              <a:srgbClr val="DDDDDD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850613" y="4074643"/>
              <a:ext cx="452813" cy="16862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306" name="Group 181"/>
          <p:cNvGrpSpPr>
            <a:grpSpLocks/>
          </p:cNvGrpSpPr>
          <p:nvPr/>
        </p:nvGrpSpPr>
        <p:grpSpPr bwMode="auto">
          <a:xfrm>
            <a:off x="2964539" y="4850091"/>
            <a:ext cx="658812" cy="322263"/>
            <a:chOff x="769225" y="3995953"/>
            <a:chExt cx="615589" cy="326003"/>
          </a:xfrm>
        </p:grpSpPr>
        <p:sp>
          <p:nvSpPr>
            <p:cNvPr id="307" name="Rectangle 55"/>
            <p:cNvSpPr>
              <a:spLocks noChangeArrowheads="1"/>
            </p:cNvSpPr>
            <p:nvPr/>
          </p:nvSpPr>
          <p:spPr bwMode="auto">
            <a:xfrm>
              <a:off x="769937" y="3996072"/>
              <a:ext cx="614405" cy="32550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850810" y="4074643"/>
              <a:ext cx="452421" cy="16862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309" name="Group 184"/>
          <p:cNvGrpSpPr>
            <a:grpSpLocks/>
          </p:cNvGrpSpPr>
          <p:nvPr/>
        </p:nvGrpSpPr>
        <p:grpSpPr bwMode="auto">
          <a:xfrm>
            <a:off x="3643989" y="4850091"/>
            <a:ext cx="658812" cy="322263"/>
            <a:chOff x="769225" y="3995953"/>
            <a:chExt cx="615589" cy="326003"/>
          </a:xfrm>
        </p:grpSpPr>
        <p:sp>
          <p:nvSpPr>
            <p:cNvPr id="310" name="Rectangle 53"/>
            <p:cNvSpPr>
              <a:spLocks noChangeArrowheads="1"/>
            </p:cNvSpPr>
            <p:nvPr/>
          </p:nvSpPr>
          <p:spPr bwMode="auto">
            <a:xfrm>
              <a:off x="768959" y="3996072"/>
              <a:ext cx="615992" cy="32550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850810" y="4074643"/>
              <a:ext cx="452421" cy="16862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312" name="Group 187"/>
          <p:cNvGrpSpPr>
            <a:grpSpLocks/>
          </p:cNvGrpSpPr>
          <p:nvPr/>
        </p:nvGrpSpPr>
        <p:grpSpPr bwMode="auto">
          <a:xfrm>
            <a:off x="4323439" y="4850091"/>
            <a:ext cx="660400" cy="322263"/>
            <a:chOff x="769225" y="3995953"/>
            <a:chExt cx="615589" cy="326003"/>
          </a:xfrm>
        </p:grpSpPr>
        <p:sp>
          <p:nvSpPr>
            <p:cNvPr id="313" name="Rectangle 50"/>
            <p:cNvSpPr>
              <a:spLocks noChangeArrowheads="1"/>
            </p:cNvSpPr>
            <p:nvPr/>
          </p:nvSpPr>
          <p:spPr bwMode="auto">
            <a:xfrm>
              <a:off x="769570" y="3996072"/>
              <a:ext cx="615886" cy="32550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850613" y="4074643"/>
              <a:ext cx="452813" cy="16862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sp>
        <p:nvSpPr>
          <p:cNvPr id="315" name="TextBox 314"/>
          <p:cNvSpPr txBox="1"/>
          <p:nvPr/>
        </p:nvSpPr>
        <p:spPr bwMode="auto">
          <a:xfrm>
            <a:off x="3326489" y="4842154"/>
            <a:ext cx="62709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charset="0"/>
              </a:rPr>
              <a:t>inputs</a:t>
            </a:r>
          </a:p>
        </p:txBody>
      </p:sp>
      <p:sp>
        <p:nvSpPr>
          <p:cNvPr id="316" name="Rectangle 3"/>
          <p:cNvSpPr>
            <a:spLocks noChangeArrowheads="1"/>
          </p:cNvSpPr>
          <p:nvPr/>
        </p:nvSpPr>
        <p:spPr bwMode="auto">
          <a:xfrm>
            <a:off x="5015589" y="4835803"/>
            <a:ext cx="682480" cy="14779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17" name="Rectangle 167"/>
          <p:cNvSpPr>
            <a:spLocks noChangeArrowheads="1"/>
          </p:cNvSpPr>
          <p:nvPr/>
        </p:nvSpPr>
        <p:spPr bwMode="auto">
          <a:xfrm>
            <a:off x="5045439" y="5205313"/>
            <a:ext cx="656680" cy="323472"/>
          </a:xfrm>
          <a:prstGeom prst="rect">
            <a:avLst/>
          </a:prstGeom>
          <a:solidFill>
            <a:srgbClr val="DEE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18" name="Rectangle 155"/>
          <p:cNvSpPr>
            <a:spLocks noChangeArrowheads="1"/>
          </p:cNvSpPr>
          <p:nvPr/>
        </p:nvSpPr>
        <p:spPr bwMode="auto">
          <a:xfrm>
            <a:off x="5045439" y="5551900"/>
            <a:ext cx="656680" cy="323472"/>
          </a:xfrm>
          <a:prstGeom prst="rect">
            <a:avLst/>
          </a:prstGeom>
          <a:solidFill>
            <a:srgbClr val="CEDE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19" name="Rectangle 144"/>
          <p:cNvSpPr>
            <a:spLocks noChangeArrowheads="1"/>
          </p:cNvSpPr>
          <p:nvPr/>
        </p:nvSpPr>
        <p:spPr bwMode="auto">
          <a:xfrm>
            <a:off x="5045439" y="5898488"/>
            <a:ext cx="656680" cy="323472"/>
          </a:xfrm>
          <a:prstGeom prst="rect">
            <a:avLst/>
          </a:prstGeom>
          <a:solidFill>
            <a:srgbClr val="BFD4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20" name="Rectangle 133"/>
          <p:cNvSpPr>
            <a:spLocks noChangeArrowheads="1"/>
          </p:cNvSpPr>
          <p:nvPr/>
        </p:nvSpPr>
        <p:spPr bwMode="auto">
          <a:xfrm>
            <a:off x="5040990" y="4861205"/>
            <a:ext cx="658812" cy="3222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21" name="Rectangle 320"/>
          <p:cNvSpPr/>
          <p:nvPr/>
        </p:nvSpPr>
        <p:spPr bwMode="auto">
          <a:xfrm>
            <a:off x="5126713" y="4937404"/>
            <a:ext cx="487363" cy="168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22" name="TextBox 321"/>
          <p:cNvSpPr txBox="1"/>
          <p:nvPr/>
        </p:nvSpPr>
        <p:spPr bwMode="auto">
          <a:xfrm>
            <a:off x="5060038" y="4842154"/>
            <a:ext cx="628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charset="0"/>
              </a:rPr>
              <a:t>target</a:t>
            </a:r>
          </a:p>
        </p:txBody>
      </p:sp>
      <p:sp>
        <p:nvSpPr>
          <p:cNvPr id="323" name="Rectangle 322"/>
          <p:cNvSpPr/>
          <p:nvPr/>
        </p:nvSpPr>
        <p:spPr bwMode="auto">
          <a:xfrm>
            <a:off x="3061378" y="5273954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24" name="Rectangle 323"/>
          <p:cNvSpPr/>
          <p:nvPr/>
        </p:nvSpPr>
        <p:spPr bwMode="auto">
          <a:xfrm>
            <a:off x="3061378" y="562161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3061378" y="596769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26" name="Rectangle 325"/>
          <p:cNvSpPr/>
          <p:nvPr/>
        </p:nvSpPr>
        <p:spPr bwMode="auto">
          <a:xfrm>
            <a:off x="3734478" y="5273954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27" name="Rectangle 326"/>
          <p:cNvSpPr/>
          <p:nvPr/>
        </p:nvSpPr>
        <p:spPr bwMode="auto">
          <a:xfrm>
            <a:off x="3734478" y="562161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3734478" y="596769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29" name="Rectangle 328"/>
          <p:cNvSpPr/>
          <p:nvPr/>
        </p:nvSpPr>
        <p:spPr bwMode="auto">
          <a:xfrm>
            <a:off x="4420278" y="5273954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30" name="Rectangle 329"/>
          <p:cNvSpPr/>
          <p:nvPr/>
        </p:nvSpPr>
        <p:spPr bwMode="auto">
          <a:xfrm>
            <a:off x="4420278" y="562161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31" name="Rectangle 330"/>
          <p:cNvSpPr/>
          <p:nvPr/>
        </p:nvSpPr>
        <p:spPr bwMode="auto">
          <a:xfrm>
            <a:off x="4420278" y="596769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32" name="Rectangle 331"/>
          <p:cNvSpPr/>
          <p:nvPr/>
        </p:nvSpPr>
        <p:spPr bwMode="auto">
          <a:xfrm>
            <a:off x="5131478" y="5273954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33" name="Rectangle 332"/>
          <p:cNvSpPr/>
          <p:nvPr/>
        </p:nvSpPr>
        <p:spPr bwMode="auto">
          <a:xfrm>
            <a:off x="5131478" y="562161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34" name="Rectangle 333"/>
          <p:cNvSpPr/>
          <p:nvPr/>
        </p:nvSpPr>
        <p:spPr bwMode="auto">
          <a:xfrm>
            <a:off x="5131478" y="596769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cxnSp>
        <p:nvCxnSpPr>
          <p:cNvPr id="3" name="Elbow Connector 2"/>
          <p:cNvCxnSpPr>
            <a:stCxn id="154" idx="1"/>
            <a:endCxn id="59" idx="3"/>
          </p:cNvCxnSpPr>
          <p:nvPr/>
        </p:nvCxnSpPr>
        <p:spPr>
          <a:xfrm rot="10800000">
            <a:off x="5668950" y="1355177"/>
            <a:ext cx="1480349" cy="96839"/>
          </a:xfrm>
          <a:prstGeom prst="curvedConnector3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2"/>
          <p:cNvCxnSpPr>
            <a:stCxn id="340" idx="1"/>
            <a:endCxn id="60" idx="3"/>
          </p:cNvCxnSpPr>
          <p:nvPr/>
        </p:nvCxnSpPr>
        <p:spPr>
          <a:xfrm rot="10800000">
            <a:off x="5668948" y="1702837"/>
            <a:ext cx="1570672" cy="1850719"/>
          </a:xfrm>
          <a:prstGeom prst="curvedConnector3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Elbow Connector 2"/>
          <p:cNvCxnSpPr>
            <a:stCxn id="158" idx="1"/>
            <a:endCxn id="63" idx="3"/>
          </p:cNvCxnSpPr>
          <p:nvPr/>
        </p:nvCxnSpPr>
        <p:spPr>
          <a:xfrm rot="10800000">
            <a:off x="5668950" y="2048912"/>
            <a:ext cx="1480349" cy="78898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2"/>
          <p:cNvCxnSpPr>
            <a:stCxn id="156" idx="1"/>
            <a:endCxn id="278" idx="3"/>
          </p:cNvCxnSpPr>
          <p:nvPr/>
        </p:nvCxnSpPr>
        <p:spPr>
          <a:xfrm rot="10800000" flipV="1">
            <a:off x="5608049" y="1798089"/>
            <a:ext cx="1541248" cy="1576671"/>
          </a:xfrm>
          <a:prstGeom prst="curved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2"/>
          <p:cNvCxnSpPr>
            <a:stCxn id="160" idx="1"/>
            <a:endCxn id="279" idx="3"/>
          </p:cNvCxnSpPr>
          <p:nvPr/>
        </p:nvCxnSpPr>
        <p:spPr>
          <a:xfrm rot="10800000" flipV="1">
            <a:off x="5608049" y="2491826"/>
            <a:ext cx="1541248" cy="1230596"/>
          </a:xfrm>
          <a:prstGeom prst="curved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91"/>
          <p:cNvSpPr>
            <a:spLocks noChangeArrowheads="1"/>
          </p:cNvSpPr>
          <p:nvPr/>
        </p:nvSpPr>
        <p:spPr bwMode="auto">
          <a:xfrm>
            <a:off x="7153896" y="3393217"/>
            <a:ext cx="657225" cy="323851"/>
          </a:xfrm>
          <a:prstGeom prst="rect">
            <a:avLst/>
          </a:prstGeom>
          <a:solidFill>
            <a:srgbClr val="DBE7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0" name="Rectangle 339"/>
          <p:cNvSpPr/>
          <p:nvPr/>
        </p:nvSpPr>
        <p:spPr bwMode="auto">
          <a:xfrm>
            <a:off x="7239622" y="347100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41" name="Rectangle 111"/>
          <p:cNvSpPr>
            <a:spLocks noChangeArrowheads="1"/>
          </p:cNvSpPr>
          <p:nvPr/>
        </p:nvSpPr>
        <p:spPr bwMode="auto">
          <a:xfrm>
            <a:off x="7833345" y="3393218"/>
            <a:ext cx="657225" cy="322263"/>
          </a:xfrm>
          <a:prstGeom prst="rect">
            <a:avLst/>
          </a:prstGeom>
          <a:solidFill>
            <a:srgbClr val="C8DA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2" name="Rectangle 127"/>
          <p:cNvSpPr>
            <a:spLocks noChangeArrowheads="1"/>
          </p:cNvSpPr>
          <p:nvPr/>
        </p:nvSpPr>
        <p:spPr bwMode="auto">
          <a:xfrm>
            <a:off x="8506445" y="3393218"/>
            <a:ext cx="657225" cy="322263"/>
          </a:xfrm>
          <a:prstGeom prst="rect">
            <a:avLst/>
          </a:prstGeom>
          <a:solidFill>
            <a:srgbClr val="B3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3" name="Rectangle 148"/>
          <p:cNvSpPr>
            <a:spLocks noChangeArrowheads="1"/>
          </p:cNvSpPr>
          <p:nvPr/>
        </p:nvSpPr>
        <p:spPr bwMode="auto">
          <a:xfrm>
            <a:off x="9185897" y="3391629"/>
            <a:ext cx="657225" cy="323851"/>
          </a:xfrm>
          <a:prstGeom prst="rect">
            <a:avLst/>
          </a:prstGeom>
          <a:solidFill>
            <a:srgbClr val="A0B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4" name="Rectangle 343"/>
          <p:cNvSpPr/>
          <p:nvPr/>
        </p:nvSpPr>
        <p:spPr bwMode="auto">
          <a:xfrm>
            <a:off x="7919071" y="347100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45" name="Rectangle 344"/>
          <p:cNvSpPr/>
          <p:nvPr/>
        </p:nvSpPr>
        <p:spPr bwMode="auto">
          <a:xfrm>
            <a:off x="8592171" y="347100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46" name="Rectangle 345"/>
          <p:cNvSpPr/>
          <p:nvPr/>
        </p:nvSpPr>
        <p:spPr bwMode="auto">
          <a:xfrm>
            <a:off x="9277971" y="347100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47" name="Rectangle 91"/>
          <p:cNvSpPr>
            <a:spLocks noChangeArrowheads="1"/>
          </p:cNvSpPr>
          <p:nvPr/>
        </p:nvSpPr>
        <p:spPr bwMode="auto">
          <a:xfrm>
            <a:off x="7146269" y="3749433"/>
            <a:ext cx="657225" cy="323851"/>
          </a:xfrm>
          <a:prstGeom prst="rect">
            <a:avLst/>
          </a:prstGeom>
          <a:solidFill>
            <a:srgbClr val="DBE7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8" name="Rectangle 347"/>
          <p:cNvSpPr/>
          <p:nvPr/>
        </p:nvSpPr>
        <p:spPr bwMode="auto">
          <a:xfrm>
            <a:off x="7231995" y="382722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49" name="Rectangle 111"/>
          <p:cNvSpPr>
            <a:spLocks noChangeArrowheads="1"/>
          </p:cNvSpPr>
          <p:nvPr/>
        </p:nvSpPr>
        <p:spPr bwMode="auto">
          <a:xfrm>
            <a:off x="7825720" y="3749434"/>
            <a:ext cx="657225" cy="322263"/>
          </a:xfrm>
          <a:prstGeom prst="rect">
            <a:avLst/>
          </a:prstGeom>
          <a:solidFill>
            <a:srgbClr val="C8DA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0" name="Rectangle 127"/>
          <p:cNvSpPr>
            <a:spLocks noChangeArrowheads="1"/>
          </p:cNvSpPr>
          <p:nvPr/>
        </p:nvSpPr>
        <p:spPr bwMode="auto">
          <a:xfrm>
            <a:off x="8498820" y="3749434"/>
            <a:ext cx="657225" cy="322263"/>
          </a:xfrm>
          <a:prstGeom prst="rect">
            <a:avLst/>
          </a:prstGeom>
          <a:solidFill>
            <a:srgbClr val="B3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1" name="Rectangle 148"/>
          <p:cNvSpPr>
            <a:spLocks noChangeArrowheads="1"/>
          </p:cNvSpPr>
          <p:nvPr/>
        </p:nvSpPr>
        <p:spPr bwMode="auto">
          <a:xfrm>
            <a:off x="9178270" y="3747845"/>
            <a:ext cx="657225" cy="323851"/>
          </a:xfrm>
          <a:prstGeom prst="rect">
            <a:avLst/>
          </a:prstGeom>
          <a:solidFill>
            <a:srgbClr val="A0B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2" name="Rectangle 351"/>
          <p:cNvSpPr/>
          <p:nvPr/>
        </p:nvSpPr>
        <p:spPr bwMode="auto">
          <a:xfrm>
            <a:off x="7911446" y="382722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53" name="Rectangle 352"/>
          <p:cNvSpPr/>
          <p:nvPr/>
        </p:nvSpPr>
        <p:spPr bwMode="auto">
          <a:xfrm>
            <a:off x="8584546" y="382722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54" name="Rectangle 353"/>
          <p:cNvSpPr/>
          <p:nvPr/>
        </p:nvSpPr>
        <p:spPr bwMode="auto">
          <a:xfrm>
            <a:off x="9270346" y="382722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55" name="Rectangle 148"/>
          <p:cNvSpPr>
            <a:spLocks noChangeArrowheads="1"/>
          </p:cNvSpPr>
          <p:nvPr/>
        </p:nvSpPr>
        <p:spPr bwMode="auto">
          <a:xfrm>
            <a:off x="9905549" y="3384873"/>
            <a:ext cx="656680" cy="323472"/>
          </a:xfrm>
          <a:prstGeom prst="rect">
            <a:avLst/>
          </a:prstGeom>
          <a:solidFill>
            <a:srgbClr val="A0B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6" name="Rectangle 355"/>
          <p:cNvSpPr/>
          <p:nvPr/>
        </p:nvSpPr>
        <p:spPr bwMode="auto">
          <a:xfrm>
            <a:off x="9982854" y="3488353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57" name="Rectangle 148"/>
          <p:cNvSpPr>
            <a:spLocks noChangeArrowheads="1"/>
          </p:cNvSpPr>
          <p:nvPr/>
        </p:nvSpPr>
        <p:spPr bwMode="auto">
          <a:xfrm>
            <a:off x="9894087" y="3759787"/>
            <a:ext cx="656680" cy="323472"/>
          </a:xfrm>
          <a:prstGeom prst="rect">
            <a:avLst/>
          </a:prstGeom>
          <a:solidFill>
            <a:srgbClr val="A0B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" name="Rectangle 357"/>
          <p:cNvSpPr/>
          <p:nvPr/>
        </p:nvSpPr>
        <p:spPr bwMode="auto">
          <a:xfrm>
            <a:off x="9971391" y="3863266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cxnSp>
        <p:nvCxnSpPr>
          <p:cNvPr id="359" name="Elbow Connector 2"/>
          <p:cNvCxnSpPr>
            <a:stCxn id="347" idx="1"/>
            <a:endCxn id="280" idx="3"/>
          </p:cNvCxnSpPr>
          <p:nvPr/>
        </p:nvCxnSpPr>
        <p:spPr>
          <a:xfrm rot="10800000" flipV="1">
            <a:off x="5608051" y="3911357"/>
            <a:ext cx="1538219" cy="157139"/>
          </a:xfrm>
          <a:prstGeom prst="curved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91"/>
          <p:cNvSpPr>
            <a:spLocks noChangeArrowheads="1"/>
          </p:cNvSpPr>
          <p:nvPr/>
        </p:nvSpPr>
        <p:spPr bwMode="auto">
          <a:xfrm>
            <a:off x="7146269" y="4101963"/>
            <a:ext cx="657225" cy="323851"/>
          </a:xfrm>
          <a:prstGeom prst="rect">
            <a:avLst/>
          </a:prstGeom>
          <a:solidFill>
            <a:srgbClr val="DBE7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61" name="Rectangle 360"/>
          <p:cNvSpPr/>
          <p:nvPr/>
        </p:nvSpPr>
        <p:spPr bwMode="auto">
          <a:xfrm>
            <a:off x="7231995" y="417975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62" name="Rectangle 111"/>
          <p:cNvSpPr>
            <a:spLocks noChangeArrowheads="1"/>
          </p:cNvSpPr>
          <p:nvPr/>
        </p:nvSpPr>
        <p:spPr bwMode="auto">
          <a:xfrm>
            <a:off x="7825720" y="4101965"/>
            <a:ext cx="657225" cy="322263"/>
          </a:xfrm>
          <a:prstGeom prst="rect">
            <a:avLst/>
          </a:prstGeom>
          <a:solidFill>
            <a:srgbClr val="C8DA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63" name="Rectangle 127"/>
          <p:cNvSpPr>
            <a:spLocks noChangeArrowheads="1"/>
          </p:cNvSpPr>
          <p:nvPr/>
        </p:nvSpPr>
        <p:spPr bwMode="auto">
          <a:xfrm>
            <a:off x="8498820" y="4101965"/>
            <a:ext cx="657225" cy="322263"/>
          </a:xfrm>
          <a:prstGeom prst="rect">
            <a:avLst/>
          </a:prstGeom>
          <a:solidFill>
            <a:srgbClr val="B3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64" name="Rectangle 148"/>
          <p:cNvSpPr>
            <a:spLocks noChangeArrowheads="1"/>
          </p:cNvSpPr>
          <p:nvPr/>
        </p:nvSpPr>
        <p:spPr bwMode="auto">
          <a:xfrm>
            <a:off x="9178270" y="4100376"/>
            <a:ext cx="657225" cy="323851"/>
          </a:xfrm>
          <a:prstGeom prst="rect">
            <a:avLst/>
          </a:prstGeom>
          <a:solidFill>
            <a:srgbClr val="A0B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65" name="Rectangle 364"/>
          <p:cNvSpPr/>
          <p:nvPr/>
        </p:nvSpPr>
        <p:spPr bwMode="auto">
          <a:xfrm>
            <a:off x="7911446" y="417975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66" name="Rectangle 365"/>
          <p:cNvSpPr/>
          <p:nvPr/>
        </p:nvSpPr>
        <p:spPr bwMode="auto">
          <a:xfrm>
            <a:off x="8584546" y="417975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67" name="Rectangle 366"/>
          <p:cNvSpPr/>
          <p:nvPr/>
        </p:nvSpPr>
        <p:spPr bwMode="auto">
          <a:xfrm>
            <a:off x="9270346" y="4179751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368" name="Rectangle 148"/>
          <p:cNvSpPr>
            <a:spLocks noChangeArrowheads="1"/>
          </p:cNvSpPr>
          <p:nvPr/>
        </p:nvSpPr>
        <p:spPr bwMode="auto">
          <a:xfrm>
            <a:off x="9894087" y="4112316"/>
            <a:ext cx="656680" cy="323472"/>
          </a:xfrm>
          <a:prstGeom prst="rect">
            <a:avLst/>
          </a:prstGeom>
          <a:solidFill>
            <a:srgbClr val="A0B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900" tIns="88900" rIns="88900" bIns="889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69" name="Rectangle 368"/>
          <p:cNvSpPr/>
          <p:nvPr/>
        </p:nvSpPr>
        <p:spPr bwMode="auto">
          <a:xfrm>
            <a:off x="9971391" y="4215795"/>
            <a:ext cx="485775" cy="165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cxnSp>
        <p:nvCxnSpPr>
          <p:cNvPr id="370" name="Elbow Connector 2"/>
          <p:cNvCxnSpPr>
            <a:stCxn id="162" idx="1"/>
            <a:endCxn id="332" idx="3"/>
          </p:cNvCxnSpPr>
          <p:nvPr/>
        </p:nvCxnSpPr>
        <p:spPr>
          <a:xfrm rot="10800000" flipV="1">
            <a:off x="5617251" y="2145750"/>
            <a:ext cx="1532047" cy="321075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2"/>
          <p:cNvCxnSpPr>
            <a:stCxn id="222" idx="1"/>
            <a:endCxn id="333" idx="3"/>
          </p:cNvCxnSpPr>
          <p:nvPr/>
        </p:nvCxnSpPr>
        <p:spPr>
          <a:xfrm rot="10800000" flipV="1">
            <a:off x="5617251" y="3191847"/>
            <a:ext cx="1522523" cy="2512319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Elbow Connector 2"/>
          <p:cNvCxnSpPr>
            <a:stCxn id="360" idx="1"/>
            <a:endCxn id="334" idx="3"/>
          </p:cNvCxnSpPr>
          <p:nvPr/>
        </p:nvCxnSpPr>
        <p:spPr>
          <a:xfrm rot="10800000" flipV="1">
            <a:off x="5617253" y="4263888"/>
            <a:ext cx="1529017" cy="178635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5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4244" y="-5873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Predictive Model Sequence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grpSp>
        <p:nvGrpSpPr>
          <p:cNvPr id="151" name="model5"/>
          <p:cNvGrpSpPr>
            <a:grpSpLocks/>
          </p:cNvGrpSpPr>
          <p:nvPr/>
        </p:nvGrpSpPr>
        <p:grpSpPr bwMode="auto">
          <a:xfrm>
            <a:off x="5381619" y="5410200"/>
            <a:ext cx="537975" cy="612577"/>
            <a:chOff x="2870473" y="3975320"/>
            <a:chExt cx="538036" cy="613037"/>
          </a:xfrm>
        </p:grpSpPr>
        <p:sp>
          <p:nvSpPr>
            <p:cNvPr id="152" name="Isosceles Triangle 151"/>
            <p:cNvSpPr/>
            <p:nvPr/>
          </p:nvSpPr>
          <p:spPr bwMode="auto">
            <a:xfrm rot="5400000">
              <a:off x="2816313" y="4029480"/>
              <a:ext cx="562396" cy="454076"/>
            </a:xfrm>
            <a:prstGeom prst="triangle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53" name="TextBox 127"/>
            <p:cNvSpPr txBox="1">
              <a:spLocks noChangeArrowheads="1"/>
            </p:cNvSpPr>
            <p:nvPr/>
          </p:nvSpPr>
          <p:spPr bwMode="auto">
            <a:xfrm>
              <a:off x="3132440" y="4280349"/>
              <a:ext cx="276069" cy="308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Courier New" pitchFamily="49" charset="0"/>
                </a:rPr>
                <a:t>5</a:t>
              </a:r>
            </a:p>
          </p:txBody>
        </p:sp>
      </p:grpSp>
      <p:grpSp>
        <p:nvGrpSpPr>
          <p:cNvPr id="154" name="model4"/>
          <p:cNvGrpSpPr>
            <a:grpSpLocks/>
          </p:cNvGrpSpPr>
          <p:nvPr/>
        </p:nvGrpSpPr>
        <p:grpSpPr bwMode="auto">
          <a:xfrm>
            <a:off x="5381619" y="4992688"/>
            <a:ext cx="537975" cy="612577"/>
            <a:chOff x="2870473" y="3975320"/>
            <a:chExt cx="538036" cy="613037"/>
          </a:xfrm>
        </p:grpSpPr>
        <p:sp>
          <p:nvSpPr>
            <p:cNvPr id="155" name="Isosceles Triangle 154"/>
            <p:cNvSpPr/>
            <p:nvPr/>
          </p:nvSpPr>
          <p:spPr bwMode="auto">
            <a:xfrm rot="5400000">
              <a:off x="2816313" y="4029480"/>
              <a:ext cx="562396" cy="454076"/>
            </a:xfrm>
            <a:prstGeom prst="triangle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56" name="TextBox 127"/>
            <p:cNvSpPr txBox="1">
              <a:spLocks noChangeArrowheads="1"/>
            </p:cNvSpPr>
            <p:nvPr/>
          </p:nvSpPr>
          <p:spPr bwMode="auto">
            <a:xfrm>
              <a:off x="3132440" y="4280349"/>
              <a:ext cx="276069" cy="308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57" name="model3"/>
          <p:cNvGrpSpPr>
            <a:grpSpLocks/>
          </p:cNvGrpSpPr>
          <p:nvPr/>
        </p:nvGrpSpPr>
        <p:grpSpPr bwMode="auto">
          <a:xfrm>
            <a:off x="5381619" y="4575174"/>
            <a:ext cx="537975" cy="612577"/>
            <a:chOff x="2870473" y="3975320"/>
            <a:chExt cx="538036" cy="613037"/>
          </a:xfrm>
        </p:grpSpPr>
        <p:sp>
          <p:nvSpPr>
            <p:cNvPr id="158" name="Isosceles Triangle 157"/>
            <p:cNvSpPr/>
            <p:nvPr/>
          </p:nvSpPr>
          <p:spPr bwMode="auto">
            <a:xfrm rot="5400000">
              <a:off x="2816313" y="4029480"/>
              <a:ext cx="562396" cy="454076"/>
            </a:xfrm>
            <a:prstGeom prst="triangle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59" name="TextBox 127"/>
            <p:cNvSpPr txBox="1">
              <a:spLocks noChangeArrowheads="1"/>
            </p:cNvSpPr>
            <p:nvPr/>
          </p:nvSpPr>
          <p:spPr bwMode="auto">
            <a:xfrm>
              <a:off x="3132440" y="4280349"/>
              <a:ext cx="276069" cy="308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Courier New" pitchFamily="49" charset="0"/>
                </a:rPr>
                <a:t>3</a:t>
              </a:r>
            </a:p>
          </p:txBody>
        </p:sp>
      </p:grpSp>
      <p:grpSp>
        <p:nvGrpSpPr>
          <p:cNvPr id="160" name="model2"/>
          <p:cNvGrpSpPr>
            <a:grpSpLocks/>
          </p:cNvGrpSpPr>
          <p:nvPr/>
        </p:nvGrpSpPr>
        <p:grpSpPr bwMode="auto">
          <a:xfrm>
            <a:off x="5381619" y="4156076"/>
            <a:ext cx="537975" cy="614165"/>
            <a:chOff x="2870473" y="3975320"/>
            <a:chExt cx="538036" cy="613037"/>
          </a:xfrm>
        </p:grpSpPr>
        <p:sp>
          <p:nvSpPr>
            <p:cNvPr id="161" name="Isosceles Triangle 160"/>
            <p:cNvSpPr/>
            <p:nvPr/>
          </p:nvSpPr>
          <p:spPr bwMode="auto">
            <a:xfrm rot="5400000">
              <a:off x="2816247" y="4029546"/>
              <a:ext cx="562527" cy="454076"/>
            </a:xfrm>
            <a:prstGeom prst="triangle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62" name="TextBox 127"/>
            <p:cNvSpPr txBox="1">
              <a:spLocks noChangeArrowheads="1"/>
            </p:cNvSpPr>
            <p:nvPr/>
          </p:nvSpPr>
          <p:spPr bwMode="auto">
            <a:xfrm>
              <a:off x="3132440" y="4281145"/>
              <a:ext cx="276069" cy="30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Courier New" pitchFamily="49" charset="0"/>
                </a:rPr>
                <a:t>2</a:t>
              </a:r>
            </a:p>
          </p:txBody>
        </p:sp>
      </p:grpSp>
      <p:grpSp>
        <p:nvGrpSpPr>
          <p:cNvPr id="163" name="model1"/>
          <p:cNvGrpSpPr>
            <a:grpSpLocks/>
          </p:cNvGrpSpPr>
          <p:nvPr/>
        </p:nvGrpSpPr>
        <p:grpSpPr bwMode="auto">
          <a:xfrm>
            <a:off x="5381626" y="3738562"/>
            <a:ext cx="537978" cy="612577"/>
            <a:chOff x="2870473" y="3975320"/>
            <a:chExt cx="538129" cy="613037"/>
          </a:xfrm>
        </p:grpSpPr>
        <p:sp>
          <p:nvSpPr>
            <p:cNvPr id="164" name="Isosceles Triangle 163"/>
            <p:cNvSpPr/>
            <p:nvPr/>
          </p:nvSpPr>
          <p:spPr bwMode="auto">
            <a:xfrm rot="5400000">
              <a:off x="2816352" y="4029441"/>
              <a:ext cx="562396" cy="454153"/>
            </a:xfrm>
            <a:prstGeom prst="triangle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65" name="TextBox 127"/>
            <p:cNvSpPr txBox="1">
              <a:spLocks noChangeArrowheads="1"/>
            </p:cNvSpPr>
            <p:nvPr/>
          </p:nvSpPr>
          <p:spPr bwMode="auto">
            <a:xfrm>
              <a:off x="3132486" y="4280349"/>
              <a:ext cx="276116" cy="308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Courier New" pitchFamily="49" charset="0"/>
                </a:rPr>
                <a:t>1</a:t>
              </a:r>
            </a:p>
          </p:txBody>
        </p:sp>
      </p:grpSp>
      <p:sp>
        <p:nvSpPr>
          <p:cNvPr id="167" name="Text Box 10"/>
          <p:cNvSpPr txBox="1">
            <a:spLocks noChangeArrowheads="1"/>
          </p:cNvSpPr>
          <p:nvPr/>
        </p:nvSpPr>
        <p:spPr bwMode="auto">
          <a:xfrm>
            <a:off x="2397396" y="1101725"/>
            <a:ext cx="1382173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Training Data</a:t>
            </a:r>
          </a:p>
        </p:txBody>
      </p:sp>
      <p:sp>
        <p:nvSpPr>
          <p:cNvPr id="168" name="Text Box 10"/>
          <p:cNvSpPr txBox="1">
            <a:spLocks noChangeArrowheads="1"/>
          </p:cNvSpPr>
          <p:nvPr/>
        </p:nvSpPr>
        <p:spPr bwMode="auto">
          <a:xfrm>
            <a:off x="6180435" y="1101725"/>
            <a:ext cx="1540870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Validation Data</a:t>
            </a:r>
          </a:p>
        </p:txBody>
      </p:sp>
      <p:sp>
        <p:nvSpPr>
          <p:cNvPr id="169" name="Rectangle 27"/>
          <p:cNvSpPr>
            <a:spLocks noChangeArrowheads="1"/>
          </p:cNvSpPr>
          <p:nvPr/>
        </p:nvSpPr>
        <p:spPr bwMode="auto">
          <a:xfrm>
            <a:off x="6213477" y="4432300"/>
            <a:ext cx="39084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tx2"/>
                </a:solidFill>
                <a:latin typeface="Arial Narrow" panose="020B0606020202030204" pitchFamily="34" charset="0"/>
              </a:rPr>
              <a:t>Using the </a:t>
            </a:r>
            <a:r>
              <a:rPr lang="en-US" altLang="en-US" b="1" u="sng" dirty="0">
                <a:solidFill>
                  <a:schemeClr val="tx2"/>
                </a:solidFill>
                <a:latin typeface="Arial Narrow" panose="020B0606020202030204" pitchFamily="34" charset="0"/>
              </a:rPr>
              <a:t>training data</a:t>
            </a:r>
            <a:r>
              <a:rPr lang="en-US" altLang="en-US" b="1" dirty="0">
                <a:solidFill>
                  <a:schemeClr val="tx2"/>
                </a:solidFill>
                <a:latin typeface="Arial Narrow" panose="020B0606020202030204" pitchFamily="34" charset="0"/>
              </a:rPr>
              <a:t> create a number of potential models – some of which more complex than others</a:t>
            </a:r>
          </a:p>
        </p:txBody>
      </p:sp>
      <p:sp>
        <p:nvSpPr>
          <p:cNvPr id="170" name="Text Box 10"/>
          <p:cNvSpPr txBox="1">
            <a:spLocks noChangeArrowheads="1"/>
          </p:cNvSpPr>
          <p:nvPr/>
        </p:nvSpPr>
        <p:spPr bwMode="auto">
          <a:xfrm>
            <a:off x="5087805" y="6045200"/>
            <a:ext cx="979755" cy="5232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Model</a:t>
            </a:r>
          </a:p>
          <a:p>
            <a:pPr algn="ctr">
              <a:defRPr/>
            </a:pP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Complexity</a:t>
            </a:r>
          </a:p>
        </p:txBody>
      </p:sp>
      <p:grpSp>
        <p:nvGrpSpPr>
          <p:cNvPr id="171" name="Group 213"/>
          <p:cNvGrpSpPr>
            <a:grpSpLocks/>
          </p:cNvGrpSpPr>
          <p:nvPr/>
        </p:nvGrpSpPr>
        <p:grpSpPr bwMode="auto">
          <a:xfrm>
            <a:off x="2339975" y="1462088"/>
            <a:ext cx="3455989" cy="2101851"/>
            <a:chOff x="763588" y="1568450"/>
            <a:chExt cx="3455987" cy="2101850"/>
          </a:xfrm>
        </p:grpSpPr>
        <p:sp>
          <p:nvSpPr>
            <p:cNvPr id="172" name="Rectangle 3"/>
            <p:cNvSpPr>
              <a:spLocks noChangeArrowheads="1"/>
            </p:cNvSpPr>
            <p:nvPr/>
          </p:nvSpPr>
          <p:spPr bwMode="auto">
            <a:xfrm>
              <a:off x="763588" y="1568450"/>
              <a:ext cx="2754312" cy="21018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73" name="Rectangle 74"/>
            <p:cNvSpPr>
              <a:spLocks noChangeArrowheads="1"/>
            </p:cNvSpPr>
            <p:nvPr/>
          </p:nvSpPr>
          <p:spPr bwMode="auto">
            <a:xfrm>
              <a:off x="796925" y="1928813"/>
              <a:ext cx="657225" cy="323850"/>
            </a:xfrm>
            <a:prstGeom prst="rect">
              <a:avLst/>
            </a:prstGeom>
            <a:solidFill>
              <a:srgbClr val="F8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88265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75" name="Rectangle 81"/>
            <p:cNvSpPr>
              <a:spLocks noChangeArrowheads="1"/>
            </p:cNvSpPr>
            <p:nvPr/>
          </p:nvSpPr>
          <p:spPr bwMode="auto">
            <a:xfrm>
              <a:off x="796925" y="2274888"/>
              <a:ext cx="657225" cy="323850"/>
            </a:xfrm>
            <a:prstGeom prst="rect">
              <a:avLst/>
            </a:prstGeom>
            <a:solidFill>
              <a:srgbClr val="F0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88265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77" name="Rectangle 91"/>
            <p:cNvSpPr>
              <a:spLocks noChangeArrowheads="1"/>
            </p:cNvSpPr>
            <p:nvPr/>
          </p:nvSpPr>
          <p:spPr bwMode="auto">
            <a:xfrm>
              <a:off x="796925" y="3314700"/>
              <a:ext cx="657225" cy="323850"/>
            </a:xfrm>
            <a:prstGeom prst="rect">
              <a:avLst/>
            </a:prstGeom>
            <a:solidFill>
              <a:srgbClr val="DB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88265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79" name="Rectangle 94"/>
            <p:cNvSpPr>
              <a:spLocks noChangeArrowheads="1"/>
            </p:cNvSpPr>
            <p:nvPr/>
          </p:nvSpPr>
          <p:spPr bwMode="auto">
            <a:xfrm>
              <a:off x="796925" y="2968625"/>
              <a:ext cx="657225" cy="323850"/>
            </a:xfrm>
            <a:prstGeom prst="rect">
              <a:avLst/>
            </a:prstGeom>
            <a:solidFill>
              <a:srgbClr val="E3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88265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1" name="Rectangle 97"/>
            <p:cNvSpPr>
              <a:spLocks noChangeArrowheads="1"/>
            </p:cNvSpPr>
            <p:nvPr/>
          </p:nvSpPr>
          <p:spPr bwMode="auto">
            <a:xfrm>
              <a:off x="796925" y="2622550"/>
              <a:ext cx="657225" cy="323850"/>
            </a:xfrm>
            <a:prstGeom prst="rect">
              <a:avLst/>
            </a:prstGeom>
            <a:solidFill>
              <a:srgbClr val="EA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88265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3" name="Rectangle 115"/>
            <p:cNvSpPr>
              <a:spLocks noChangeArrowheads="1"/>
            </p:cNvSpPr>
            <p:nvPr/>
          </p:nvSpPr>
          <p:spPr bwMode="auto">
            <a:xfrm>
              <a:off x="1476375" y="1928813"/>
              <a:ext cx="657225" cy="323850"/>
            </a:xfrm>
            <a:prstGeom prst="rect">
              <a:avLst/>
            </a:prstGeom>
            <a:solidFill>
              <a:srgbClr val="EF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4" name="Rectangle 113"/>
            <p:cNvSpPr>
              <a:spLocks noChangeArrowheads="1"/>
            </p:cNvSpPr>
            <p:nvPr/>
          </p:nvSpPr>
          <p:spPr bwMode="auto">
            <a:xfrm>
              <a:off x="1476375" y="2274888"/>
              <a:ext cx="657225" cy="323850"/>
            </a:xfrm>
            <a:prstGeom prst="rect">
              <a:avLst/>
            </a:prstGeom>
            <a:solidFill>
              <a:srgbClr val="E8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5" name="Rectangle 111"/>
            <p:cNvSpPr>
              <a:spLocks noChangeArrowheads="1"/>
            </p:cNvSpPr>
            <p:nvPr/>
          </p:nvSpPr>
          <p:spPr bwMode="auto">
            <a:xfrm>
              <a:off x="1476375" y="3314700"/>
              <a:ext cx="657225" cy="322263"/>
            </a:xfrm>
            <a:prstGeom prst="rect">
              <a:avLst/>
            </a:prstGeom>
            <a:solidFill>
              <a:srgbClr val="C8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6" name="Rectangle 109"/>
            <p:cNvSpPr>
              <a:spLocks noChangeArrowheads="1"/>
            </p:cNvSpPr>
            <p:nvPr/>
          </p:nvSpPr>
          <p:spPr bwMode="auto">
            <a:xfrm>
              <a:off x="1476375" y="2967038"/>
              <a:ext cx="657225" cy="323850"/>
            </a:xfrm>
            <a:prstGeom prst="rect">
              <a:avLst/>
            </a:prstGeom>
            <a:solidFill>
              <a:srgbClr val="D6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7" name="Rectangle 106"/>
            <p:cNvSpPr>
              <a:spLocks noChangeArrowheads="1"/>
            </p:cNvSpPr>
            <p:nvPr/>
          </p:nvSpPr>
          <p:spPr bwMode="auto">
            <a:xfrm>
              <a:off x="1476375" y="2620963"/>
              <a:ext cx="657225" cy="323850"/>
            </a:xfrm>
            <a:prstGeom prst="rect">
              <a:avLst/>
            </a:prstGeom>
            <a:solidFill>
              <a:srgbClr val="E1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8" name="Rectangle 132"/>
            <p:cNvSpPr>
              <a:spLocks noChangeArrowheads="1"/>
            </p:cNvSpPr>
            <p:nvPr/>
          </p:nvSpPr>
          <p:spPr bwMode="auto">
            <a:xfrm>
              <a:off x="2149475" y="1928813"/>
              <a:ext cx="657225" cy="323850"/>
            </a:xfrm>
            <a:prstGeom prst="rect">
              <a:avLst/>
            </a:prstGeom>
            <a:solidFill>
              <a:srgbClr val="E7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9" name="Rectangle 130"/>
            <p:cNvSpPr>
              <a:spLocks noChangeArrowheads="1"/>
            </p:cNvSpPr>
            <p:nvPr/>
          </p:nvSpPr>
          <p:spPr bwMode="auto">
            <a:xfrm>
              <a:off x="2149475" y="2274888"/>
              <a:ext cx="657225" cy="323850"/>
            </a:xfrm>
            <a:prstGeom prst="rect">
              <a:avLst/>
            </a:prstGeom>
            <a:solidFill>
              <a:srgbClr val="DF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90" name="Rectangle 127"/>
            <p:cNvSpPr>
              <a:spLocks noChangeArrowheads="1"/>
            </p:cNvSpPr>
            <p:nvPr/>
          </p:nvSpPr>
          <p:spPr bwMode="auto">
            <a:xfrm>
              <a:off x="2149475" y="3314700"/>
              <a:ext cx="657225" cy="322263"/>
            </a:xfrm>
            <a:prstGeom prst="rect">
              <a:avLst/>
            </a:prstGeom>
            <a:solidFill>
              <a:srgbClr val="B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91" name="Rectangle 125"/>
            <p:cNvSpPr>
              <a:spLocks noChangeArrowheads="1"/>
            </p:cNvSpPr>
            <p:nvPr/>
          </p:nvSpPr>
          <p:spPr bwMode="auto">
            <a:xfrm>
              <a:off x="2149475" y="2967038"/>
              <a:ext cx="657225" cy="323850"/>
            </a:xfrm>
            <a:prstGeom prst="rect">
              <a:avLst/>
            </a:prstGeom>
            <a:solidFill>
              <a:srgbClr val="C3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92" name="Rectangle 123"/>
            <p:cNvSpPr>
              <a:spLocks noChangeArrowheads="1"/>
            </p:cNvSpPr>
            <p:nvPr/>
          </p:nvSpPr>
          <p:spPr bwMode="auto">
            <a:xfrm>
              <a:off x="2149475" y="2620963"/>
              <a:ext cx="657225" cy="323850"/>
            </a:xfrm>
            <a:prstGeom prst="rect">
              <a:avLst/>
            </a:pr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93" name="Rectangle 167"/>
            <p:cNvSpPr>
              <a:spLocks noChangeArrowheads="1"/>
            </p:cNvSpPr>
            <p:nvPr/>
          </p:nvSpPr>
          <p:spPr bwMode="auto">
            <a:xfrm>
              <a:off x="2828925" y="1927225"/>
              <a:ext cx="657225" cy="323850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94" name="Rectangle 155"/>
            <p:cNvSpPr>
              <a:spLocks noChangeArrowheads="1"/>
            </p:cNvSpPr>
            <p:nvPr/>
          </p:nvSpPr>
          <p:spPr bwMode="auto">
            <a:xfrm>
              <a:off x="2828925" y="2273300"/>
              <a:ext cx="657225" cy="323850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95" name="Rectangle 148"/>
            <p:cNvSpPr>
              <a:spLocks noChangeArrowheads="1"/>
            </p:cNvSpPr>
            <p:nvPr/>
          </p:nvSpPr>
          <p:spPr bwMode="auto">
            <a:xfrm>
              <a:off x="2828925" y="3313113"/>
              <a:ext cx="657225" cy="323850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96" name="Rectangle 146"/>
            <p:cNvSpPr>
              <a:spLocks noChangeArrowheads="1"/>
            </p:cNvSpPr>
            <p:nvPr/>
          </p:nvSpPr>
          <p:spPr bwMode="auto">
            <a:xfrm>
              <a:off x="2828925" y="2967038"/>
              <a:ext cx="657225" cy="323850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97" name="Rectangle 144"/>
            <p:cNvSpPr>
              <a:spLocks noChangeArrowheads="1"/>
            </p:cNvSpPr>
            <p:nvPr/>
          </p:nvSpPr>
          <p:spPr bwMode="auto">
            <a:xfrm>
              <a:off x="2828925" y="2620963"/>
              <a:ext cx="657225" cy="323850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98" name="Group 171"/>
            <p:cNvGrpSpPr>
              <a:grpSpLocks/>
            </p:cNvGrpSpPr>
            <p:nvPr/>
          </p:nvGrpSpPr>
          <p:grpSpPr bwMode="auto">
            <a:xfrm>
              <a:off x="785813" y="1582738"/>
              <a:ext cx="660400" cy="322262"/>
              <a:chOff x="769225" y="3995953"/>
              <a:chExt cx="615589" cy="326003"/>
            </a:xfrm>
          </p:grpSpPr>
          <p:sp>
            <p:nvSpPr>
              <p:cNvPr id="239" name="Rectangle 238"/>
              <p:cNvSpPr/>
              <p:nvPr/>
            </p:nvSpPr>
            <p:spPr bwMode="auto">
              <a:xfrm>
                <a:off x="769225" y="3995952"/>
                <a:ext cx="615589" cy="326004"/>
              </a:xfrm>
              <a:prstGeom prst="rect">
                <a:avLst/>
              </a:prstGeom>
              <a:solidFill>
                <a:srgbClr val="DDDDDD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 bwMode="auto">
              <a:xfrm>
                <a:off x="850613" y="4074643"/>
                <a:ext cx="452813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99" name="Group 181"/>
            <p:cNvGrpSpPr>
              <a:grpSpLocks/>
            </p:cNvGrpSpPr>
            <p:nvPr/>
          </p:nvGrpSpPr>
          <p:grpSpPr bwMode="auto">
            <a:xfrm>
              <a:off x="1465263" y="1582738"/>
              <a:ext cx="658812" cy="322262"/>
              <a:chOff x="769225" y="3995953"/>
              <a:chExt cx="615589" cy="326003"/>
            </a:xfrm>
          </p:grpSpPr>
          <p:sp>
            <p:nvSpPr>
              <p:cNvPr id="237" name="Rectangle 55"/>
              <p:cNvSpPr>
                <a:spLocks noChangeArrowheads="1"/>
              </p:cNvSpPr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8" name="Rectangle 237"/>
              <p:cNvSpPr/>
              <p:nvPr/>
            </p:nvSpPr>
            <p:spPr bwMode="auto">
              <a:xfrm>
                <a:off x="850810" y="4074643"/>
                <a:ext cx="452421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00" name="Group 184"/>
            <p:cNvGrpSpPr>
              <a:grpSpLocks/>
            </p:cNvGrpSpPr>
            <p:nvPr/>
          </p:nvGrpSpPr>
          <p:grpSpPr bwMode="auto">
            <a:xfrm>
              <a:off x="2144713" y="1582738"/>
              <a:ext cx="658812" cy="322262"/>
              <a:chOff x="769225" y="3995953"/>
              <a:chExt cx="615589" cy="326003"/>
            </a:xfrm>
          </p:grpSpPr>
          <p:sp>
            <p:nvSpPr>
              <p:cNvPr id="235" name="Rectangle 53"/>
              <p:cNvSpPr>
                <a:spLocks noChangeArrowheads="1"/>
              </p:cNvSpPr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6" name="Rectangle 235"/>
              <p:cNvSpPr/>
              <p:nvPr/>
            </p:nvSpPr>
            <p:spPr bwMode="auto">
              <a:xfrm>
                <a:off x="850810" y="4074643"/>
                <a:ext cx="452421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01" name="Group 187"/>
            <p:cNvGrpSpPr>
              <a:grpSpLocks/>
            </p:cNvGrpSpPr>
            <p:nvPr/>
          </p:nvGrpSpPr>
          <p:grpSpPr bwMode="auto">
            <a:xfrm>
              <a:off x="2824163" y="1582738"/>
              <a:ext cx="660400" cy="322262"/>
              <a:chOff x="769225" y="3995953"/>
              <a:chExt cx="615589" cy="326003"/>
            </a:xfrm>
          </p:grpSpPr>
          <p:sp>
            <p:nvSpPr>
              <p:cNvPr id="233" name="Rectangle 50"/>
              <p:cNvSpPr>
                <a:spLocks noChangeArrowheads="1"/>
              </p:cNvSpPr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4" name="Rectangle 233"/>
              <p:cNvSpPr/>
              <p:nvPr/>
            </p:nvSpPr>
            <p:spPr bwMode="auto">
              <a:xfrm>
                <a:off x="850613" y="4074643"/>
                <a:ext cx="452813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sp>
          <p:nvSpPr>
            <p:cNvPr id="202" name="TextBox 201"/>
            <p:cNvSpPr txBox="1"/>
            <p:nvPr/>
          </p:nvSpPr>
          <p:spPr bwMode="auto">
            <a:xfrm>
              <a:off x="1827213" y="1574801"/>
              <a:ext cx="62709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inputs</a:t>
              </a:r>
            </a:p>
          </p:txBody>
        </p:sp>
        <p:grpSp>
          <p:nvGrpSpPr>
            <p:cNvPr id="203" name="Group 121"/>
            <p:cNvGrpSpPr>
              <a:grpSpLocks/>
            </p:cNvGrpSpPr>
            <p:nvPr/>
          </p:nvGrpSpPr>
          <p:grpSpPr bwMode="auto">
            <a:xfrm>
              <a:off x="3516312" y="1568450"/>
              <a:ext cx="703263" cy="2101850"/>
              <a:chOff x="3516312" y="3826177"/>
              <a:chExt cx="703263" cy="2101849"/>
            </a:xfrm>
          </p:grpSpPr>
          <p:sp>
            <p:nvSpPr>
              <p:cNvPr id="224" name="Rectangle 3"/>
              <p:cNvSpPr>
                <a:spLocks noChangeArrowheads="1"/>
              </p:cNvSpPr>
              <p:nvPr/>
            </p:nvSpPr>
            <p:spPr bwMode="auto">
              <a:xfrm>
                <a:off x="3516312" y="3826177"/>
                <a:ext cx="703263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225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26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27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28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29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0" name="Rectangle 133"/>
              <p:cNvSpPr>
                <a:spLocks noChangeArrowheads="1"/>
              </p:cNvSpPr>
              <p:nvPr/>
            </p:nvSpPr>
            <p:spPr bwMode="auto">
              <a:xfrm>
                <a:off x="3541713" y="3851577"/>
                <a:ext cx="658812" cy="32226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1" name="Rectangle 230"/>
              <p:cNvSpPr/>
              <p:nvPr/>
            </p:nvSpPr>
            <p:spPr bwMode="auto">
              <a:xfrm>
                <a:off x="3627437" y="3927777"/>
                <a:ext cx="487363" cy="16827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3560761" y="3832528"/>
                <a:ext cx="628377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 i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Arial" charset="0"/>
                  </a:rPr>
                  <a:t>target</a:t>
                </a:r>
              </a:p>
            </p:txBody>
          </p:sp>
        </p:grpSp>
        <p:sp>
          <p:nvSpPr>
            <p:cNvPr id="204" name="Rectangle 203"/>
            <p:cNvSpPr/>
            <p:nvPr/>
          </p:nvSpPr>
          <p:spPr bwMode="auto">
            <a:xfrm>
              <a:off x="156210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156210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156210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156210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156210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23520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23520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23520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23520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23520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29210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2921000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2921000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2921000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921000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36322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3632200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3632200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3632200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3632200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241" name="Group 312"/>
          <p:cNvGrpSpPr>
            <a:grpSpLocks/>
          </p:cNvGrpSpPr>
          <p:nvPr/>
        </p:nvGrpSpPr>
        <p:grpSpPr bwMode="auto">
          <a:xfrm>
            <a:off x="6096000" y="1462088"/>
            <a:ext cx="3455989" cy="2101851"/>
            <a:chOff x="763588" y="1568450"/>
            <a:chExt cx="3455987" cy="2101850"/>
          </a:xfrm>
        </p:grpSpPr>
        <p:sp>
          <p:nvSpPr>
            <p:cNvPr id="242" name="Rectangle 3"/>
            <p:cNvSpPr>
              <a:spLocks noChangeArrowheads="1"/>
            </p:cNvSpPr>
            <p:nvPr/>
          </p:nvSpPr>
          <p:spPr bwMode="auto">
            <a:xfrm>
              <a:off x="763588" y="1568450"/>
              <a:ext cx="2754312" cy="21018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3" name="Rectangle 74"/>
            <p:cNvSpPr>
              <a:spLocks noChangeArrowheads="1"/>
            </p:cNvSpPr>
            <p:nvPr/>
          </p:nvSpPr>
          <p:spPr bwMode="auto">
            <a:xfrm>
              <a:off x="796925" y="1928813"/>
              <a:ext cx="657225" cy="323850"/>
            </a:xfrm>
            <a:prstGeom prst="rect">
              <a:avLst/>
            </a:prstGeom>
            <a:solidFill>
              <a:srgbClr val="F8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88265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5" name="Rectangle 81"/>
            <p:cNvSpPr>
              <a:spLocks noChangeArrowheads="1"/>
            </p:cNvSpPr>
            <p:nvPr/>
          </p:nvSpPr>
          <p:spPr bwMode="auto">
            <a:xfrm>
              <a:off x="796925" y="2274888"/>
              <a:ext cx="657225" cy="323850"/>
            </a:xfrm>
            <a:prstGeom prst="rect">
              <a:avLst/>
            </a:prstGeom>
            <a:solidFill>
              <a:srgbClr val="F0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88265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7" name="Rectangle 91"/>
            <p:cNvSpPr>
              <a:spLocks noChangeArrowheads="1"/>
            </p:cNvSpPr>
            <p:nvPr/>
          </p:nvSpPr>
          <p:spPr bwMode="auto">
            <a:xfrm>
              <a:off x="796925" y="3314700"/>
              <a:ext cx="657225" cy="323850"/>
            </a:xfrm>
            <a:prstGeom prst="rect">
              <a:avLst/>
            </a:prstGeom>
            <a:solidFill>
              <a:srgbClr val="DB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88265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9" name="Rectangle 94"/>
            <p:cNvSpPr>
              <a:spLocks noChangeArrowheads="1"/>
            </p:cNvSpPr>
            <p:nvPr/>
          </p:nvSpPr>
          <p:spPr bwMode="auto">
            <a:xfrm>
              <a:off x="796925" y="2968625"/>
              <a:ext cx="657225" cy="323850"/>
            </a:xfrm>
            <a:prstGeom prst="rect">
              <a:avLst/>
            </a:prstGeom>
            <a:solidFill>
              <a:srgbClr val="E3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88265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1" name="Rectangle 97"/>
            <p:cNvSpPr>
              <a:spLocks noChangeArrowheads="1"/>
            </p:cNvSpPr>
            <p:nvPr/>
          </p:nvSpPr>
          <p:spPr bwMode="auto">
            <a:xfrm>
              <a:off x="796925" y="2622550"/>
              <a:ext cx="657225" cy="323850"/>
            </a:xfrm>
            <a:prstGeom prst="rect">
              <a:avLst/>
            </a:prstGeom>
            <a:solidFill>
              <a:srgbClr val="EA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88265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3" name="Rectangle 115"/>
            <p:cNvSpPr>
              <a:spLocks noChangeArrowheads="1"/>
            </p:cNvSpPr>
            <p:nvPr/>
          </p:nvSpPr>
          <p:spPr bwMode="auto">
            <a:xfrm>
              <a:off x="1476375" y="1928813"/>
              <a:ext cx="657225" cy="323850"/>
            </a:xfrm>
            <a:prstGeom prst="rect">
              <a:avLst/>
            </a:prstGeom>
            <a:solidFill>
              <a:srgbClr val="EF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4" name="Rectangle 113"/>
            <p:cNvSpPr>
              <a:spLocks noChangeArrowheads="1"/>
            </p:cNvSpPr>
            <p:nvPr/>
          </p:nvSpPr>
          <p:spPr bwMode="auto">
            <a:xfrm>
              <a:off x="1476375" y="2274888"/>
              <a:ext cx="657225" cy="323850"/>
            </a:xfrm>
            <a:prstGeom prst="rect">
              <a:avLst/>
            </a:prstGeom>
            <a:solidFill>
              <a:srgbClr val="E8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5" name="Rectangle 111"/>
            <p:cNvSpPr>
              <a:spLocks noChangeArrowheads="1"/>
            </p:cNvSpPr>
            <p:nvPr/>
          </p:nvSpPr>
          <p:spPr bwMode="auto">
            <a:xfrm>
              <a:off x="1476375" y="3314700"/>
              <a:ext cx="657225" cy="322263"/>
            </a:xfrm>
            <a:prstGeom prst="rect">
              <a:avLst/>
            </a:prstGeom>
            <a:solidFill>
              <a:srgbClr val="C8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" name="Rectangle 109"/>
            <p:cNvSpPr>
              <a:spLocks noChangeArrowheads="1"/>
            </p:cNvSpPr>
            <p:nvPr/>
          </p:nvSpPr>
          <p:spPr bwMode="auto">
            <a:xfrm>
              <a:off x="1476375" y="2967038"/>
              <a:ext cx="657225" cy="323850"/>
            </a:xfrm>
            <a:prstGeom prst="rect">
              <a:avLst/>
            </a:prstGeom>
            <a:solidFill>
              <a:srgbClr val="D6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7" name="Rectangle 106"/>
            <p:cNvSpPr>
              <a:spLocks noChangeArrowheads="1"/>
            </p:cNvSpPr>
            <p:nvPr/>
          </p:nvSpPr>
          <p:spPr bwMode="auto">
            <a:xfrm>
              <a:off x="1476375" y="2620963"/>
              <a:ext cx="657225" cy="323850"/>
            </a:xfrm>
            <a:prstGeom prst="rect">
              <a:avLst/>
            </a:prstGeom>
            <a:solidFill>
              <a:srgbClr val="E1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8" name="Rectangle 132"/>
            <p:cNvSpPr>
              <a:spLocks noChangeArrowheads="1"/>
            </p:cNvSpPr>
            <p:nvPr/>
          </p:nvSpPr>
          <p:spPr bwMode="auto">
            <a:xfrm>
              <a:off x="2149475" y="1928813"/>
              <a:ext cx="657225" cy="323850"/>
            </a:xfrm>
            <a:prstGeom prst="rect">
              <a:avLst/>
            </a:prstGeom>
            <a:solidFill>
              <a:srgbClr val="E7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9" name="Rectangle 130"/>
            <p:cNvSpPr>
              <a:spLocks noChangeArrowheads="1"/>
            </p:cNvSpPr>
            <p:nvPr/>
          </p:nvSpPr>
          <p:spPr bwMode="auto">
            <a:xfrm>
              <a:off x="2149475" y="2274888"/>
              <a:ext cx="657225" cy="323850"/>
            </a:xfrm>
            <a:prstGeom prst="rect">
              <a:avLst/>
            </a:prstGeom>
            <a:solidFill>
              <a:srgbClr val="DF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60" name="Rectangle 127"/>
            <p:cNvSpPr>
              <a:spLocks noChangeArrowheads="1"/>
            </p:cNvSpPr>
            <p:nvPr/>
          </p:nvSpPr>
          <p:spPr bwMode="auto">
            <a:xfrm>
              <a:off x="2149475" y="3314700"/>
              <a:ext cx="657225" cy="322263"/>
            </a:xfrm>
            <a:prstGeom prst="rect">
              <a:avLst/>
            </a:prstGeom>
            <a:solidFill>
              <a:srgbClr val="B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61" name="Rectangle 125"/>
            <p:cNvSpPr>
              <a:spLocks noChangeArrowheads="1"/>
            </p:cNvSpPr>
            <p:nvPr/>
          </p:nvSpPr>
          <p:spPr bwMode="auto">
            <a:xfrm>
              <a:off x="2149475" y="2967038"/>
              <a:ext cx="657225" cy="323850"/>
            </a:xfrm>
            <a:prstGeom prst="rect">
              <a:avLst/>
            </a:prstGeom>
            <a:solidFill>
              <a:srgbClr val="C3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62" name="Rectangle 123"/>
            <p:cNvSpPr>
              <a:spLocks noChangeArrowheads="1"/>
            </p:cNvSpPr>
            <p:nvPr/>
          </p:nvSpPr>
          <p:spPr bwMode="auto">
            <a:xfrm>
              <a:off x="2149475" y="2620963"/>
              <a:ext cx="657225" cy="323850"/>
            </a:xfrm>
            <a:prstGeom prst="rect">
              <a:avLst/>
            </a:pr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63" name="Rectangle 167"/>
            <p:cNvSpPr>
              <a:spLocks noChangeArrowheads="1"/>
            </p:cNvSpPr>
            <p:nvPr/>
          </p:nvSpPr>
          <p:spPr bwMode="auto">
            <a:xfrm>
              <a:off x="2828925" y="1927225"/>
              <a:ext cx="657225" cy="323850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64" name="Rectangle 155"/>
            <p:cNvSpPr>
              <a:spLocks noChangeArrowheads="1"/>
            </p:cNvSpPr>
            <p:nvPr/>
          </p:nvSpPr>
          <p:spPr bwMode="auto">
            <a:xfrm>
              <a:off x="2828925" y="2273300"/>
              <a:ext cx="657225" cy="323850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65" name="Rectangle 148"/>
            <p:cNvSpPr>
              <a:spLocks noChangeArrowheads="1"/>
            </p:cNvSpPr>
            <p:nvPr/>
          </p:nvSpPr>
          <p:spPr bwMode="auto">
            <a:xfrm>
              <a:off x="2828925" y="3313113"/>
              <a:ext cx="657225" cy="323850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66" name="Rectangle 146"/>
            <p:cNvSpPr>
              <a:spLocks noChangeArrowheads="1"/>
            </p:cNvSpPr>
            <p:nvPr/>
          </p:nvSpPr>
          <p:spPr bwMode="auto">
            <a:xfrm>
              <a:off x="2828925" y="2967038"/>
              <a:ext cx="657225" cy="323850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67" name="Rectangle 144"/>
            <p:cNvSpPr>
              <a:spLocks noChangeArrowheads="1"/>
            </p:cNvSpPr>
            <p:nvPr/>
          </p:nvSpPr>
          <p:spPr bwMode="auto">
            <a:xfrm>
              <a:off x="2828925" y="2620963"/>
              <a:ext cx="657225" cy="323850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268" name="Group 171"/>
            <p:cNvGrpSpPr>
              <a:grpSpLocks/>
            </p:cNvGrpSpPr>
            <p:nvPr/>
          </p:nvGrpSpPr>
          <p:grpSpPr bwMode="auto">
            <a:xfrm>
              <a:off x="785813" y="1582738"/>
              <a:ext cx="660400" cy="322262"/>
              <a:chOff x="769225" y="3995953"/>
              <a:chExt cx="615589" cy="326003"/>
            </a:xfrm>
          </p:grpSpPr>
          <p:sp>
            <p:nvSpPr>
              <p:cNvPr id="309" name="Rectangle 308"/>
              <p:cNvSpPr/>
              <p:nvPr/>
            </p:nvSpPr>
            <p:spPr bwMode="auto">
              <a:xfrm>
                <a:off x="769225" y="3995952"/>
                <a:ext cx="615589" cy="326004"/>
              </a:xfrm>
              <a:prstGeom prst="rect">
                <a:avLst/>
              </a:prstGeom>
              <a:solidFill>
                <a:srgbClr val="DDDDDD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 bwMode="auto">
              <a:xfrm>
                <a:off x="850613" y="4074643"/>
                <a:ext cx="452813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69" name="Group 181"/>
            <p:cNvGrpSpPr>
              <a:grpSpLocks/>
            </p:cNvGrpSpPr>
            <p:nvPr/>
          </p:nvGrpSpPr>
          <p:grpSpPr bwMode="auto">
            <a:xfrm>
              <a:off x="1465263" y="1582738"/>
              <a:ext cx="658812" cy="322262"/>
              <a:chOff x="769225" y="3995953"/>
              <a:chExt cx="615589" cy="326003"/>
            </a:xfrm>
          </p:grpSpPr>
          <p:sp>
            <p:nvSpPr>
              <p:cNvPr id="307" name="Rectangle 55"/>
              <p:cNvSpPr>
                <a:spLocks noChangeArrowheads="1"/>
              </p:cNvSpPr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08" name="Rectangle 307"/>
              <p:cNvSpPr/>
              <p:nvPr/>
            </p:nvSpPr>
            <p:spPr bwMode="auto">
              <a:xfrm>
                <a:off x="850810" y="4074643"/>
                <a:ext cx="452421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70" name="Group 184"/>
            <p:cNvGrpSpPr>
              <a:grpSpLocks/>
            </p:cNvGrpSpPr>
            <p:nvPr/>
          </p:nvGrpSpPr>
          <p:grpSpPr bwMode="auto">
            <a:xfrm>
              <a:off x="2144713" y="1582738"/>
              <a:ext cx="658812" cy="322262"/>
              <a:chOff x="769225" y="3995953"/>
              <a:chExt cx="615589" cy="326003"/>
            </a:xfrm>
          </p:grpSpPr>
          <p:sp>
            <p:nvSpPr>
              <p:cNvPr id="305" name="Rectangle 53"/>
              <p:cNvSpPr>
                <a:spLocks noChangeArrowheads="1"/>
              </p:cNvSpPr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06" name="Rectangle 305"/>
              <p:cNvSpPr/>
              <p:nvPr/>
            </p:nvSpPr>
            <p:spPr bwMode="auto">
              <a:xfrm>
                <a:off x="850810" y="4074643"/>
                <a:ext cx="452421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71" name="Group 187"/>
            <p:cNvGrpSpPr>
              <a:grpSpLocks/>
            </p:cNvGrpSpPr>
            <p:nvPr/>
          </p:nvGrpSpPr>
          <p:grpSpPr bwMode="auto">
            <a:xfrm>
              <a:off x="2824163" y="1582738"/>
              <a:ext cx="660400" cy="322262"/>
              <a:chOff x="769225" y="3995953"/>
              <a:chExt cx="615589" cy="326003"/>
            </a:xfrm>
          </p:grpSpPr>
          <p:sp>
            <p:nvSpPr>
              <p:cNvPr id="303" name="Rectangle 50"/>
              <p:cNvSpPr>
                <a:spLocks noChangeArrowheads="1"/>
              </p:cNvSpPr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04" name="Rectangle 303"/>
              <p:cNvSpPr/>
              <p:nvPr/>
            </p:nvSpPr>
            <p:spPr bwMode="auto">
              <a:xfrm>
                <a:off x="850613" y="4074643"/>
                <a:ext cx="452813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sp>
          <p:nvSpPr>
            <p:cNvPr id="272" name="TextBox 271"/>
            <p:cNvSpPr txBox="1"/>
            <p:nvPr/>
          </p:nvSpPr>
          <p:spPr bwMode="auto">
            <a:xfrm>
              <a:off x="1827213" y="1574801"/>
              <a:ext cx="62709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inputs</a:t>
              </a:r>
            </a:p>
          </p:txBody>
        </p:sp>
        <p:grpSp>
          <p:nvGrpSpPr>
            <p:cNvPr id="273" name="Group 121"/>
            <p:cNvGrpSpPr>
              <a:grpSpLocks/>
            </p:cNvGrpSpPr>
            <p:nvPr/>
          </p:nvGrpSpPr>
          <p:grpSpPr bwMode="auto">
            <a:xfrm>
              <a:off x="3516312" y="1568450"/>
              <a:ext cx="703263" cy="2101850"/>
              <a:chOff x="3516312" y="3826177"/>
              <a:chExt cx="703263" cy="2101849"/>
            </a:xfrm>
          </p:grpSpPr>
          <p:sp>
            <p:nvSpPr>
              <p:cNvPr id="294" name="Rectangle 3"/>
              <p:cNvSpPr>
                <a:spLocks noChangeArrowheads="1"/>
              </p:cNvSpPr>
              <p:nvPr/>
            </p:nvSpPr>
            <p:spPr bwMode="auto">
              <a:xfrm>
                <a:off x="3516312" y="3826177"/>
                <a:ext cx="703263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295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96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97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98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99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00" name="Rectangle 133"/>
              <p:cNvSpPr>
                <a:spLocks noChangeArrowheads="1"/>
              </p:cNvSpPr>
              <p:nvPr/>
            </p:nvSpPr>
            <p:spPr bwMode="auto">
              <a:xfrm>
                <a:off x="3541713" y="3851577"/>
                <a:ext cx="658812" cy="32226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01" name="Rectangle 300"/>
              <p:cNvSpPr/>
              <p:nvPr/>
            </p:nvSpPr>
            <p:spPr bwMode="auto">
              <a:xfrm>
                <a:off x="3627437" y="3927777"/>
                <a:ext cx="487363" cy="16827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560761" y="3832528"/>
                <a:ext cx="628377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 i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Arial" charset="0"/>
                  </a:rPr>
                  <a:t>target</a:t>
                </a:r>
              </a:p>
            </p:txBody>
          </p:sp>
        </p:grpSp>
        <p:sp>
          <p:nvSpPr>
            <p:cNvPr id="274" name="Rectangle 273"/>
            <p:cNvSpPr/>
            <p:nvPr/>
          </p:nvSpPr>
          <p:spPr bwMode="auto">
            <a:xfrm>
              <a:off x="156210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156210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156210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156210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56210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223520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23520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23520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23520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23520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9210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921000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921000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921000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921000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36322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3632200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3632200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3632200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3632200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207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317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Model Performance Assessment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grpSp>
        <p:nvGrpSpPr>
          <p:cNvPr id="151" name="model5"/>
          <p:cNvGrpSpPr>
            <a:grpSpLocks/>
          </p:cNvGrpSpPr>
          <p:nvPr/>
        </p:nvGrpSpPr>
        <p:grpSpPr bwMode="auto">
          <a:xfrm>
            <a:off x="5381619" y="5410200"/>
            <a:ext cx="537975" cy="612577"/>
            <a:chOff x="2870473" y="3975320"/>
            <a:chExt cx="538036" cy="613037"/>
          </a:xfrm>
        </p:grpSpPr>
        <p:sp>
          <p:nvSpPr>
            <p:cNvPr id="152" name="Isosceles Triangle 151"/>
            <p:cNvSpPr/>
            <p:nvPr/>
          </p:nvSpPr>
          <p:spPr bwMode="auto">
            <a:xfrm rot="5400000">
              <a:off x="2816313" y="4029480"/>
              <a:ext cx="562396" cy="454076"/>
            </a:xfrm>
            <a:prstGeom prst="triangle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53" name="TextBox 127"/>
            <p:cNvSpPr txBox="1">
              <a:spLocks noChangeArrowheads="1"/>
            </p:cNvSpPr>
            <p:nvPr/>
          </p:nvSpPr>
          <p:spPr bwMode="auto">
            <a:xfrm>
              <a:off x="3132440" y="4280349"/>
              <a:ext cx="276069" cy="308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Courier New" pitchFamily="49" charset="0"/>
                </a:rPr>
                <a:t>5</a:t>
              </a:r>
            </a:p>
          </p:txBody>
        </p:sp>
      </p:grpSp>
      <p:grpSp>
        <p:nvGrpSpPr>
          <p:cNvPr id="154" name="model4"/>
          <p:cNvGrpSpPr>
            <a:grpSpLocks/>
          </p:cNvGrpSpPr>
          <p:nvPr/>
        </p:nvGrpSpPr>
        <p:grpSpPr bwMode="auto">
          <a:xfrm>
            <a:off x="5381619" y="4992688"/>
            <a:ext cx="537975" cy="612577"/>
            <a:chOff x="2870473" y="3975320"/>
            <a:chExt cx="538036" cy="613037"/>
          </a:xfrm>
        </p:grpSpPr>
        <p:sp>
          <p:nvSpPr>
            <p:cNvPr id="155" name="Isosceles Triangle 154"/>
            <p:cNvSpPr/>
            <p:nvPr/>
          </p:nvSpPr>
          <p:spPr bwMode="auto">
            <a:xfrm rot="5400000">
              <a:off x="2816313" y="4029480"/>
              <a:ext cx="562396" cy="454076"/>
            </a:xfrm>
            <a:prstGeom prst="triangle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56" name="TextBox 127"/>
            <p:cNvSpPr txBox="1">
              <a:spLocks noChangeArrowheads="1"/>
            </p:cNvSpPr>
            <p:nvPr/>
          </p:nvSpPr>
          <p:spPr bwMode="auto">
            <a:xfrm>
              <a:off x="3132440" y="4280349"/>
              <a:ext cx="276069" cy="308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57" name="model3"/>
          <p:cNvGrpSpPr>
            <a:grpSpLocks/>
          </p:cNvGrpSpPr>
          <p:nvPr/>
        </p:nvGrpSpPr>
        <p:grpSpPr bwMode="auto">
          <a:xfrm>
            <a:off x="5381619" y="4575174"/>
            <a:ext cx="537975" cy="612577"/>
            <a:chOff x="2870473" y="3975320"/>
            <a:chExt cx="538036" cy="613037"/>
          </a:xfrm>
        </p:grpSpPr>
        <p:sp>
          <p:nvSpPr>
            <p:cNvPr id="158" name="Isosceles Triangle 157"/>
            <p:cNvSpPr/>
            <p:nvPr/>
          </p:nvSpPr>
          <p:spPr bwMode="auto">
            <a:xfrm rot="5400000">
              <a:off x="2816313" y="4029480"/>
              <a:ext cx="562396" cy="454076"/>
            </a:xfrm>
            <a:prstGeom prst="triangle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59" name="TextBox 127"/>
            <p:cNvSpPr txBox="1">
              <a:spLocks noChangeArrowheads="1"/>
            </p:cNvSpPr>
            <p:nvPr/>
          </p:nvSpPr>
          <p:spPr bwMode="auto">
            <a:xfrm>
              <a:off x="3132440" y="4280349"/>
              <a:ext cx="276069" cy="308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Courier New" pitchFamily="49" charset="0"/>
                </a:rPr>
                <a:t>3</a:t>
              </a:r>
            </a:p>
          </p:txBody>
        </p:sp>
      </p:grpSp>
      <p:grpSp>
        <p:nvGrpSpPr>
          <p:cNvPr id="160" name="model2"/>
          <p:cNvGrpSpPr>
            <a:grpSpLocks/>
          </p:cNvGrpSpPr>
          <p:nvPr/>
        </p:nvGrpSpPr>
        <p:grpSpPr bwMode="auto">
          <a:xfrm>
            <a:off x="5381619" y="4156076"/>
            <a:ext cx="537975" cy="614165"/>
            <a:chOff x="2870473" y="3975320"/>
            <a:chExt cx="538036" cy="613037"/>
          </a:xfrm>
        </p:grpSpPr>
        <p:sp>
          <p:nvSpPr>
            <p:cNvPr id="161" name="Isosceles Triangle 160"/>
            <p:cNvSpPr/>
            <p:nvPr/>
          </p:nvSpPr>
          <p:spPr bwMode="auto">
            <a:xfrm rot="5400000">
              <a:off x="2816247" y="4029546"/>
              <a:ext cx="562527" cy="454076"/>
            </a:xfrm>
            <a:prstGeom prst="triangle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62" name="TextBox 127"/>
            <p:cNvSpPr txBox="1">
              <a:spLocks noChangeArrowheads="1"/>
            </p:cNvSpPr>
            <p:nvPr/>
          </p:nvSpPr>
          <p:spPr bwMode="auto">
            <a:xfrm>
              <a:off x="3132440" y="4281145"/>
              <a:ext cx="276069" cy="30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Courier New" pitchFamily="49" charset="0"/>
                </a:rPr>
                <a:t>2</a:t>
              </a:r>
            </a:p>
          </p:txBody>
        </p:sp>
      </p:grpSp>
      <p:grpSp>
        <p:nvGrpSpPr>
          <p:cNvPr id="163" name="model1"/>
          <p:cNvGrpSpPr>
            <a:grpSpLocks/>
          </p:cNvGrpSpPr>
          <p:nvPr/>
        </p:nvGrpSpPr>
        <p:grpSpPr bwMode="auto">
          <a:xfrm>
            <a:off x="5381626" y="3738562"/>
            <a:ext cx="537978" cy="612577"/>
            <a:chOff x="2870473" y="3975320"/>
            <a:chExt cx="538129" cy="613037"/>
          </a:xfrm>
        </p:grpSpPr>
        <p:sp>
          <p:nvSpPr>
            <p:cNvPr id="164" name="Isosceles Triangle 163"/>
            <p:cNvSpPr/>
            <p:nvPr/>
          </p:nvSpPr>
          <p:spPr bwMode="auto">
            <a:xfrm rot="5400000">
              <a:off x="2816352" y="4029441"/>
              <a:ext cx="562396" cy="454153"/>
            </a:xfrm>
            <a:prstGeom prst="triangle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65" name="TextBox 127"/>
            <p:cNvSpPr txBox="1">
              <a:spLocks noChangeArrowheads="1"/>
            </p:cNvSpPr>
            <p:nvPr/>
          </p:nvSpPr>
          <p:spPr bwMode="auto">
            <a:xfrm>
              <a:off x="3132486" y="4280349"/>
              <a:ext cx="276116" cy="308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Courier New" pitchFamily="49" charset="0"/>
                </a:rPr>
                <a:t>1</a:t>
              </a:r>
            </a:p>
          </p:txBody>
        </p:sp>
      </p:grpSp>
      <p:sp>
        <p:nvSpPr>
          <p:cNvPr id="167" name="Text Box 10"/>
          <p:cNvSpPr txBox="1">
            <a:spLocks noChangeArrowheads="1"/>
          </p:cNvSpPr>
          <p:nvPr/>
        </p:nvSpPr>
        <p:spPr bwMode="auto">
          <a:xfrm>
            <a:off x="2397396" y="1101725"/>
            <a:ext cx="1382173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Training Data</a:t>
            </a:r>
          </a:p>
        </p:txBody>
      </p:sp>
      <p:sp>
        <p:nvSpPr>
          <p:cNvPr id="168" name="Text Box 10"/>
          <p:cNvSpPr txBox="1">
            <a:spLocks noChangeArrowheads="1"/>
          </p:cNvSpPr>
          <p:nvPr/>
        </p:nvSpPr>
        <p:spPr bwMode="auto">
          <a:xfrm>
            <a:off x="6180435" y="1101725"/>
            <a:ext cx="1540870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Validation Data</a:t>
            </a:r>
          </a:p>
        </p:txBody>
      </p:sp>
      <p:grpSp>
        <p:nvGrpSpPr>
          <p:cNvPr id="169" name="Group 241"/>
          <p:cNvGrpSpPr>
            <a:grpSpLocks/>
          </p:cNvGrpSpPr>
          <p:nvPr/>
        </p:nvGrpSpPr>
        <p:grpSpPr bwMode="auto">
          <a:xfrm>
            <a:off x="6267451" y="3898901"/>
            <a:ext cx="687388" cy="153988"/>
            <a:chOff x="4371975" y="4524375"/>
            <a:chExt cx="638175" cy="142875"/>
          </a:xfrm>
        </p:grpSpPr>
        <p:sp>
          <p:nvSpPr>
            <p:cNvPr id="170" name="5-Point Star 169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71" name="5-Point Star 170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72" name="5-Point Star 171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73" name="5-Point Star 172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74" name="5-Point Star 173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175" name="Group 247"/>
          <p:cNvGrpSpPr>
            <a:grpSpLocks/>
          </p:cNvGrpSpPr>
          <p:nvPr/>
        </p:nvGrpSpPr>
        <p:grpSpPr bwMode="auto">
          <a:xfrm>
            <a:off x="6267451" y="4321175"/>
            <a:ext cx="687388" cy="153988"/>
            <a:chOff x="4371975" y="4524375"/>
            <a:chExt cx="638175" cy="142875"/>
          </a:xfrm>
        </p:grpSpPr>
        <p:sp>
          <p:nvSpPr>
            <p:cNvPr id="176" name="5-Point Star 175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77" name="5-Point Star 176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78" name="5-Point Star 177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79" name="5-Point Star 178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0" name="5-Point Star 179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181" name="Group 253"/>
          <p:cNvGrpSpPr>
            <a:grpSpLocks/>
          </p:cNvGrpSpPr>
          <p:nvPr/>
        </p:nvGrpSpPr>
        <p:grpSpPr bwMode="auto">
          <a:xfrm>
            <a:off x="6267451" y="4745039"/>
            <a:ext cx="688975" cy="153987"/>
            <a:chOff x="4371975" y="4524375"/>
            <a:chExt cx="638175" cy="142875"/>
          </a:xfrm>
        </p:grpSpPr>
        <p:sp>
          <p:nvSpPr>
            <p:cNvPr id="182" name="5-Point Star 181"/>
            <p:cNvSpPr/>
            <p:nvPr/>
          </p:nvSpPr>
          <p:spPr bwMode="auto">
            <a:xfrm>
              <a:off x="4371975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3" name="5-Point Star 182"/>
            <p:cNvSpPr/>
            <p:nvPr/>
          </p:nvSpPr>
          <p:spPr bwMode="auto">
            <a:xfrm>
              <a:off x="4495493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4" name="5-Point Star 183"/>
            <p:cNvSpPr/>
            <p:nvPr/>
          </p:nvSpPr>
          <p:spPr bwMode="auto">
            <a:xfrm>
              <a:off x="4619010" y="4524375"/>
              <a:ext cx="14410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5" name="5-Point Star 184"/>
            <p:cNvSpPr/>
            <p:nvPr/>
          </p:nvSpPr>
          <p:spPr bwMode="auto">
            <a:xfrm>
              <a:off x="4743999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6" name="5-Point Star 185"/>
            <p:cNvSpPr/>
            <p:nvPr/>
          </p:nvSpPr>
          <p:spPr bwMode="auto">
            <a:xfrm>
              <a:off x="4867517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187" name="Group 259"/>
          <p:cNvGrpSpPr>
            <a:grpSpLocks/>
          </p:cNvGrpSpPr>
          <p:nvPr/>
        </p:nvGrpSpPr>
        <p:grpSpPr bwMode="auto">
          <a:xfrm>
            <a:off x="6267451" y="5167313"/>
            <a:ext cx="687388" cy="153987"/>
            <a:chOff x="4371975" y="4524375"/>
            <a:chExt cx="638175" cy="142875"/>
          </a:xfrm>
        </p:grpSpPr>
        <p:sp>
          <p:nvSpPr>
            <p:cNvPr id="188" name="5-Point Star 187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9" name="5-Point Star 188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0" name="5-Point Star 189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1" name="5-Point Star 190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2" name="5-Point Star 191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193" name="Group 265"/>
          <p:cNvGrpSpPr>
            <a:grpSpLocks/>
          </p:cNvGrpSpPr>
          <p:nvPr/>
        </p:nvGrpSpPr>
        <p:grpSpPr bwMode="auto">
          <a:xfrm>
            <a:off x="6267451" y="5591175"/>
            <a:ext cx="687388" cy="153988"/>
            <a:chOff x="4371975" y="4524375"/>
            <a:chExt cx="638175" cy="142875"/>
          </a:xfrm>
        </p:grpSpPr>
        <p:sp>
          <p:nvSpPr>
            <p:cNvPr id="194" name="5-Point Star 193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5" name="5-Point Star 194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6" name="5-Point Star 195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7" name="5-Point Star 196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8" name="5-Point Star 197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sp>
        <p:nvSpPr>
          <p:cNvPr id="199" name="Text Box 10"/>
          <p:cNvSpPr txBox="1">
            <a:spLocks noChangeArrowheads="1"/>
          </p:cNvSpPr>
          <p:nvPr/>
        </p:nvSpPr>
        <p:spPr bwMode="auto">
          <a:xfrm>
            <a:off x="5087805" y="6045200"/>
            <a:ext cx="979755" cy="5232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Model</a:t>
            </a:r>
          </a:p>
          <a:p>
            <a:pPr algn="ctr">
              <a:defRPr/>
            </a:pP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Complexity</a:t>
            </a:r>
          </a:p>
        </p:txBody>
      </p:sp>
      <p:sp>
        <p:nvSpPr>
          <p:cNvPr id="200" name="Text Box 10"/>
          <p:cNvSpPr txBox="1">
            <a:spLocks noChangeArrowheads="1"/>
          </p:cNvSpPr>
          <p:nvPr/>
        </p:nvSpPr>
        <p:spPr bwMode="auto">
          <a:xfrm>
            <a:off x="6112189" y="6037263"/>
            <a:ext cx="1051890" cy="5232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Validation</a:t>
            </a:r>
          </a:p>
          <a:p>
            <a:pPr algn="ctr">
              <a:defRPr/>
            </a:pP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Assessment</a:t>
            </a:r>
          </a:p>
        </p:txBody>
      </p:sp>
      <p:sp>
        <p:nvSpPr>
          <p:cNvPr id="201" name="Rectangle 27"/>
          <p:cNvSpPr>
            <a:spLocks noChangeArrowheads="1"/>
          </p:cNvSpPr>
          <p:nvPr/>
        </p:nvSpPr>
        <p:spPr bwMode="auto">
          <a:xfrm>
            <a:off x="7269163" y="4191001"/>
            <a:ext cx="27035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tx2"/>
                </a:solidFill>
                <a:latin typeface="Arial Narrow" panose="020B0606020202030204" pitchFamily="34" charset="0"/>
              </a:rPr>
              <a:t>Rate model performance using </a:t>
            </a:r>
            <a:r>
              <a:rPr lang="en-US" altLang="en-US" b="1" u="sng" dirty="0">
                <a:solidFill>
                  <a:schemeClr val="tx2"/>
                </a:solidFill>
                <a:latin typeface="Arial Narrow" panose="020B0606020202030204" pitchFamily="34" charset="0"/>
              </a:rPr>
              <a:t>validation data</a:t>
            </a:r>
            <a:r>
              <a:rPr lang="en-US" altLang="en-US" b="1" dirty="0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</a:p>
        </p:txBody>
      </p:sp>
      <p:grpSp>
        <p:nvGrpSpPr>
          <p:cNvPr id="202" name="Group 243"/>
          <p:cNvGrpSpPr>
            <a:grpSpLocks/>
          </p:cNvGrpSpPr>
          <p:nvPr/>
        </p:nvGrpSpPr>
        <p:grpSpPr bwMode="auto">
          <a:xfrm>
            <a:off x="2339975" y="1462088"/>
            <a:ext cx="3455989" cy="2101851"/>
            <a:chOff x="763588" y="1568450"/>
            <a:chExt cx="3455987" cy="2101850"/>
          </a:xfrm>
        </p:grpSpPr>
        <p:sp>
          <p:nvSpPr>
            <p:cNvPr id="203" name="Rectangle 3"/>
            <p:cNvSpPr>
              <a:spLocks noChangeArrowheads="1"/>
            </p:cNvSpPr>
            <p:nvPr/>
          </p:nvSpPr>
          <p:spPr bwMode="auto">
            <a:xfrm>
              <a:off x="763588" y="1568450"/>
              <a:ext cx="2754312" cy="21018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4" name="Rectangle 74"/>
            <p:cNvSpPr>
              <a:spLocks noChangeArrowheads="1"/>
            </p:cNvSpPr>
            <p:nvPr/>
          </p:nvSpPr>
          <p:spPr bwMode="auto">
            <a:xfrm>
              <a:off x="796925" y="1928813"/>
              <a:ext cx="657225" cy="323850"/>
            </a:xfrm>
            <a:prstGeom prst="rect">
              <a:avLst/>
            </a:prstGeom>
            <a:solidFill>
              <a:srgbClr val="F8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88265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6" name="Rectangle 81"/>
            <p:cNvSpPr>
              <a:spLocks noChangeArrowheads="1"/>
            </p:cNvSpPr>
            <p:nvPr/>
          </p:nvSpPr>
          <p:spPr bwMode="auto">
            <a:xfrm>
              <a:off x="796925" y="2274888"/>
              <a:ext cx="657225" cy="323850"/>
            </a:xfrm>
            <a:prstGeom prst="rect">
              <a:avLst/>
            </a:prstGeom>
            <a:solidFill>
              <a:srgbClr val="F0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88265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8" name="Rectangle 91"/>
            <p:cNvSpPr>
              <a:spLocks noChangeArrowheads="1"/>
            </p:cNvSpPr>
            <p:nvPr/>
          </p:nvSpPr>
          <p:spPr bwMode="auto">
            <a:xfrm>
              <a:off x="796925" y="3314700"/>
              <a:ext cx="657225" cy="323850"/>
            </a:xfrm>
            <a:prstGeom prst="rect">
              <a:avLst/>
            </a:prstGeom>
            <a:solidFill>
              <a:srgbClr val="DB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88265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10" name="Rectangle 94"/>
            <p:cNvSpPr>
              <a:spLocks noChangeArrowheads="1"/>
            </p:cNvSpPr>
            <p:nvPr/>
          </p:nvSpPr>
          <p:spPr bwMode="auto">
            <a:xfrm>
              <a:off x="796925" y="2968625"/>
              <a:ext cx="657225" cy="323850"/>
            </a:xfrm>
            <a:prstGeom prst="rect">
              <a:avLst/>
            </a:prstGeom>
            <a:solidFill>
              <a:srgbClr val="E3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88265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12" name="Rectangle 97"/>
            <p:cNvSpPr>
              <a:spLocks noChangeArrowheads="1"/>
            </p:cNvSpPr>
            <p:nvPr/>
          </p:nvSpPr>
          <p:spPr bwMode="auto">
            <a:xfrm>
              <a:off x="796925" y="2622550"/>
              <a:ext cx="657225" cy="323850"/>
            </a:xfrm>
            <a:prstGeom prst="rect">
              <a:avLst/>
            </a:prstGeom>
            <a:solidFill>
              <a:srgbClr val="EA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88265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14" name="Rectangle 115"/>
            <p:cNvSpPr>
              <a:spLocks noChangeArrowheads="1"/>
            </p:cNvSpPr>
            <p:nvPr/>
          </p:nvSpPr>
          <p:spPr bwMode="auto">
            <a:xfrm>
              <a:off x="1476375" y="1928813"/>
              <a:ext cx="657225" cy="323850"/>
            </a:xfrm>
            <a:prstGeom prst="rect">
              <a:avLst/>
            </a:prstGeom>
            <a:solidFill>
              <a:srgbClr val="EF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5" name="Rectangle 113"/>
            <p:cNvSpPr>
              <a:spLocks noChangeArrowheads="1"/>
            </p:cNvSpPr>
            <p:nvPr/>
          </p:nvSpPr>
          <p:spPr bwMode="auto">
            <a:xfrm>
              <a:off x="1476375" y="2274888"/>
              <a:ext cx="657225" cy="323850"/>
            </a:xfrm>
            <a:prstGeom prst="rect">
              <a:avLst/>
            </a:prstGeom>
            <a:solidFill>
              <a:srgbClr val="E8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6" name="Rectangle 111"/>
            <p:cNvSpPr>
              <a:spLocks noChangeArrowheads="1"/>
            </p:cNvSpPr>
            <p:nvPr/>
          </p:nvSpPr>
          <p:spPr bwMode="auto">
            <a:xfrm>
              <a:off x="1476375" y="3314700"/>
              <a:ext cx="657225" cy="322263"/>
            </a:xfrm>
            <a:prstGeom prst="rect">
              <a:avLst/>
            </a:prstGeom>
            <a:solidFill>
              <a:srgbClr val="C8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7" name="Rectangle 109"/>
            <p:cNvSpPr>
              <a:spLocks noChangeArrowheads="1"/>
            </p:cNvSpPr>
            <p:nvPr/>
          </p:nvSpPr>
          <p:spPr bwMode="auto">
            <a:xfrm>
              <a:off x="1476375" y="2967038"/>
              <a:ext cx="657225" cy="323850"/>
            </a:xfrm>
            <a:prstGeom prst="rect">
              <a:avLst/>
            </a:prstGeom>
            <a:solidFill>
              <a:srgbClr val="D6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8" name="Rectangle 106"/>
            <p:cNvSpPr>
              <a:spLocks noChangeArrowheads="1"/>
            </p:cNvSpPr>
            <p:nvPr/>
          </p:nvSpPr>
          <p:spPr bwMode="auto">
            <a:xfrm>
              <a:off x="1476375" y="2620963"/>
              <a:ext cx="657225" cy="323850"/>
            </a:xfrm>
            <a:prstGeom prst="rect">
              <a:avLst/>
            </a:prstGeom>
            <a:solidFill>
              <a:srgbClr val="E1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9" name="Rectangle 132"/>
            <p:cNvSpPr>
              <a:spLocks noChangeArrowheads="1"/>
            </p:cNvSpPr>
            <p:nvPr/>
          </p:nvSpPr>
          <p:spPr bwMode="auto">
            <a:xfrm>
              <a:off x="2149475" y="1928813"/>
              <a:ext cx="657225" cy="323850"/>
            </a:xfrm>
            <a:prstGeom prst="rect">
              <a:avLst/>
            </a:prstGeom>
            <a:solidFill>
              <a:srgbClr val="E7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0" name="Rectangle 130"/>
            <p:cNvSpPr>
              <a:spLocks noChangeArrowheads="1"/>
            </p:cNvSpPr>
            <p:nvPr/>
          </p:nvSpPr>
          <p:spPr bwMode="auto">
            <a:xfrm>
              <a:off x="2149475" y="2274888"/>
              <a:ext cx="657225" cy="323850"/>
            </a:xfrm>
            <a:prstGeom prst="rect">
              <a:avLst/>
            </a:prstGeom>
            <a:solidFill>
              <a:srgbClr val="DF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1" name="Rectangle 127"/>
            <p:cNvSpPr>
              <a:spLocks noChangeArrowheads="1"/>
            </p:cNvSpPr>
            <p:nvPr/>
          </p:nvSpPr>
          <p:spPr bwMode="auto">
            <a:xfrm>
              <a:off x="2149475" y="3314700"/>
              <a:ext cx="657225" cy="322263"/>
            </a:xfrm>
            <a:prstGeom prst="rect">
              <a:avLst/>
            </a:prstGeom>
            <a:solidFill>
              <a:srgbClr val="B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2" name="Rectangle 125"/>
            <p:cNvSpPr>
              <a:spLocks noChangeArrowheads="1"/>
            </p:cNvSpPr>
            <p:nvPr/>
          </p:nvSpPr>
          <p:spPr bwMode="auto">
            <a:xfrm>
              <a:off x="2149475" y="2967038"/>
              <a:ext cx="657225" cy="323850"/>
            </a:xfrm>
            <a:prstGeom prst="rect">
              <a:avLst/>
            </a:prstGeom>
            <a:solidFill>
              <a:srgbClr val="C3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2149475" y="2620963"/>
              <a:ext cx="657225" cy="323850"/>
            </a:xfrm>
            <a:prstGeom prst="rect">
              <a:avLst/>
            </a:pr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4" name="Rectangle 167"/>
            <p:cNvSpPr>
              <a:spLocks noChangeArrowheads="1"/>
            </p:cNvSpPr>
            <p:nvPr/>
          </p:nvSpPr>
          <p:spPr bwMode="auto">
            <a:xfrm>
              <a:off x="2828925" y="1927225"/>
              <a:ext cx="657225" cy="323850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5" name="Rectangle 155"/>
            <p:cNvSpPr>
              <a:spLocks noChangeArrowheads="1"/>
            </p:cNvSpPr>
            <p:nvPr/>
          </p:nvSpPr>
          <p:spPr bwMode="auto">
            <a:xfrm>
              <a:off x="2828925" y="2273300"/>
              <a:ext cx="657225" cy="323850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6" name="Rectangle 148"/>
            <p:cNvSpPr>
              <a:spLocks noChangeArrowheads="1"/>
            </p:cNvSpPr>
            <p:nvPr/>
          </p:nvSpPr>
          <p:spPr bwMode="auto">
            <a:xfrm>
              <a:off x="2828925" y="3313113"/>
              <a:ext cx="657225" cy="323850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7" name="Rectangle 146"/>
            <p:cNvSpPr>
              <a:spLocks noChangeArrowheads="1"/>
            </p:cNvSpPr>
            <p:nvPr/>
          </p:nvSpPr>
          <p:spPr bwMode="auto">
            <a:xfrm>
              <a:off x="2828925" y="2967038"/>
              <a:ext cx="657225" cy="323850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8" name="Rectangle 144"/>
            <p:cNvSpPr>
              <a:spLocks noChangeArrowheads="1"/>
            </p:cNvSpPr>
            <p:nvPr/>
          </p:nvSpPr>
          <p:spPr bwMode="auto">
            <a:xfrm>
              <a:off x="2828925" y="2620963"/>
              <a:ext cx="657225" cy="323850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229" name="Group 171"/>
            <p:cNvGrpSpPr>
              <a:grpSpLocks/>
            </p:cNvGrpSpPr>
            <p:nvPr/>
          </p:nvGrpSpPr>
          <p:grpSpPr bwMode="auto">
            <a:xfrm>
              <a:off x="785813" y="1582738"/>
              <a:ext cx="660400" cy="322262"/>
              <a:chOff x="769225" y="3995953"/>
              <a:chExt cx="615589" cy="326003"/>
            </a:xfrm>
          </p:grpSpPr>
          <p:sp>
            <p:nvSpPr>
              <p:cNvPr id="270" name="Rectangle 269"/>
              <p:cNvSpPr/>
              <p:nvPr/>
            </p:nvSpPr>
            <p:spPr bwMode="auto">
              <a:xfrm>
                <a:off x="769225" y="3995952"/>
                <a:ext cx="615589" cy="326004"/>
              </a:xfrm>
              <a:prstGeom prst="rect">
                <a:avLst/>
              </a:prstGeom>
              <a:solidFill>
                <a:srgbClr val="DDDDDD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 bwMode="auto">
              <a:xfrm>
                <a:off x="850613" y="4074643"/>
                <a:ext cx="452813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30" name="Group 181"/>
            <p:cNvGrpSpPr>
              <a:grpSpLocks/>
            </p:cNvGrpSpPr>
            <p:nvPr/>
          </p:nvGrpSpPr>
          <p:grpSpPr bwMode="auto">
            <a:xfrm>
              <a:off x="1465263" y="1582738"/>
              <a:ext cx="658812" cy="322262"/>
              <a:chOff x="769225" y="3995953"/>
              <a:chExt cx="615589" cy="326003"/>
            </a:xfrm>
          </p:grpSpPr>
          <p:sp>
            <p:nvSpPr>
              <p:cNvPr id="268" name="Rectangle 55"/>
              <p:cNvSpPr>
                <a:spLocks noChangeArrowheads="1"/>
              </p:cNvSpPr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69" name="Rectangle 268"/>
              <p:cNvSpPr/>
              <p:nvPr/>
            </p:nvSpPr>
            <p:spPr bwMode="auto">
              <a:xfrm>
                <a:off x="850810" y="4074643"/>
                <a:ext cx="452421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31" name="Group 184"/>
            <p:cNvGrpSpPr>
              <a:grpSpLocks/>
            </p:cNvGrpSpPr>
            <p:nvPr/>
          </p:nvGrpSpPr>
          <p:grpSpPr bwMode="auto">
            <a:xfrm>
              <a:off x="2144713" y="1582738"/>
              <a:ext cx="658812" cy="322262"/>
              <a:chOff x="769225" y="3995953"/>
              <a:chExt cx="615589" cy="326003"/>
            </a:xfrm>
          </p:grpSpPr>
          <p:sp>
            <p:nvSpPr>
              <p:cNvPr id="266" name="Rectangle 53"/>
              <p:cNvSpPr>
                <a:spLocks noChangeArrowheads="1"/>
              </p:cNvSpPr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67" name="Rectangle 266"/>
              <p:cNvSpPr/>
              <p:nvPr/>
            </p:nvSpPr>
            <p:spPr bwMode="auto">
              <a:xfrm>
                <a:off x="850810" y="4074643"/>
                <a:ext cx="452421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32" name="Group 187"/>
            <p:cNvGrpSpPr>
              <a:grpSpLocks/>
            </p:cNvGrpSpPr>
            <p:nvPr/>
          </p:nvGrpSpPr>
          <p:grpSpPr bwMode="auto">
            <a:xfrm>
              <a:off x="2824163" y="1582738"/>
              <a:ext cx="660400" cy="322262"/>
              <a:chOff x="769225" y="3995953"/>
              <a:chExt cx="615589" cy="326003"/>
            </a:xfrm>
          </p:grpSpPr>
          <p:sp>
            <p:nvSpPr>
              <p:cNvPr id="264" name="Rectangle 50"/>
              <p:cNvSpPr>
                <a:spLocks noChangeArrowheads="1"/>
              </p:cNvSpPr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65" name="Rectangle 264"/>
              <p:cNvSpPr/>
              <p:nvPr/>
            </p:nvSpPr>
            <p:spPr bwMode="auto">
              <a:xfrm>
                <a:off x="850613" y="4074643"/>
                <a:ext cx="452813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sp>
          <p:nvSpPr>
            <p:cNvPr id="233" name="TextBox 232"/>
            <p:cNvSpPr txBox="1"/>
            <p:nvPr/>
          </p:nvSpPr>
          <p:spPr bwMode="auto">
            <a:xfrm>
              <a:off x="1827213" y="1574801"/>
              <a:ext cx="62709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inputs</a:t>
              </a:r>
            </a:p>
          </p:txBody>
        </p:sp>
        <p:grpSp>
          <p:nvGrpSpPr>
            <p:cNvPr id="234" name="Group 121"/>
            <p:cNvGrpSpPr>
              <a:grpSpLocks/>
            </p:cNvGrpSpPr>
            <p:nvPr/>
          </p:nvGrpSpPr>
          <p:grpSpPr bwMode="auto">
            <a:xfrm>
              <a:off x="3516312" y="1568450"/>
              <a:ext cx="703263" cy="2101850"/>
              <a:chOff x="3516312" y="3826177"/>
              <a:chExt cx="703263" cy="2101849"/>
            </a:xfrm>
          </p:grpSpPr>
          <p:sp>
            <p:nvSpPr>
              <p:cNvPr id="255" name="Rectangle 3"/>
              <p:cNvSpPr>
                <a:spLocks noChangeArrowheads="1"/>
              </p:cNvSpPr>
              <p:nvPr/>
            </p:nvSpPr>
            <p:spPr bwMode="auto">
              <a:xfrm>
                <a:off x="3516312" y="3826177"/>
                <a:ext cx="703263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256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57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58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59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60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61" name="Rectangle 133"/>
              <p:cNvSpPr>
                <a:spLocks noChangeArrowheads="1"/>
              </p:cNvSpPr>
              <p:nvPr/>
            </p:nvSpPr>
            <p:spPr bwMode="auto">
              <a:xfrm>
                <a:off x="3541713" y="3851577"/>
                <a:ext cx="658812" cy="32226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62" name="Rectangle 261"/>
              <p:cNvSpPr/>
              <p:nvPr/>
            </p:nvSpPr>
            <p:spPr bwMode="auto">
              <a:xfrm>
                <a:off x="3627437" y="3927777"/>
                <a:ext cx="487363" cy="16827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3560761" y="3832528"/>
                <a:ext cx="628377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 i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Arial" charset="0"/>
                  </a:rPr>
                  <a:t>target</a:t>
                </a:r>
              </a:p>
            </p:txBody>
          </p:sp>
        </p:grpSp>
        <p:sp>
          <p:nvSpPr>
            <p:cNvPr id="235" name="Rectangle 234"/>
            <p:cNvSpPr/>
            <p:nvPr/>
          </p:nvSpPr>
          <p:spPr bwMode="auto">
            <a:xfrm>
              <a:off x="156210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156210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56210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156210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56210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23520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23520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23520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23520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23520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9210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2921000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2921000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921000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2921000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36322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3632200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3632200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3632200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3632200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272" name="Group 342"/>
          <p:cNvGrpSpPr>
            <a:grpSpLocks/>
          </p:cNvGrpSpPr>
          <p:nvPr/>
        </p:nvGrpSpPr>
        <p:grpSpPr bwMode="auto">
          <a:xfrm>
            <a:off x="6096000" y="1462088"/>
            <a:ext cx="3455989" cy="2101851"/>
            <a:chOff x="763588" y="1568450"/>
            <a:chExt cx="3455987" cy="2101850"/>
          </a:xfrm>
        </p:grpSpPr>
        <p:sp>
          <p:nvSpPr>
            <p:cNvPr id="273" name="Rectangle 3"/>
            <p:cNvSpPr>
              <a:spLocks noChangeArrowheads="1"/>
            </p:cNvSpPr>
            <p:nvPr/>
          </p:nvSpPr>
          <p:spPr bwMode="auto">
            <a:xfrm>
              <a:off x="763588" y="1568450"/>
              <a:ext cx="2754312" cy="21018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74" name="Rectangle 74"/>
            <p:cNvSpPr>
              <a:spLocks noChangeArrowheads="1"/>
            </p:cNvSpPr>
            <p:nvPr/>
          </p:nvSpPr>
          <p:spPr bwMode="auto">
            <a:xfrm>
              <a:off x="796925" y="1928813"/>
              <a:ext cx="657225" cy="323850"/>
            </a:xfrm>
            <a:prstGeom prst="rect">
              <a:avLst/>
            </a:prstGeom>
            <a:solidFill>
              <a:srgbClr val="F8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88265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76" name="Rectangle 81"/>
            <p:cNvSpPr>
              <a:spLocks noChangeArrowheads="1"/>
            </p:cNvSpPr>
            <p:nvPr/>
          </p:nvSpPr>
          <p:spPr bwMode="auto">
            <a:xfrm>
              <a:off x="796925" y="2274888"/>
              <a:ext cx="657225" cy="323850"/>
            </a:xfrm>
            <a:prstGeom prst="rect">
              <a:avLst/>
            </a:prstGeom>
            <a:solidFill>
              <a:srgbClr val="F0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88265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78" name="Rectangle 91"/>
            <p:cNvSpPr>
              <a:spLocks noChangeArrowheads="1"/>
            </p:cNvSpPr>
            <p:nvPr/>
          </p:nvSpPr>
          <p:spPr bwMode="auto">
            <a:xfrm>
              <a:off x="796925" y="3314700"/>
              <a:ext cx="657225" cy="323850"/>
            </a:xfrm>
            <a:prstGeom prst="rect">
              <a:avLst/>
            </a:prstGeom>
            <a:solidFill>
              <a:srgbClr val="DB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88265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80" name="Rectangle 94"/>
            <p:cNvSpPr>
              <a:spLocks noChangeArrowheads="1"/>
            </p:cNvSpPr>
            <p:nvPr/>
          </p:nvSpPr>
          <p:spPr bwMode="auto">
            <a:xfrm>
              <a:off x="796925" y="2968625"/>
              <a:ext cx="657225" cy="323850"/>
            </a:xfrm>
            <a:prstGeom prst="rect">
              <a:avLst/>
            </a:prstGeom>
            <a:solidFill>
              <a:srgbClr val="E3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88265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82" name="Rectangle 97"/>
            <p:cNvSpPr>
              <a:spLocks noChangeArrowheads="1"/>
            </p:cNvSpPr>
            <p:nvPr/>
          </p:nvSpPr>
          <p:spPr bwMode="auto">
            <a:xfrm>
              <a:off x="796925" y="2622550"/>
              <a:ext cx="657225" cy="323850"/>
            </a:xfrm>
            <a:prstGeom prst="rect">
              <a:avLst/>
            </a:prstGeom>
            <a:solidFill>
              <a:srgbClr val="EA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88265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84" name="Rectangle 115"/>
            <p:cNvSpPr>
              <a:spLocks noChangeArrowheads="1"/>
            </p:cNvSpPr>
            <p:nvPr/>
          </p:nvSpPr>
          <p:spPr bwMode="auto">
            <a:xfrm>
              <a:off x="1476375" y="1928813"/>
              <a:ext cx="657225" cy="323850"/>
            </a:xfrm>
            <a:prstGeom prst="rect">
              <a:avLst/>
            </a:prstGeom>
            <a:solidFill>
              <a:srgbClr val="EF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5" name="Rectangle 113"/>
            <p:cNvSpPr>
              <a:spLocks noChangeArrowheads="1"/>
            </p:cNvSpPr>
            <p:nvPr/>
          </p:nvSpPr>
          <p:spPr bwMode="auto">
            <a:xfrm>
              <a:off x="1476375" y="2274888"/>
              <a:ext cx="657225" cy="323850"/>
            </a:xfrm>
            <a:prstGeom prst="rect">
              <a:avLst/>
            </a:prstGeom>
            <a:solidFill>
              <a:srgbClr val="E8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" name="Rectangle 111"/>
            <p:cNvSpPr>
              <a:spLocks noChangeArrowheads="1"/>
            </p:cNvSpPr>
            <p:nvPr/>
          </p:nvSpPr>
          <p:spPr bwMode="auto">
            <a:xfrm>
              <a:off x="1476375" y="3314700"/>
              <a:ext cx="657225" cy="322263"/>
            </a:xfrm>
            <a:prstGeom prst="rect">
              <a:avLst/>
            </a:prstGeom>
            <a:solidFill>
              <a:srgbClr val="C8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7" name="Rectangle 109"/>
            <p:cNvSpPr>
              <a:spLocks noChangeArrowheads="1"/>
            </p:cNvSpPr>
            <p:nvPr/>
          </p:nvSpPr>
          <p:spPr bwMode="auto">
            <a:xfrm>
              <a:off x="1476375" y="2967038"/>
              <a:ext cx="657225" cy="323850"/>
            </a:xfrm>
            <a:prstGeom prst="rect">
              <a:avLst/>
            </a:prstGeom>
            <a:solidFill>
              <a:srgbClr val="D6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8" name="Rectangle 106"/>
            <p:cNvSpPr>
              <a:spLocks noChangeArrowheads="1"/>
            </p:cNvSpPr>
            <p:nvPr/>
          </p:nvSpPr>
          <p:spPr bwMode="auto">
            <a:xfrm>
              <a:off x="1476375" y="2620963"/>
              <a:ext cx="657225" cy="323850"/>
            </a:xfrm>
            <a:prstGeom prst="rect">
              <a:avLst/>
            </a:prstGeom>
            <a:solidFill>
              <a:srgbClr val="E1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9" name="Rectangle 132"/>
            <p:cNvSpPr>
              <a:spLocks noChangeArrowheads="1"/>
            </p:cNvSpPr>
            <p:nvPr/>
          </p:nvSpPr>
          <p:spPr bwMode="auto">
            <a:xfrm>
              <a:off x="2149475" y="1928813"/>
              <a:ext cx="657225" cy="323850"/>
            </a:xfrm>
            <a:prstGeom prst="rect">
              <a:avLst/>
            </a:prstGeom>
            <a:solidFill>
              <a:srgbClr val="E7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2149475" y="2274888"/>
              <a:ext cx="657225" cy="323850"/>
            </a:xfrm>
            <a:prstGeom prst="rect">
              <a:avLst/>
            </a:prstGeom>
            <a:solidFill>
              <a:srgbClr val="DF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1" name="Rectangle 127"/>
            <p:cNvSpPr>
              <a:spLocks noChangeArrowheads="1"/>
            </p:cNvSpPr>
            <p:nvPr/>
          </p:nvSpPr>
          <p:spPr bwMode="auto">
            <a:xfrm>
              <a:off x="2149475" y="3314700"/>
              <a:ext cx="657225" cy="322263"/>
            </a:xfrm>
            <a:prstGeom prst="rect">
              <a:avLst/>
            </a:prstGeom>
            <a:solidFill>
              <a:srgbClr val="B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2" name="Rectangle 125"/>
            <p:cNvSpPr>
              <a:spLocks noChangeArrowheads="1"/>
            </p:cNvSpPr>
            <p:nvPr/>
          </p:nvSpPr>
          <p:spPr bwMode="auto">
            <a:xfrm>
              <a:off x="2149475" y="2967038"/>
              <a:ext cx="657225" cy="323850"/>
            </a:xfrm>
            <a:prstGeom prst="rect">
              <a:avLst/>
            </a:prstGeom>
            <a:solidFill>
              <a:srgbClr val="C3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3" name="Rectangle 123"/>
            <p:cNvSpPr>
              <a:spLocks noChangeArrowheads="1"/>
            </p:cNvSpPr>
            <p:nvPr/>
          </p:nvSpPr>
          <p:spPr bwMode="auto">
            <a:xfrm>
              <a:off x="2149475" y="2620963"/>
              <a:ext cx="657225" cy="323850"/>
            </a:xfrm>
            <a:prstGeom prst="rect">
              <a:avLst/>
            </a:pr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4" name="Rectangle 167"/>
            <p:cNvSpPr>
              <a:spLocks noChangeArrowheads="1"/>
            </p:cNvSpPr>
            <p:nvPr/>
          </p:nvSpPr>
          <p:spPr bwMode="auto">
            <a:xfrm>
              <a:off x="2828925" y="1927225"/>
              <a:ext cx="657225" cy="323850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5" name="Rectangle 155"/>
            <p:cNvSpPr>
              <a:spLocks noChangeArrowheads="1"/>
            </p:cNvSpPr>
            <p:nvPr/>
          </p:nvSpPr>
          <p:spPr bwMode="auto">
            <a:xfrm>
              <a:off x="2828925" y="2273300"/>
              <a:ext cx="657225" cy="323850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6" name="Rectangle 148"/>
            <p:cNvSpPr>
              <a:spLocks noChangeArrowheads="1"/>
            </p:cNvSpPr>
            <p:nvPr/>
          </p:nvSpPr>
          <p:spPr bwMode="auto">
            <a:xfrm>
              <a:off x="2828925" y="3313113"/>
              <a:ext cx="657225" cy="323850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" name="Rectangle 146"/>
            <p:cNvSpPr>
              <a:spLocks noChangeArrowheads="1"/>
            </p:cNvSpPr>
            <p:nvPr/>
          </p:nvSpPr>
          <p:spPr bwMode="auto">
            <a:xfrm>
              <a:off x="2828925" y="2967038"/>
              <a:ext cx="657225" cy="323850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8" name="Rectangle 144"/>
            <p:cNvSpPr>
              <a:spLocks noChangeArrowheads="1"/>
            </p:cNvSpPr>
            <p:nvPr/>
          </p:nvSpPr>
          <p:spPr bwMode="auto">
            <a:xfrm>
              <a:off x="2828925" y="2620963"/>
              <a:ext cx="657225" cy="323850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299" name="Group 171"/>
            <p:cNvGrpSpPr>
              <a:grpSpLocks/>
            </p:cNvGrpSpPr>
            <p:nvPr/>
          </p:nvGrpSpPr>
          <p:grpSpPr bwMode="auto">
            <a:xfrm>
              <a:off x="785813" y="1582738"/>
              <a:ext cx="660400" cy="322262"/>
              <a:chOff x="769225" y="3995953"/>
              <a:chExt cx="615589" cy="326003"/>
            </a:xfrm>
          </p:grpSpPr>
          <p:sp>
            <p:nvSpPr>
              <p:cNvPr id="340" name="Rectangle 339"/>
              <p:cNvSpPr/>
              <p:nvPr/>
            </p:nvSpPr>
            <p:spPr bwMode="auto">
              <a:xfrm>
                <a:off x="769225" y="3995952"/>
                <a:ext cx="615589" cy="326004"/>
              </a:xfrm>
              <a:prstGeom prst="rect">
                <a:avLst/>
              </a:prstGeom>
              <a:solidFill>
                <a:srgbClr val="DDDDDD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 bwMode="auto">
              <a:xfrm>
                <a:off x="850613" y="4074643"/>
                <a:ext cx="452813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300" name="Group 181"/>
            <p:cNvGrpSpPr>
              <a:grpSpLocks/>
            </p:cNvGrpSpPr>
            <p:nvPr/>
          </p:nvGrpSpPr>
          <p:grpSpPr bwMode="auto">
            <a:xfrm>
              <a:off x="1465263" y="1582738"/>
              <a:ext cx="658812" cy="322262"/>
              <a:chOff x="769225" y="3995953"/>
              <a:chExt cx="615589" cy="326003"/>
            </a:xfrm>
          </p:grpSpPr>
          <p:sp>
            <p:nvSpPr>
              <p:cNvPr id="338" name="Rectangle 55"/>
              <p:cNvSpPr>
                <a:spLocks noChangeArrowheads="1"/>
              </p:cNvSpPr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850810" y="4074643"/>
                <a:ext cx="452421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301" name="Group 184"/>
            <p:cNvGrpSpPr>
              <a:grpSpLocks/>
            </p:cNvGrpSpPr>
            <p:nvPr/>
          </p:nvGrpSpPr>
          <p:grpSpPr bwMode="auto">
            <a:xfrm>
              <a:off x="2144713" y="1582738"/>
              <a:ext cx="658812" cy="322262"/>
              <a:chOff x="769225" y="3995953"/>
              <a:chExt cx="615589" cy="326003"/>
            </a:xfrm>
          </p:grpSpPr>
          <p:sp>
            <p:nvSpPr>
              <p:cNvPr id="336" name="Rectangle 53"/>
              <p:cNvSpPr>
                <a:spLocks noChangeArrowheads="1"/>
              </p:cNvSpPr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37" name="Rectangle 336"/>
              <p:cNvSpPr/>
              <p:nvPr/>
            </p:nvSpPr>
            <p:spPr bwMode="auto">
              <a:xfrm>
                <a:off x="850810" y="4074643"/>
                <a:ext cx="452421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302" name="Group 187"/>
            <p:cNvGrpSpPr>
              <a:grpSpLocks/>
            </p:cNvGrpSpPr>
            <p:nvPr/>
          </p:nvGrpSpPr>
          <p:grpSpPr bwMode="auto">
            <a:xfrm>
              <a:off x="2824163" y="1582738"/>
              <a:ext cx="660400" cy="322262"/>
              <a:chOff x="769225" y="3995953"/>
              <a:chExt cx="615589" cy="326003"/>
            </a:xfrm>
          </p:grpSpPr>
          <p:sp>
            <p:nvSpPr>
              <p:cNvPr id="334" name="Rectangle 50"/>
              <p:cNvSpPr>
                <a:spLocks noChangeArrowheads="1"/>
              </p:cNvSpPr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35" name="Rectangle 334"/>
              <p:cNvSpPr/>
              <p:nvPr/>
            </p:nvSpPr>
            <p:spPr bwMode="auto">
              <a:xfrm>
                <a:off x="850613" y="4074643"/>
                <a:ext cx="452813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sp>
          <p:nvSpPr>
            <p:cNvPr id="303" name="TextBox 302"/>
            <p:cNvSpPr txBox="1"/>
            <p:nvPr/>
          </p:nvSpPr>
          <p:spPr bwMode="auto">
            <a:xfrm>
              <a:off x="1827213" y="1574801"/>
              <a:ext cx="62709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inputs</a:t>
              </a:r>
            </a:p>
          </p:txBody>
        </p:sp>
        <p:grpSp>
          <p:nvGrpSpPr>
            <p:cNvPr id="304" name="Group 121"/>
            <p:cNvGrpSpPr>
              <a:grpSpLocks/>
            </p:cNvGrpSpPr>
            <p:nvPr/>
          </p:nvGrpSpPr>
          <p:grpSpPr bwMode="auto">
            <a:xfrm>
              <a:off x="3516312" y="1568450"/>
              <a:ext cx="703263" cy="2101850"/>
              <a:chOff x="3516312" y="3826177"/>
              <a:chExt cx="703263" cy="2101849"/>
            </a:xfrm>
          </p:grpSpPr>
          <p:sp>
            <p:nvSpPr>
              <p:cNvPr id="325" name="Rectangle 3"/>
              <p:cNvSpPr>
                <a:spLocks noChangeArrowheads="1"/>
              </p:cNvSpPr>
              <p:nvPr/>
            </p:nvSpPr>
            <p:spPr bwMode="auto">
              <a:xfrm>
                <a:off x="3516312" y="3826177"/>
                <a:ext cx="703263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326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27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28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29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30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31" name="Rectangle 133"/>
              <p:cNvSpPr>
                <a:spLocks noChangeArrowheads="1"/>
              </p:cNvSpPr>
              <p:nvPr/>
            </p:nvSpPr>
            <p:spPr bwMode="auto">
              <a:xfrm>
                <a:off x="3541713" y="3851577"/>
                <a:ext cx="658812" cy="32226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32" name="Rectangle 331"/>
              <p:cNvSpPr/>
              <p:nvPr/>
            </p:nvSpPr>
            <p:spPr bwMode="auto">
              <a:xfrm>
                <a:off x="3627437" y="3927777"/>
                <a:ext cx="487363" cy="16827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3560761" y="3832528"/>
                <a:ext cx="628377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 i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Arial" charset="0"/>
                  </a:rPr>
                  <a:t>target</a:t>
                </a:r>
              </a:p>
            </p:txBody>
          </p:sp>
        </p:grpSp>
        <p:sp>
          <p:nvSpPr>
            <p:cNvPr id="305" name="Rectangle 304"/>
            <p:cNvSpPr/>
            <p:nvPr/>
          </p:nvSpPr>
          <p:spPr bwMode="auto">
            <a:xfrm>
              <a:off x="156210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156210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156210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156210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156210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223520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223520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223520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223520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23520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9210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921000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921000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921000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921000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36322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3632200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3632200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3632200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3632200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013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53975" y="-1307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Model Selection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grpSp>
        <p:nvGrpSpPr>
          <p:cNvPr id="151" name="Group 241"/>
          <p:cNvGrpSpPr>
            <a:grpSpLocks/>
          </p:cNvGrpSpPr>
          <p:nvPr/>
        </p:nvGrpSpPr>
        <p:grpSpPr bwMode="auto">
          <a:xfrm>
            <a:off x="6265524" y="3896399"/>
            <a:ext cx="687387" cy="153988"/>
            <a:chOff x="4371975" y="4524375"/>
            <a:chExt cx="638175" cy="142875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52" name="5-Point Star 151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 charset="0"/>
              </a:endParaRPr>
            </a:p>
          </p:txBody>
        </p:sp>
        <p:sp>
          <p:nvSpPr>
            <p:cNvPr id="153" name="5-Point Star 152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 charset="0"/>
              </a:endParaRPr>
            </a:p>
          </p:txBody>
        </p:sp>
        <p:sp>
          <p:nvSpPr>
            <p:cNvPr id="154" name="5-Point Star 153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 charset="0"/>
              </a:endParaRPr>
            </a:p>
          </p:txBody>
        </p:sp>
        <p:sp>
          <p:nvSpPr>
            <p:cNvPr id="155" name="5-Point Star 154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 charset="0"/>
              </a:endParaRPr>
            </a:p>
          </p:txBody>
        </p:sp>
        <p:sp>
          <p:nvSpPr>
            <p:cNvPr id="156" name="5-Point Star 155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 charset="0"/>
              </a:endParaRPr>
            </a:p>
          </p:txBody>
        </p:sp>
      </p:grpSp>
      <p:grpSp>
        <p:nvGrpSpPr>
          <p:cNvPr id="157" name="Group 247"/>
          <p:cNvGrpSpPr>
            <a:grpSpLocks/>
          </p:cNvGrpSpPr>
          <p:nvPr/>
        </p:nvGrpSpPr>
        <p:grpSpPr bwMode="auto">
          <a:xfrm>
            <a:off x="6265523" y="4319479"/>
            <a:ext cx="687388" cy="153988"/>
            <a:chOff x="4371975" y="4524375"/>
            <a:chExt cx="638175" cy="142875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58" name="5-Point Star 157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 charset="0"/>
              </a:endParaRPr>
            </a:p>
          </p:txBody>
        </p:sp>
        <p:sp>
          <p:nvSpPr>
            <p:cNvPr id="159" name="5-Point Star 158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 charset="0"/>
              </a:endParaRPr>
            </a:p>
          </p:txBody>
        </p:sp>
        <p:sp>
          <p:nvSpPr>
            <p:cNvPr id="160" name="5-Point Star 159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 charset="0"/>
              </a:endParaRPr>
            </a:p>
          </p:txBody>
        </p:sp>
        <p:sp>
          <p:nvSpPr>
            <p:cNvPr id="161" name="5-Point Star 160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 charset="0"/>
              </a:endParaRPr>
            </a:p>
          </p:txBody>
        </p:sp>
        <p:sp>
          <p:nvSpPr>
            <p:cNvPr id="162" name="5-Point Star 161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 charset="0"/>
              </a:endParaRPr>
            </a:p>
          </p:txBody>
        </p:sp>
      </p:grpSp>
      <p:grpSp>
        <p:nvGrpSpPr>
          <p:cNvPr id="163" name="Group 259"/>
          <p:cNvGrpSpPr>
            <a:grpSpLocks/>
          </p:cNvGrpSpPr>
          <p:nvPr/>
        </p:nvGrpSpPr>
        <p:grpSpPr bwMode="auto">
          <a:xfrm>
            <a:off x="6265524" y="5175167"/>
            <a:ext cx="687387" cy="153988"/>
            <a:chOff x="4371975" y="4524375"/>
            <a:chExt cx="638175" cy="142875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64" name="5-Point Star 163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65" name="5-Point Star 164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66" name="5-Point Star 165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67" name="5-Point Star 166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68" name="5-Point Star 167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169" name="Group 265"/>
          <p:cNvGrpSpPr>
            <a:grpSpLocks/>
          </p:cNvGrpSpPr>
          <p:nvPr/>
        </p:nvGrpSpPr>
        <p:grpSpPr bwMode="auto">
          <a:xfrm>
            <a:off x="6265523" y="5588725"/>
            <a:ext cx="687388" cy="153988"/>
            <a:chOff x="4371975" y="4524375"/>
            <a:chExt cx="638175" cy="142875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70" name="5-Point Star 169"/>
            <p:cNvSpPr/>
            <p:nvPr/>
          </p:nvSpPr>
          <p:spPr bwMode="auto">
            <a:xfrm>
              <a:off x="4371975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71" name="5-Point Star 170"/>
            <p:cNvSpPr/>
            <p:nvPr/>
          </p:nvSpPr>
          <p:spPr bwMode="auto">
            <a:xfrm>
              <a:off x="4495778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72" name="5-Point Star 171"/>
            <p:cNvSpPr/>
            <p:nvPr/>
          </p:nvSpPr>
          <p:spPr bwMode="auto">
            <a:xfrm>
              <a:off x="4619581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73" name="5-Point Star 172"/>
            <p:cNvSpPr/>
            <p:nvPr/>
          </p:nvSpPr>
          <p:spPr bwMode="auto">
            <a:xfrm>
              <a:off x="4743384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74" name="5-Point Star 173"/>
            <p:cNvSpPr/>
            <p:nvPr/>
          </p:nvSpPr>
          <p:spPr bwMode="auto">
            <a:xfrm>
              <a:off x="4867187" y="4524375"/>
              <a:ext cx="142963" cy="142875"/>
            </a:xfrm>
            <a:prstGeom prst="star5">
              <a:avLst/>
            </a:prstGeom>
            <a:grpFill/>
            <a:ln w="317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175" name="model5"/>
          <p:cNvGrpSpPr>
            <a:grpSpLocks/>
          </p:cNvGrpSpPr>
          <p:nvPr/>
        </p:nvGrpSpPr>
        <p:grpSpPr bwMode="auto">
          <a:xfrm>
            <a:off x="5380228" y="5408224"/>
            <a:ext cx="537975" cy="612577"/>
            <a:chOff x="2870473" y="3975320"/>
            <a:chExt cx="538036" cy="613037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76" name="Isosceles Triangle 175"/>
            <p:cNvSpPr/>
            <p:nvPr/>
          </p:nvSpPr>
          <p:spPr bwMode="auto">
            <a:xfrm rot="5400000">
              <a:off x="2816313" y="4029480"/>
              <a:ext cx="562396" cy="454076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chemeClr val="bg2">
                  <a:lumMod val="40000"/>
                  <a:lumOff val="60000"/>
                  <a:alpha val="40000"/>
                </a:schemeClr>
              </a:outerShdw>
            </a:effectLst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77" name="TextBox 127"/>
            <p:cNvSpPr txBox="1">
              <a:spLocks noChangeArrowheads="1"/>
            </p:cNvSpPr>
            <p:nvPr/>
          </p:nvSpPr>
          <p:spPr bwMode="auto">
            <a:xfrm>
              <a:off x="3132440" y="4280349"/>
              <a:ext cx="276069" cy="308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Courier New" pitchFamily="49" charset="0"/>
                </a:rPr>
                <a:t>5</a:t>
              </a:r>
            </a:p>
          </p:txBody>
        </p:sp>
      </p:grpSp>
      <p:grpSp>
        <p:nvGrpSpPr>
          <p:cNvPr id="178" name="model4"/>
          <p:cNvGrpSpPr>
            <a:grpSpLocks/>
          </p:cNvGrpSpPr>
          <p:nvPr/>
        </p:nvGrpSpPr>
        <p:grpSpPr bwMode="auto">
          <a:xfrm>
            <a:off x="5380228" y="4990712"/>
            <a:ext cx="537975" cy="612577"/>
            <a:chOff x="2870473" y="3975320"/>
            <a:chExt cx="538036" cy="613037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79" name="Isosceles Triangle 178"/>
            <p:cNvSpPr/>
            <p:nvPr/>
          </p:nvSpPr>
          <p:spPr bwMode="auto">
            <a:xfrm rot="5400000">
              <a:off x="2816313" y="4029480"/>
              <a:ext cx="562396" cy="454076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chemeClr val="bg2">
                  <a:lumMod val="40000"/>
                  <a:lumOff val="60000"/>
                  <a:alpha val="40000"/>
                </a:schemeClr>
              </a:outerShdw>
            </a:effectLst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0" name="TextBox 127"/>
            <p:cNvSpPr txBox="1">
              <a:spLocks noChangeArrowheads="1"/>
            </p:cNvSpPr>
            <p:nvPr/>
          </p:nvSpPr>
          <p:spPr bwMode="auto">
            <a:xfrm>
              <a:off x="3132440" y="4280349"/>
              <a:ext cx="276069" cy="308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81" name="model2"/>
          <p:cNvGrpSpPr>
            <a:grpSpLocks/>
          </p:cNvGrpSpPr>
          <p:nvPr/>
        </p:nvGrpSpPr>
        <p:grpSpPr bwMode="auto">
          <a:xfrm>
            <a:off x="5380228" y="4154101"/>
            <a:ext cx="537975" cy="614165"/>
            <a:chOff x="2870473" y="3975320"/>
            <a:chExt cx="538036" cy="613037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82" name="Isosceles Triangle 181"/>
            <p:cNvSpPr/>
            <p:nvPr/>
          </p:nvSpPr>
          <p:spPr bwMode="auto">
            <a:xfrm rot="5400000">
              <a:off x="2816247" y="4029546"/>
              <a:ext cx="562527" cy="454076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chemeClr val="bg2">
                  <a:lumMod val="40000"/>
                  <a:lumOff val="60000"/>
                  <a:alpha val="40000"/>
                </a:schemeClr>
              </a:outerShdw>
            </a:effectLst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83" name="TextBox 127"/>
            <p:cNvSpPr txBox="1">
              <a:spLocks noChangeArrowheads="1"/>
            </p:cNvSpPr>
            <p:nvPr/>
          </p:nvSpPr>
          <p:spPr bwMode="auto">
            <a:xfrm>
              <a:off x="3132440" y="4281145"/>
              <a:ext cx="276069" cy="30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Courier New" pitchFamily="49" charset="0"/>
                </a:rPr>
                <a:t>2</a:t>
              </a:r>
            </a:p>
          </p:txBody>
        </p:sp>
      </p:grpSp>
      <p:grpSp>
        <p:nvGrpSpPr>
          <p:cNvPr id="184" name="model1"/>
          <p:cNvGrpSpPr>
            <a:grpSpLocks/>
          </p:cNvGrpSpPr>
          <p:nvPr/>
        </p:nvGrpSpPr>
        <p:grpSpPr bwMode="auto">
          <a:xfrm>
            <a:off x="5380236" y="3736588"/>
            <a:ext cx="537978" cy="612577"/>
            <a:chOff x="2870473" y="3975320"/>
            <a:chExt cx="538129" cy="613037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85" name="Isosceles Triangle 184"/>
            <p:cNvSpPr/>
            <p:nvPr/>
          </p:nvSpPr>
          <p:spPr bwMode="auto">
            <a:xfrm rot="5400000">
              <a:off x="2816352" y="4029441"/>
              <a:ext cx="562396" cy="454153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chemeClr val="bg2">
                  <a:lumMod val="40000"/>
                  <a:lumOff val="60000"/>
                  <a:alpha val="40000"/>
                </a:schemeClr>
              </a:outerShdw>
            </a:effectLst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 charset="0"/>
              </a:endParaRPr>
            </a:p>
          </p:txBody>
        </p:sp>
        <p:sp>
          <p:nvSpPr>
            <p:cNvPr id="186" name="TextBox 127"/>
            <p:cNvSpPr txBox="1">
              <a:spLocks noChangeArrowheads="1"/>
            </p:cNvSpPr>
            <p:nvPr/>
          </p:nvSpPr>
          <p:spPr bwMode="auto">
            <a:xfrm>
              <a:off x="3132486" y="4280349"/>
              <a:ext cx="276116" cy="308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Courier New" pitchFamily="49" charset="0"/>
                </a:rPr>
                <a:t>1</a:t>
              </a:r>
            </a:p>
          </p:txBody>
        </p:sp>
      </p:grpSp>
      <p:sp>
        <p:nvSpPr>
          <p:cNvPr id="187" name="Isosceles Triangle 186"/>
          <p:cNvSpPr/>
          <p:nvPr/>
        </p:nvSpPr>
        <p:spPr bwMode="auto">
          <a:xfrm rot="5400000">
            <a:off x="5327651" y="4629152"/>
            <a:ext cx="561975" cy="454025"/>
          </a:xfrm>
          <a:prstGeom prst="triangle">
            <a:avLst/>
          </a:prstGeom>
          <a:solidFill>
            <a:schemeClr val="accent2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88" name="TextBox 127"/>
          <p:cNvSpPr txBox="1">
            <a:spLocks noChangeArrowheads="1"/>
          </p:cNvSpPr>
          <p:nvPr/>
        </p:nvSpPr>
        <p:spPr bwMode="auto">
          <a:xfrm>
            <a:off x="5643563" y="4879976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urier New" pitchFamily="49" charset="0"/>
              </a:rPr>
              <a:t>3</a:t>
            </a:r>
          </a:p>
        </p:txBody>
      </p:sp>
      <p:sp>
        <p:nvSpPr>
          <p:cNvPr id="190" name="Text Box 10"/>
          <p:cNvSpPr txBox="1">
            <a:spLocks noChangeArrowheads="1"/>
          </p:cNvSpPr>
          <p:nvPr/>
        </p:nvSpPr>
        <p:spPr bwMode="auto">
          <a:xfrm>
            <a:off x="2397396" y="1101725"/>
            <a:ext cx="1382173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Training Data</a:t>
            </a:r>
          </a:p>
        </p:txBody>
      </p:sp>
      <p:sp>
        <p:nvSpPr>
          <p:cNvPr id="191" name="Text Box 10"/>
          <p:cNvSpPr txBox="1">
            <a:spLocks noChangeArrowheads="1"/>
          </p:cNvSpPr>
          <p:nvPr/>
        </p:nvSpPr>
        <p:spPr bwMode="auto">
          <a:xfrm>
            <a:off x="6180435" y="1101725"/>
            <a:ext cx="1540870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Validation Data</a:t>
            </a:r>
          </a:p>
        </p:txBody>
      </p:sp>
      <p:grpSp>
        <p:nvGrpSpPr>
          <p:cNvPr id="192" name="Group 253"/>
          <p:cNvGrpSpPr>
            <a:grpSpLocks/>
          </p:cNvGrpSpPr>
          <p:nvPr/>
        </p:nvGrpSpPr>
        <p:grpSpPr bwMode="auto">
          <a:xfrm>
            <a:off x="6267451" y="4745039"/>
            <a:ext cx="688975" cy="153987"/>
            <a:chOff x="4371975" y="4524375"/>
            <a:chExt cx="638175" cy="142875"/>
          </a:xfrm>
        </p:grpSpPr>
        <p:sp>
          <p:nvSpPr>
            <p:cNvPr id="193" name="5-Point Star 192"/>
            <p:cNvSpPr/>
            <p:nvPr/>
          </p:nvSpPr>
          <p:spPr bwMode="auto">
            <a:xfrm>
              <a:off x="4371975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4" name="5-Point Star 193"/>
            <p:cNvSpPr/>
            <p:nvPr/>
          </p:nvSpPr>
          <p:spPr bwMode="auto">
            <a:xfrm>
              <a:off x="4495493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5" name="5-Point Star 194"/>
            <p:cNvSpPr/>
            <p:nvPr/>
          </p:nvSpPr>
          <p:spPr bwMode="auto">
            <a:xfrm>
              <a:off x="4619010" y="4524375"/>
              <a:ext cx="14410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6" name="5-Point Star 195"/>
            <p:cNvSpPr/>
            <p:nvPr/>
          </p:nvSpPr>
          <p:spPr bwMode="auto">
            <a:xfrm>
              <a:off x="4743999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7" name="5-Point Star 196"/>
            <p:cNvSpPr/>
            <p:nvPr/>
          </p:nvSpPr>
          <p:spPr bwMode="auto">
            <a:xfrm>
              <a:off x="4867517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sp>
        <p:nvSpPr>
          <p:cNvPr id="198" name="Text Box 10"/>
          <p:cNvSpPr txBox="1">
            <a:spLocks noChangeArrowheads="1"/>
          </p:cNvSpPr>
          <p:nvPr/>
        </p:nvSpPr>
        <p:spPr bwMode="auto">
          <a:xfrm>
            <a:off x="5087805" y="6045200"/>
            <a:ext cx="979755" cy="5232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Model</a:t>
            </a:r>
          </a:p>
          <a:p>
            <a:pPr algn="ctr">
              <a:defRPr/>
            </a:pP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Complexity</a:t>
            </a:r>
          </a:p>
        </p:txBody>
      </p:sp>
      <p:sp>
        <p:nvSpPr>
          <p:cNvPr id="199" name="Text Box 10"/>
          <p:cNvSpPr txBox="1">
            <a:spLocks noChangeArrowheads="1"/>
          </p:cNvSpPr>
          <p:nvPr/>
        </p:nvSpPr>
        <p:spPr bwMode="auto">
          <a:xfrm>
            <a:off x="6112189" y="6037263"/>
            <a:ext cx="1051890" cy="5232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Validation</a:t>
            </a:r>
          </a:p>
          <a:p>
            <a:pPr algn="ctr">
              <a:defRPr/>
            </a:pPr>
            <a:r>
              <a:rPr lang="en-US" sz="1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Assessment</a:t>
            </a:r>
          </a:p>
        </p:txBody>
      </p:sp>
      <p:sp>
        <p:nvSpPr>
          <p:cNvPr id="200" name="Rectangle 27"/>
          <p:cNvSpPr>
            <a:spLocks noChangeArrowheads="1"/>
          </p:cNvSpPr>
          <p:nvPr/>
        </p:nvSpPr>
        <p:spPr bwMode="auto">
          <a:xfrm>
            <a:off x="7175500" y="4202113"/>
            <a:ext cx="32194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tx2"/>
                </a:solidFill>
                <a:latin typeface="Arial Narrow" panose="020B0606020202030204" pitchFamily="34" charset="0"/>
              </a:rPr>
              <a:t>Select the simplest model with the highest validation assessment.</a:t>
            </a:r>
          </a:p>
        </p:txBody>
      </p:sp>
      <p:grpSp>
        <p:nvGrpSpPr>
          <p:cNvPr id="201" name="Group 241"/>
          <p:cNvGrpSpPr>
            <a:grpSpLocks/>
          </p:cNvGrpSpPr>
          <p:nvPr/>
        </p:nvGrpSpPr>
        <p:grpSpPr bwMode="auto">
          <a:xfrm>
            <a:off x="2339975" y="1462088"/>
            <a:ext cx="3455989" cy="2101851"/>
            <a:chOff x="763588" y="1568450"/>
            <a:chExt cx="3455987" cy="2101850"/>
          </a:xfrm>
        </p:grpSpPr>
        <p:sp>
          <p:nvSpPr>
            <p:cNvPr id="202" name="Rectangle 3"/>
            <p:cNvSpPr>
              <a:spLocks noChangeArrowheads="1"/>
            </p:cNvSpPr>
            <p:nvPr/>
          </p:nvSpPr>
          <p:spPr bwMode="auto">
            <a:xfrm>
              <a:off x="763588" y="1568450"/>
              <a:ext cx="2754312" cy="21018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3" name="Rectangle 74"/>
            <p:cNvSpPr>
              <a:spLocks noChangeArrowheads="1"/>
            </p:cNvSpPr>
            <p:nvPr/>
          </p:nvSpPr>
          <p:spPr bwMode="auto">
            <a:xfrm>
              <a:off x="796925" y="1928813"/>
              <a:ext cx="657225" cy="323850"/>
            </a:xfrm>
            <a:prstGeom prst="rect">
              <a:avLst/>
            </a:prstGeom>
            <a:solidFill>
              <a:srgbClr val="F8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88265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5" name="Rectangle 81"/>
            <p:cNvSpPr>
              <a:spLocks noChangeArrowheads="1"/>
            </p:cNvSpPr>
            <p:nvPr/>
          </p:nvSpPr>
          <p:spPr bwMode="auto">
            <a:xfrm>
              <a:off x="796925" y="2274888"/>
              <a:ext cx="657225" cy="323850"/>
            </a:xfrm>
            <a:prstGeom prst="rect">
              <a:avLst/>
            </a:prstGeom>
            <a:solidFill>
              <a:srgbClr val="F0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88265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7" name="Rectangle 91"/>
            <p:cNvSpPr>
              <a:spLocks noChangeArrowheads="1"/>
            </p:cNvSpPr>
            <p:nvPr/>
          </p:nvSpPr>
          <p:spPr bwMode="auto">
            <a:xfrm>
              <a:off x="796925" y="3314700"/>
              <a:ext cx="657225" cy="323850"/>
            </a:xfrm>
            <a:prstGeom prst="rect">
              <a:avLst/>
            </a:prstGeom>
            <a:solidFill>
              <a:srgbClr val="DB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88265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9" name="Rectangle 94"/>
            <p:cNvSpPr>
              <a:spLocks noChangeArrowheads="1"/>
            </p:cNvSpPr>
            <p:nvPr/>
          </p:nvSpPr>
          <p:spPr bwMode="auto">
            <a:xfrm>
              <a:off x="796925" y="2968625"/>
              <a:ext cx="657225" cy="323850"/>
            </a:xfrm>
            <a:prstGeom prst="rect">
              <a:avLst/>
            </a:prstGeom>
            <a:solidFill>
              <a:srgbClr val="E3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88265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11" name="Rectangle 97"/>
            <p:cNvSpPr>
              <a:spLocks noChangeArrowheads="1"/>
            </p:cNvSpPr>
            <p:nvPr/>
          </p:nvSpPr>
          <p:spPr bwMode="auto">
            <a:xfrm>
              <a:off x="796925" y="2622550"/>
              <a:ext cx="657225" cy="323850"/>
            </a:xfrm>
            <a:prstGeom prst="rect">
              <a:avLst/>
            </a:prstGeom>
            <a:solidFill>
              <a:srgbClr val="EA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88265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13" name="Rectangle 115"/>
            <p:cNvSpPr>
              <a:spLocks noChangeArrowheads="1"/>
            </p:cNvSpPr>
            <p:nvPr/>
          </p:nvSpPr>
          <p:spPr bwMode="auto">
            <a:xfrm>
              <a:off x="1476375" y="1928813"/>
              <a:ext cx="657225" cy="323850"/>
            </a:xfrm>
            <a:prstGeom prst="rect">
              <a:avLst/>
            </a:prstGeom>
            <a:solidFill>
              <a:srgbClr val="EF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4" name="Rectangle 113"/>
            <p:cNvSpPr>
              <a:spLocks noChangeArrowheads="1"/>
            </p:cNvSpPr>
            <p:nvPr/>
          </p:nvSpPr>
          <p:spPr bwMode="auto">
            <a:xfrm>
              <a:off x="1476375" y="2274888"/>
              <a:ext cx="657225" cy="323850"/>
            </a:xfrm>
            <a:prstGeom prst="rect">
              <a:avLst/>
            </a:prstGeom>
            <a:solidFill>
              <a:srgbClr val="E8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5" name="Rectangle 111"/>
            <p:cNvSpPr>
              <a:spLocks noChangeArrowheads="1"/>
            </p:cNvSpPr>
            <p:nvPr/>
          </p:nvSpPr>
          <p:spPr bwMode="auto">
            <a:xfrm>
              <a:off x="1476375" y="3314700"/>
              <a:ext cx="657225" cy="322263"/>
            </a:xfrm>
            <a:prstGeom prst="rect">
              <a:avLst/>
            </a:prstGeom>
            <a:solidFill>
              <a:srgbClr val="C8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6" name="Rectangle 109"/>
            <p:cNvSpPr>
              <a:spLocks noChangeArrowheads="1"/>
            </p:cNvSpPr>
            <p:nvPr/>
          </p:nvSpPr>
          <p:spPr bwMode="auto">
            <a:xfrm>
              <a:off x="1476375" y="2967038"/>
              <a:ext cx="657225" cy="323850"/>
            </a:xfrm>
            <a:prstGeom prst="rect">
              <a:avLst/>
            </a:prstGeom>
            <a:solidFill>
              <a:srgbClr val="D6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7" name="Rectangle 106"/>
            <p:cNvSpPr>
              <a:spLocks noChangeArrowheads="1"/>
            </p:cNvSpPr>
            <p:nvPr/>
          </p:nvSpPr>
          <p:spPr bwMode="auto">
            <a:xfrm>
              <a:off x="1476375" y="2620963"/>
              <a:ext cx="657225" cy="323850"/>
            </a:xfrm>
            <a:prstGeom prst="rect">
              <a:avLst/>
            </a:prstGeom>
            <a:solidFill>
              <a:srgbClr val="E1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8" name="Rectangle 132"/>
            <p:cNvSpPr>
              <a:spLocks noChangeArrowheads="1"/>
            </p:cNvSpPr>
            <p:nvPr/>
          </p:nvSpPr>
          <p:spPr bwMode="auto">
            <a:xfrm>
              <a:off x="2149475" y="1928813"/>
              <a:ext cx="657225" cy="323850"/>
            </a:xfrm>
            <a:prstGeom prst="rect">
              <a:avLst/>
            </a:prstGeom>
            <a:solidFill>
              <a:srgbClr val="E7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9" name="Rectangle 130"/>
            <p:cNvSpPr>
              <a:spLocks noChangeArrowheads="1"/>
            </p:cNvSpPr>
            <p:nvPr/>
          </p:nvSpPr>
          <p:spPr bwMode="auto">
            <a:xfrm>
              <a:off x="2149475" y="2274888"/>
              <a:ext cx="657225" cy="323850"/>
            </a:xfrm>
            <a:prstGeom prst="rect">
              <a:avLst/>
            </a:prstGeom>
            <a:solidFill>
              <a:srgbClr val="DF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0" name="Rectangle 127"/>
            <p:cNvSpPr>
              <a:spLocks noChangeArrowheads="1"/>
            </p:cNvSpPr>
            <p:nvPr/>
          </p:nvSpPr>
          <p:spPr bwMode="auto">
            <a:xfrm>
              <a:off x="2149475" y="3314700"/>
              <a:ext cx="657225" cy="322263"/>
            </a:xfrm>
            <a:prstGeom prst="rect">
              <a:avLst/>
            </a:prstGeom>
            <a:solidFill>
              <a:srgbClr val="B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1" name="Rectangle 125"/>
            <p:cNvSpPr>
              <a:spLocks noChangeArrowheads="1"/>
            </p:cNvSpPr>
            <p:nvPr/>
          </p:nvSpPr>
          <p:spPr bwMode="auto">
            <a:xfrm>
              <a:off x="2149475" y="2967038"/>
              <a:ext cx="657225" cy="323850"/>
            </a:xfrm>
            <a:prstGeom prst="rect">
              <a:avLst/>
            </a:prstGeom>
            <a:solidFill>
              <a:srgbClr val="C3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2" name="Rectangle 123"/>
            <p:cNvSpPr>
              <a:spLocks noChangeArrowheads="1"/>
            </p:cNvSpPr>
            <p:nvPr/>
          </p:nvSpPr>
          <p:spPr bwMode="auto">
            <a:xfrm>
              <a:off x="2149475" y="2620963"/>
              <a:ext cx="657225" cy="323850"/>
            </a:xfrm>
            <a:prstGeom prst="rect">
              <a:avLst/>
            </a:pr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3" name="Rectangle 167"/>
            <p:cNvSpPr>
              <a:spLocks noChangeArrowheads="1"/>
            </p:cNvSpPr>
            <p:nvPr/>
          </p:nvSpPr>
          <p:spPr bwMode="auto">
            <a:xfrm>
              <a:off x="2828925" y="1927225"/>
              <a:ext cx="657225" cy="323850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4" name="Rectangle 155"/>
            <p:cNvSpPr>
              <a:spLocks noChangeArrowheads="1"/>
            </p:cNvSpPr>
            <p:nvPr/>
          </p:nvSpPr>
          <p:spPr bwMode="auto">
            <a:xfrm>
              <a:off x="2828925" y="2273300"/>
              <a:ext cx="657225" cy="323850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5" name="Rectangle 148"/>
            <p:cNvSpPr>
              <a:spLocks noChangeArrowheads="1"/>
            </p:cNvSpPr>
            <p:nvPr/>
          </p:nvSpPr>
          <p:spPr bwMode="auto">
            <a:xfrm>
              <a:off x="2828925" y="3313113"/>
              <a:ext cx="657225" cy="323850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6" name="Rectangle 146"/>
            <p:cNvSpPr>
              <a:spLocks noChangeArrowheads="1"/>
            </p:cNvSpPr>
            <p:nvPr/>
          </p:nvSpPr>
          <p:spPr bwMode="auto">
            <a:xfrm>
              <a:off x="2828925" y="2967038"/>
              <a:ext cx="657225" cy="323850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7" name="Rectangle 144"/>
            <p:cNvSpPr>
              <a:spLocks noChangeArrowheads="1"/>
            </p:cNvSpPr>
            <p:nvPr/>
          </p:nvSpPr>
          <p:spPr bwMode="auto">
            <a:xfrm>
              <a:off x="2828925" y="2620963"/>
              <a:ext cx="657225" cy="323850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228" name="Group 171"/>
            <p:cNvGrpSpPr>
              <a:grpSpLocks/>
            </p:cNvGrpSpPr>
            <p:nvPr/>
          </p:nvGrpSpPr>
          <p:grpSpPr bwMode="auto">
            <a:xfrm>
              <a:off x="785813" y="1582738"/>
              <a:ext cx="660400" cy="322262"/>
              <a:chOff x="769225" y="3995953"/>
              <a:chExt cx="615589" cy="326003"/>
            </a:xfrm>
          </p:grpSpPr>
          <p:sp>
            <p:nvSpPr>
              <p:cNvPr id="269" name="Rectangle 268"/>
              <p:cNvSpPr/>
              <p:nvPr/>
            </p:nvSpPr>
            <p:spPr bwMode="auto">
              <a:xfrm>
                <a:off x="769225" y="3995952"/>
                <a:ext cx="615589" cy="326004"/>
              </a:xfrm>
              <a:prstGeom prst="rect">
                <a:avLst/>
              </a:prstGeom>
              <a:solidFill>
                <a:srgbClr val="DDDDDD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 bwMode="auto">
              <a:xfrm>
                <a:off x="850613" y="4074643"/>
                <a:ext cx="452813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29" name="Group 181"/>
            <p:cNvGrpSpPr>
              <a:grpSpLocks/>
            </p:cNvGrpSpPr>
            <p:nvPr/>
          </p:nvGrpSpPr>
          <p:grpSpPr bwMode="auto">
            <a:xfrm>
              <a:off x="1465263" y="1582738"/>
              <a:ext cx="658812" cy="322262"/>
              <a:chOff x="769225" y="3995953"/>
              <a:chExt cx="615589" cy="326003"/>
            </a:xfrm>
          </p:grpSpPr>
          <p:sp>
            <p:nvSpPr>
              <p:cNvPr id="267" name="Rectangle 55"/>
              <p:cNvSpPr>
                <a:spLocks noChangeArrowheads="1"/>
              </p:cNvSpPr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850810" y="4074643"/>
                <a:ext cx="452421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30" name="Group 184"/>
            <p:cNvGrpSpPr>
              <a:grpSpLocks/>
            </p:cNvGrpSpPr>
            <p:nvPr/>
          </p:nvGrpSpPr>
          <p:grpSpPr bwMode="auto">
            <a:xfrm>
              <a:off x="2144713" y="1582738"/>
              <a:ext cx="658812" cy="322262"/>
              <a:chOff x="769225" y="3995953"/>
              <a:chExt cx="615589" cy="326003"/>
            </a:xfrm>
          </p:grpSpPr>
          <p:sp>
            <p:nvSpPr>
              <p:cNvPr id="265" name="Rectangle 53"/>
              <p:cNvSpPr>
                <a:spLocks noChangeArrowheads="1"/>
              </p:cNvSpPr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66" name="Rectangle 265"/>
              <p:cNvSpPr/>
              <p:nvPr/>
            </p:nvSpPr>
            <p:spPr bwMode="auto">
              <a:xfrm>
                <a:off x="850810" y="4074643"/>
                <a:ext cx="452421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31" name="Group 187"/>
            <p:cNvGrpSpPr>
              <a:grpSpLocks/>
            </p:cNvGrpSpPr>
            <p:nvPr/>
          </p:nvGrpSpPr>
          <p:grpSpPr bwMode="auto">
            <a:xfrm>
              <a:off x="2824163" y="1582738"/>
              <a:ext cx="660400" cy="322262"/>
              <a:chOff x="769225" y="3995953"/>
              <a:chExt cx="615589" cy="326003"/>
            </a:xfrm>
          </p:grpSpPr>
          <p:sp>
            <p:nvSpPr>
              <p:cNvPr id="263" name="Rectangle 50"/>
              <p:cNvSpPr>
                <a:spLocks noChangeArrowheads="1"/>
              </p:cNvSpPr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64" name="Rectangle 263"/>
              <p:cNvSpPr/>
              <p:nvPr/>
            </p:nvSpPr>
            <p:spPr bwMode="auto">
              <a:xfrm>
                <a:off x="850613" y="4074643"/>
                <a:ext cx="452813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sp>
          <p:nvSpPr>
            <p:cNvPr id="232" name="TextBox 231"/>
            <p:cNvSpPr txBox="1"/>
            <p:nvPr/>
          </p:nvSpPr>
          <p:spPr bwMode="auto">
            <a:xfrm>
              <a:off x="1827213" y="1574801"/>
              <a:ext cx="62709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inputs</a:t>
              </a:r>
            </a:p>
          </p:txBody>
        </p:sp>
        <p:grpSp>
          <p:nvGrpSpPr>
            <p:cNvPr id="233" name="Group 121"/>
            <p:cNvGrpSpPr>
              <a:grpSpLocks/>
            </p:cNvGrpSpPr>
            <p:nvPr/>
          </p:nvGrpSpPr>
          <p:grpSpPr bwMode="auto">
            <a:xfrm>
              <a:off x="3516312" y="1568450"/>
              <a:ext cx="703263" cy="2101850"/>
              <a:chOff x="3516312" y="3826177"/>
              <a:chExt cx="703263" cy="2101849"/>
            </a:xfrm>
          </p:grpSpPr>
          <p:sp>
            <p:nvSpPr>
              <p:cNvPr id="254" name="Rectangle 3"/>
              <p:cNvSpPr>
                <a:spLocks noChangeArrowheads="1"/>
              </p:cNvSpPr>
              <p:nvPr/>
            </p:nvSpPr>
            <p:spPr bwMode="auto">
              <a:xfrm>
                <a:off x="3516312" y="3826177"/>
                <a:ext cx="703263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255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56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57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58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59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60" name="Rectangle 133"/>
              <p:cNvSpPr>
                <a:spLocks noChangeArrowheads="1"/>
              </p:cNvSpPr>
              <p:nvPr/>
            </p:nvSpPr>
            <p:spPr bwMode="auto">
              <a:xfrm>
                <a:off x="3541713" y="3851577"/>
                <a:ext cx="658812" cy="32226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3627437" y="3927777"/>
                <a:ext cx="487363" cy="16827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3560761" y="3832528"/>
                <a:ext cx="628377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 i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Arial" charset="0"/>
                  </a:rPr>
                  <a:t>target</a:t>
                </a:r>
              </a:p>
            </p:txBody>
          </p:sp>
        </p:grpSp>
        <p:sp>
          <p:nvSpPr>
            <p:cNvPr id="234" name="Rectangle 233"/>
            <p:cNvSpPr/>
            <p:nvPr/>
          </p:nvSpPr>
          <p:spPr bwMode="auto">
            <a:xfrm>
              <a:off x="156210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156210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156210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56210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156210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23520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23520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23520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23520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23520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9210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921000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2921000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2921000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921000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36322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3632200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3632200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3632200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3632200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271" name="Group 351"/>
          <p:cNvGrpSpPr>
            <a:grpSpLocks/>
          </p:cNvGrpSpPr>
          <p:nvPr/>
        </p:nvGrpSpPr>
        <p:grpSpPr bwMode="auto">
          <a:xfrm>
            <a:off x="6096000" y="1462088"/>
            <a:ext cx="3455989" cy="2101851"/>
            <a:chOff x="763588" y="1568450"/>
            <a:chExt cx="3455987" cy="2101850"/>
          </a:xfrm>
        </p:grpSpPr>
        <p:sp>
          <p:nvSpPr>
            <p:cNvPr id="272" name="Rectangle 3"/>
            <p:cNvSpPr>
              <a:spLocks noChangeArrowheads="1"/>
            </p:cNvSpPr>
            <p:nvPr/>
          </p:nvSpPr>
          <p:spPr bwMode="auto">
            <a:xfrm>
              <a:off x="763588" y="1568450"/>
              <a:ext cx="2754312" cy="21018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73" name="Rectangle 74"/>
            <p:cNvSpPr>
              <a:spLocks noChangeArrowheads="1"/>
            </p:cNvSpPr>
            <p:nvPr/>
          </p:nvSpPr>
          <p:spPr bwMode="auto">
            <a:xfrm>
              <a:off x="796925" y="1928813"/>
              <a:ext cx="657225" cy="323850"/>
            </a:xfrm>
            <a:prstGeom prst="rect">
              <a:avLst/>
            </a:prstGeom>
            <a:solidFill>
              <a:srgbClr val="F8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88265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75" name="Rectangle 81"/>
            <p:cNvSpPr>
              <a:spLocks noChangeArrowheads="1"/>
            </p:cNvSpPr>
            <p:nvPr/>
          </p:nvSpPr>
          <p:spPr bwMode="auto">
            <a:xfrm>
              <a:off x="796925" y="2274888"/>
              <a:ext cx="657225" cy="323850"/>
            </a:xfrm>
            <a:prstGeom prst="rect">
              <a:avLst/>
            </a:prstGeom>
            <a:solidFill>
              <a:srgbClr val="F0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88265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77" name="Rectangle 91"/>
            <p:cNvSpPr>
              <a:spLocks noChangeArrowheads="1"/>
            </p:cNvSpPr>
            <p:nvPr/>
          </p:nvSpPr>
          <p:spPr bwMode="auto">
            <a:xfrm>
              <a:off x="796925" y="3314700"/>
              <a:ext cx="657225" cy="323850"/>
            </a:xfrm>
            <a:prstGeom prst="rect">
              <a:avLst/>
            </a:prstGeom>
            <a:solidFill>
              <a:srgbClr val="DB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88265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79" name="Rectangle 94"/>
            <p:cNvSpPr>
              <a:spLocks noChangeArrowheads="1"/>
            </p:cNvSpPr>
            <p:nvPr/>
          </p:nvSpPr>
          <p:spPr bwMode="auto">
            <a:xfrm>
              <a:off x="796925" y="2968625"/>
              <a:ext cx="657225" cy="323850"/>
            </a:xfrm>
            <a:prstGeom prst="rect">
              <a:avLst/>
            </a:prstGeom>
            <a:solidFill>
              <a:srgbClr val="E3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88265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81" name="Rectangle 97"/>
            <p:cNvSpPr>
              <a:spLocks noChangeArrowheads="1"/>
            </p:cNvSpPr>
            <p:nvPr/>
          </p:nvSpPr>
          <p:spPr bwMode="auto">
            <a:xfrm>
              <a:off x="796925" y="2622550"/>
              <a:ext cx="657225" cy="323850"/>
            </a:xfrm>
            <a:prstGeom prst="rect">
              <a:avLst/>
            </a:prstGeom>
            <a:solidFill>
              <a:srgbClr val="EA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88265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83" name="Rectangle 115"/>
            <p:cNvSpPr>
              <a:spLocks noChangeArrowheads="1"/>
            </p:cNvSpPr>
            <p:nvPr/>
          </p:nvSpPr>
          <p:spPr bwMode="auto">
            <a:xfrm>
              <a:off x="1476375" y="1928813"/>
              <a:ext cx="657225" cy="323850"/>
            </a:xfrm>
            <a:prstGeom prst="rect">
              <a:avLst/>
            </a:prstGeom>
            <a:solidFill>
              <a:srgbClr val="EF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4" name="Rectangle 113"/>
            <p:cNvSpPr>
              <a:spLocks noChangeArrowheads="1"/>
            </p:cNvSpPr>
            <p:nvPr/>
          </p:nvSpPr>
          <p:spPr bwMode="auto">
            <a:xfrm>
              <a:off x="1476375" y="2274888"/>
              <a:ext cx="657225" cy="323850"/>
            </a:xfrm>
            <a:prstGeom prst="rect">
              <a:avLst/>
            </a:prstGeom>
            <a:solidFill>
              <a:srgbClr val="E8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5" name="Rectangle 111"/>
            <p:cNvSpPr>
              <a:spLocks noChangeArrowheads="1"/>
            </p:cNvSpPr>
            <p:nvPr/>
          </p:nvSpPr>
          <p:spPr bwMode="auto">
            <a:xfrm>
              <a:off x="1476375" y="3314700"/>
              <a:ext cx="657225" cy="322263"/>
            </a:xfrm>
            <a:prstGeom prst="rect">
              <a:avLst/>
            </a:prstGeom>
            <a:solidFill>
              <a:srgbClr val="C8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" name="Rectangle 109"/>
            <p:cNvSpPr>
              <a:spLocks noChangeArrowheads="1"/>
            </p:cNvSpPr>
            <p:nvPr/>
          </p:nvSpPr>
          <p:spPr bwMode="auto">
            <a:xfrm>
              <a:off x="1476375" y="2967038"/>
              <a:ext cx="657225" cy="323850"/>
            </a:xfrm>
            <a:prstGeom prst="rect">
              <a:avLst/>
            </a:prstGeom>
            <a:solidFill>
              <a:srgbClr val="D6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7" name="Rectangle 106"/>
            <p:cNvSpPr>
              <a:spLocks noChangeArrowheads="1"/>
            </p:cNvSpPr>
            <p:nvPr/>
          </p:nvSpPr>
          <p:spPr bwMode="auto">
            <a:xfrm>
              <a:off x="1476375" y="2620963"/>
              <a:ext cx="657225" cy="323850"/>
            </a:xfrm>
            <a:prstGeom prst="rect">
              <a:avLst/>
            </a:prstGeom>
            <a:solidFill>
              <a:srgbClr val="E1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8" name="Rectangle 132"/>
            <p:cNvSpPr>
              <a:spLocks noChangeArrowheads="1"/>
            </p:cNvSpPr>
            <p:nvPr/>
          </p:nvSpPr>
          <p:spPr bwMode="auto">
            <a:xfrm>
              <a:off x="2149475" y="1928813"/>
              <a:ext cx="657225" cy="323850"/>
            </a:xfrm>
            <a:prstGeom prst="rect">
              <a:avLst/>
            </a:prstGeom>
            <a:solidFill>
              <a:srgbClr val="E7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9" name="Rectangle 130"/>
            <p:cNvSpPr>
              <a:spLocks noChangeArrowheads="1"/>
            </p:cNvSpPr>
            <p:nvPr/>
          </p:nvSpPr>
          <p:spPr bwMode="auto">
            <a:xfrm>
              <a:off x="2149475" y="2274888"/>
              <a:ext cx="657225" cy="323850"/>
            </a:xfrm>
            <a:prstGeom prst="rect">
              <a:avLst/>
            </a:prstGeom>
            <a:solidFill>
              <a:srgbClr val="DF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0" name="Rectangle 127"/>
            <p:cNvSpPr>
              <a:spLocks noChangeArrowheads="1"/>
            </p:cNvSpPr>
            <p:nvPr/>
          </p:nvSpPr>
          <p:spPr bwMode="auto">
            <a:xfrm>
              <a:off x="2149475" y="3314700"/>
              <a:ext cx="657225" cy="322263"/>
            </a:xfrm>
            <a:prstGeom prst="rect">
              <a:avLst/>
            </a:prstGeom>
            <a:solidFill>
              <a:srgbClr val="B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1" name="Rectangle 125"/>
            <p:cNvSpPr>
              <a:spLocks noChangeArrowheads="1"/>
            </p:cNvSpPr>
            <p:nvPr/>
          </p:nvSpPr>
          <p:spPr bwMode="auto">
            <a:xfrm>
              <a:off x="2149475" y="2967038"/>
              <a:ext cx="657225" cy="323850"/>
            </a:xfrm>
            <a:prstGeom prst="rect">
              <a:avLst/>
            </a:prstGeom>
            <a:solidFill>
              <a:srgbClr val="C3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2" name="Rectangle 123"/>
            <p:cNvSpPr>
              <a:spLocks noChangeArrowheads="1"/>
            </p:cNvSpPr>
            <p:nvPr/>
          </p:nvSpPr>
          <p:spPr bwMode="auto">
            <a:xfrm>
              <a:off x="2149475" y="2620963"/>
              <a:ext cx="657225" cy="323850"/>
            </a:xfrm>
            <a:prstGeom prst="rect">
              <a:avLst/>
            </a:pr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3" name="Rectangle 167"/>
            <p:cNvSpPr>
              <a:spLocks noChangeArrowheads="1"/>
            </p:cNvSpPr>
            <p:nvPr/>
          </p:nvSpPr>
          <p:spPr bwMode="auto">
            <a:xfrm>
              <a:off x="2828925" y="1927225"/>
              <a:ext cx="657225" cy="323850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4" name="Rectangle 155"/>
            <p:cNvSpPr>
              <a:spLocks noChangeArrowheads="1"/>
            </p:cNvSpPr>
            <p:nvPr/>
          </p:nvSpPr>
          <p:spPr bwMode="auto">
            <a:xfrm>
              <a:off x="2828925" y="2273300"/>
              <a:ext cx="657225" cy="323850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5" name="Rectangle 148"/>
            <p:cNvSpPr>
              <a:spLocks noChangeArrowheads="1"/>
            </p:cNvSpPr>
            <p:nvPr/>
          </p:nvSpPr>
          <p:spPr bwMode="auto">
            <a:xfrm>
              <a:off x="2828925" y="3313113"/>
              <a:ext cx="657225" cy="323850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6" name="Rectangle 146"/>
            <p:cNvSpPr>
              <a:spLocks noChangeArrowheads="1"/>
            </p:cNvSpPr>
            <p:nvPr/>
          </p:nvSpPr>
          <p:spPr bwMode="auto">
            <a:xfrm>
              <a:off x="2828925" y="2967038"/>
              <a:ext cx="657225" cy="323850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" name="Rectangle 144"/>
            <p:cNvSpPr>
              <a:spLocks noChangeArrowheads="1"/>
            </p:cNvSpPr>
            <p:nvPr/>
          </p:nvSpPr>
          <p:spPr bwMode="auto">
            <a:xfrm>
              <a:off x="2828925" y="2620963"/>
              <a:ext cx="657225" cy="323850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298" name="Group 171"/>
            <p:cNvGrpSpPr>
              <a:grpSpLocks/>
            </p:cNvGrpSpPr>
            <p:nvPr/>
          </p:nvGrpSpPr>
          <p:grpSpPr bwMode="auto">
            <a:xfrm>
              <a:off x="785813" y="1582738"/>
              <a:ext cx="660400" cy="322262"/>
              <a:chOff x="769225" y="3995953"/>
              <a:chExt cx="615589" cy="326003"/>
            </a:xfrm>
          </p:grpSpPr>
          <p:sp>
            <p:nvSpPr>
              <p:cNvPr id="339" name="Rectangle 338"/>
              <p:cNvSpPr/>
              <p:nvPr/>
            </p:nvSpPr>
            <p:spPr bwMode="auto">
              <a:xfrm>
                <a:off x="769225" y="3995952"/>
                <a:ext cx="615589" cy="326004"/>
              </a:xfrm>
              <a:prstGeom prst="rect">
                <a:avLst/>
              </a:prstGeom>
              <a:solidFill>
                <a:srgbClr val="DDDDDD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endParaRPr>
              </a:p>
            </p:txBody>
          </p:sp>
          <p:sp>
            <p:nvSpPr>
              <p:cNvPr id="340" name="Rectangle 339"/>
              <p:cNvSpPr/>
              <p:nvPr/>
            </p:nvSpPr>
            <p:spPr bwMode="auto">
              <a:xfrm>
                <a:off x="850613" y="4074643"/>
                <a:ext cx="452813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99" name="Group 181"/>
            <p:cNvGrpSpPr>
              <a:grpSpLocks/>
            </p:cNvGrpSpPr>
            <p:nvPr/>
          </p:nvGrpSpPr>
          <p:grpSpPr bwMode="auto">
            <a:xfrm>
              <a:off x="1465263" y="1582738"/>
              <a:ext cx="658812" cy="322262"/>
              <a:chOff x="769225" y="3995953"/>
              <a:chExt cx="615589" cy="326003"/>
            </a:xfrm>
          </p:grpSpPr>
          <p:sp>
            <p:nvSpPr>
              <p:cNvPr id="337" name="Rectangle 55"/>
              <p:cNvSpPr>
                <a:spLocks noChangeArrowheads="1"/>
              </p:cNvSpPr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38" name="Rectangle 337"/>
              <p:cNvSpPr/>
              <p:nvPr/>
            </p:nvSpPr>
            <p:spPr bwMode="auto">
              <a:xfrm>
                <a:off x="850810" y="4074643"/>
                <a:ext cx="452421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300" name="Group 184"/>
            <p:cNvGrpSpPr>
              <a:grpSpLocks/>
            </p:cNvGrpSpPr>
            <p:nvPr/>
          </p:nvGrpSpPr>
          <p:grpSpPr bwMode="auto">
            <a:xfrm>
              <a:off x="2144713" y="1582738"/>
              <a:ext cx="658812" cy="322262"/>
              <a:chOff x="769225" y="3995953"/>
              <a:chExt cx="615589" cy="326003"/>
            </a:xfrm>
          </p:grpSpPr>
          <p:sp>
            <p:nvSpPr>
              <p:cNvPr id="335" name="Rectangle 53"/>
              <p:cNvSpPr>
                <a:spLocks noChangeArrowheads="1"/>
              </p:cNvSpPr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36" name="Rectangle 335"/>
              <p:cNvSpPr/>
              <p:nvPr/>
            </p:nvSpPr>
            <p:spPr bwMode="auto">
              <a:xfrm>
                <a:off x="850810" y="4074643"/>
                <a:ext cx="452421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301" name="Group 187"/>
            <p:cNvGrpSpPr>
              <a:grpSpLocks/>
            </p:cNvGrpSpPr>
            <p:nvPr/>
          </p:nvGrpSpPr>
          <p:grpSpPr bwMode="auto">
            <a:xfrm>
              <a:off x="2824163" y="1582738"/>
              <a:ext cx="660400" cy="322262"/>
              <a:chOff x="769225" y="3995953"/>
              <a:chExt cx="615589" cy="326003"/>
            </a:xfrm>
          </p:grpSpPr>
          <p:sp>
            <p:nvSpPr>
              <p:cNvPr id="333" name="Rectangle 50"/>
              <p:cNvSpPr>
                <a:spLocks noChangeArrowheads="1"/>
              </p:cNvSpPr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34" name="Rectangle 333"/>
              <p:cNvSpPr/>
              <p:nvPr/>
            </p:nvSpPr>
            <p:spPr bwMode="auto">
              <a:xfrm>
                <a:off x="850613" y="4074643"/>
                <a:ext cx="452813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sp>
          <p:nvSpPr>
            <p:cNvPr id="302" name="TextBox 301"/>
            <p:cNvSpPr txBox="1"/>
            <p:nvPr/>
          </p:nvSpPr>
          <p:spPr bwMode="auto">
            <a:xfrm>
              <a:off x="1827213" y="1574801"/>
              <a:ext cx="62709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inputs</a:t>
              </a:r>
            </a:p>
          </p:txBody>
        </p:sp>
        <p:grpSp>
          <p:nvGrpSpPr>
            <p:cNvPr id="303" name="Group 121"/>
            <p:cNvGrpSpPr>
              <a:grpSpLocks/>
            </p:cNvGrpSpPr>
            <p:nvPr/>
          </p:nvGrpSpPr>
          <p:grpSpPr bwMode="auto">
            <a:xfrm>
              <a:off x="3516312" y="1568450"/>
              <a:ext cx="703263" cy="2101850"/>
              <a:chOff x="3516312" y="3826177"/>
              <a:chExt cx="703263" cy="2101849"/>
            </a:xfrm>
          </p:grpSpPr>
          <p:sp>
            <p:nvSpPr>
              <p:cNvPr id="324" name="Rectangle 3"/>
              <p:cNvSpPr>
                <a:spLocks noChangeArrowheads="1"/>
              </p:cNvSpPr>
              <p:nvPr/>
            </p:nvSpPr>
            <p:spPr bwMode="auto">
              <a:xfrm>
                <a:off x="3516312" y="3826177"/>
                <a:ext cx="703263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325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26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27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28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29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30" name="Rectangle 133"/>
              <p:cNvSpPr>
                <a:spLocks noChangeArrowheads="1"/>
              </p:cNvSpPr>
              <p:nvPr/>
            </p:nvSpPr>
            <p:spPr bwMode="auto">
              <a:xfrm>
                <a:off x="3541713" y="3851577"/>
                <a:ext cx="658812" cy="32226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31" name="Rectangle 330"/>
              <p:cNvSpPr/>
              <p:nvPr/>
            </p:nvSpPr>
            <p:spPr bwMode="auto">
              <a:xfrm>
                <a:off x="3627437" y="3927777"/>
                <a:ext cx="487363" cy="16827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3560761" y="3832528"/>
                <a:ext cx="628377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 i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Arial" charset="0"/>
                  </a:rPr>
                  <a:t>target</a:t>
                </a:r>
              </a:p>
            </p:txBody>
          </p:sp>
        </p:grpSp>
        <p:sp>
          <p:nvSpPr>
            <p:cNvPr id="304" name="Rectangle 303"/>
            <p:cNvSpPr/>
            <p:nvPr/>
          </p:nvSpPr>
          <p:spPr bwMode="auto">
            <a:xfrm>
              <a:off x="156210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156210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156210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156210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156210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23520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223520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223520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223520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223520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9210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921000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921000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921000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921000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36322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3632200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3632200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3632200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3632200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292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53975" y="-365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“Honestly” Assessing Selected Model 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187" name="Isosceles Triangle 186"/>
          <p:cNvSpPr/>
          <p:nvPr/>
        </p:nvSpPr>
        <p:spPr bwMode="auto">
          <a:xfrm rot="5400000">
            <a:off x="5327651" y="4629152"/>
            <a:ext cx="561975" cy="454025"/>
          </a:xfrm>
          <a:prstGeom prst="triangle">
            <a:avLst/>
          </a:prstGeom>
          <a:solidFill>
            <a:schemeClr val="accent2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8900" tIns="88900" rIns="88900" bIns="88900"/>
          <a:lstStyle/>
          <a:p>
            <a:pPr algn="ctr">
              <a:defRPr/>
            </a:pPr>
            <a:endParaRPr lang="en-US" sz="2400" dirty="0">
              <a:latin typeface="Arial"/>
              <a:cs typeface="Arial" charset="0"/>
            </a:endParaRPr>
          </a:p>
        </p:txBody>
      </p:sp>
      <p:sp>
        <p:nvSpPr>
          <p:cNvPr id="188" name="TextBox 127"/>
          <p:cNvSpPr txBox="1">
            <a:spLocks noChangeArrowheads="1"/>
          </p:cNvSpPr>
          <p:nvPr/>
        </p:nvSpPr>
        <p:spPr bwMode="auto">
          <a:xfrm>
            <a:off x="5643563" y="4879976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urier New" pitchFamily="49" charset="0"/>
              </a:rPr>
              <a:t>3</a:t>
            </a:r>
          </a:p>
        </p:txBody>
      </p:sp>
      <p:sp>
        <p:nvSpPr>
          <p:cNvPr id="190" name="Text Box 10"/>
          <p:cNvSpPr txBox="1">
            <a:spLocks noChangeArrowheads="1"/>
          </p:cNvSpPr>
          <p:nvPr/>
        </p:nvSpPr>
        <p:spPr bwMode="auto">
          <a:xfrm>
            <a:off x="2397396" y="1101725"/>
            <a:ext cx="1382173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Training Data</a:t>
            </a:r>
          </a:p>
        </p:txBody>
      </p:sp>
      <p:sp>
        <p:nvSpPr>
          <p:cNvPr id="191" name="Text Box 10"/>
          <p:cNvSpPr txBox="1">
            <a:spLocks noChangeArrowheads="1"/>
          </p:cNvSpPr>
          <p:nvPr/>
        </p:nvSpPr>
        <p:spPr bwMode="auto">
          <a:xfrm>
            <a:off x="6440698" y="1101725"/>
            <a:ext cx="1020344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Test Data</a:t>
            </a:r>
          </a:p>
        </p:txBody>
      </p:sp>
      <p:grpSp>
        <p:nvGrpSpPr>
          <p:cNvPr id="192" name="Group 253"/>
          <p:cNvGrpSpPr>
            <a:grpSpLocks/>
          </p:cNvGrpSpPr>
          <p:nvPr/>
        </p:nvGrpSpPr>
        <p:grpSpPr bwMode="auto">
          <a:xfrm>
            <a:off x="6267451" y="4745039"/>
            <a:ext cx="688975" cy="153987"/>
            <a:chOff x="4371975" y="4524375"/>
            <a:chExt cx="638175" cy="142875"/>
          </a:xfrm>
        </p:grpSpPr>
        <p:sp>
          <p:nvSpPr>
            <p:cNvPr id="193" name="5-Point Star 192"/>
            <p:cNvSpPr/>
            <p:nvPr/>
          </p:nvSpPr>
          <p:spPr bwMode="auto">
            <a:xfrm>
              <a:off x="4371975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4" name="5-Point Star 193"/>
            <p:cNvSpPr/>
            <p:nvPr/>
          </p:nvSpPr>
          <p:spPr bwMode="auto">
            <a:xfrm>
              <a:off x="4495493" y="4524375"/>
              <a:ext cx="14263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5" name="5-Point Star 194"/>
            <p:cNvSpPr/>
            <p:nvPr/>
          </p:nvSpPr>
          <p:spPr bwMode="auto">
            <a:xfrm>
              <a:off x="4619010" y="4524375"/>
              <a:ext cx="144104" cy="142875"/>
            </a:xfrm>
            <a:prstGeom prst="star5">
              <a:avLst/>
            </a:prstGeom>
            <a:solidFill>
              <a:schemeClr val="accent2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6" name="5-Point Star 195"/>
            <p:cNvSpPr/>
            <p:nvPr/>
          </p:nvSpPr>
          <p:spPr bwMode="auto">
            <a:xfrm>
              <a:off x="4743999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197" name="5-Point Star 196"/>
            <p:cNvSpPr/>
            <p:nvPr/>
          </p:nvSpPr>
          <p:spPr bwMode="auto">
            <a:xfrm>
              <a:off x="4867517" y="4524375"/>
              <a:ext cx="142633" cy="142875"/>
            </a:xfrm>
            <a:prstGeom prst="star5">
              <a:avLst/>
            </a:prstGeom>
            <a:solidFill>
              <a:srgbClr val="FFFFFF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sp>
        <p:nvSpPr>
          <p:cNvPr id="200" name="Rectangle 27"/>
          <p:cNvSpPr>
            <a:spLocks noChangeArrowheads="1"/>
          </p:cNvSpPr>
          <p:nvPr/>
        </p:nvSpPr>
        <p:spPr bwMode="auto">
          <a:xfrm>
            <a:off x="7175499" y="4202113"/>
            <a:ext cx="41021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tx2"/>
                </a:solidFill>
                <a:latin typeface="Arial Narrow" panose="020B0606020202030204" pitchFamily="34" charset="0"/>
              </a:rPr>
              <a:t>Rate the model’s performance on a test set of data… A set of data not used in the training of the model or to cross validate the model.</a:t>
            </a:r>
          </a:p>
        </p:txBody>
      </p:sp>
      <p:grpSp>
        <p:nvGrpSpPr>
          <p:cNvPr id="201" name="Group 241"/>
          <p:cNvGrpSpPr>
            <a:grpSpLocks/>
          </p:cNvGrpSpPr>
          <p:nvPr/>
        </p:nvGrpSpPr>
        <p:grpSpPr bwMode="auto">
          <a:xfrm>
            <a:off x="2339975" y="1462088"/>
            <a:ext cx="3455989" cy="2101851"/>
            <a:chOff x="763588" y="1568450"/>
            <a:chExt cx="3455987" cy="2101850"/>
          </a:xfrm>
        </p:grpSpPr>
        <p:sp>
          <p:nvSpPr>
            <p:cNvPr id="202" name="Rectangle 3"/>
            <p:cNvSpPr>
              <a:spLocks noChangeArrowheads="1"/>
            </p:cNvSpPr>
            <p:nvPr/>
          </p:nvSpPr>
          <p:spPr bwMode="auto">
            <a:xfrm>
              <a:off x="763588" y="1568450"/>
              <a:ext cx="2754312" cy="21018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3" name="Rectangle 74"/>
            <p:cNvSpPr>
              <a:spLocks noChangeArrowheads="1"/>
            </p:cNvSpPr>
            <p:nvPr/>
          </p:nvSpPr>
          <p:spPr bwMode="auto">
            <a:xfrm>
              <a:off x="796925" y="1928813"/>
              <a:ext cx="657225" cy="323850"/>
            </a:xfrm>
            <a:prstGeom prst="rect">
              <a:avLst/>
            </a:prstGeom>
            <a:solidFill>
              <a:srgbClr val="F8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88265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5" name="Rectangle 81"/>
            <p:cNvSpPr>
              <a:spLocks noChangeArrowheads="1"/>
            </p:cNvSpPr>
            <p:nvPr/>
          </p:nvSpPr>
          <p:spPr bwMode="auto">
            <a:xfrm>
              <a:off x="796925" y="2274888"/>
              <a:ext cx="657225" cy="323850"/>
            </a:xfrm>
            <a:prstGeom prst="rect">
              <a:avLst/>
            </a:prstGeom>
            <a:solidFill>
              <a:srgbClr val="F0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88265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7" name="Rectangle 91"/>
            <p:cNvSpPr>
              <a:spLocks noChangeArrowheads="1"/>
            </p:cNvSpPr>
            <p:nvPr/>
          </p:nvSpPr>
          <p:spPr bwMode="auto">
            <a:xfrm>
              <a:off x="796925" y="3314700"/>
              <a:ext cx="657225" cy="323850"/>
            </a:xfrm>
            <a:prstGeom prst="rect">
              <a:avLst/>
            </a:prstGeom>
            <a:solidFill>
              <a:srgbClr val="DB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88265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09" name="Rectangle 94"/>
            <p:cNvSpPr>
              <a:spLocks noChangeArrowheads="1"/>
            </p:cNvSpPr>
            <p:nvPr/>
          </p:nvSpPr>
          <p:spPr bwMode="auto">
            <a:xfrm>
              <a:off x="796925" y="2968625"/>
              <a:ext cx="657225" cy="323850"/>
            </a:xfrm>
            <a:prstGeom prst="rect">
              <a:avLst/>
            </a:prstGeom>
            <a:solidFill>
              <a:srgbClr val="E3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88265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11" name="Rectangle 97"/>
            <p:cNvSpPr>
              <a:spLocks noChangeArrowheads="1"/>
            </p:cNvSpPr>
            <p:nvPr/>
          </p:nvSpPr>
          <p:spPr bwMode="auto">
            <a:xfrm>
              <a:off x="796925" y="2622550"/>
              <a:ext cx="657225" cy="323850"/>
            </a:xfrm>
            <a:prstGeom prst="rect">
              <a:avLst/>
            </a:prstGeom>
            <a:solidFill>
              <a:srgbClr val="EA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88265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13" name="Rectangle 115"/>
            <p:cNvSpPr>
              <a:spLocks noChangeArrowheads="1"/>
            </p:cNvSpPr>
            <p:nvPr/>
          </p:nvSpPr>
          <p:spPr bwMode="auto">
            <a:xfrm>
              <a:off x="1476375" y="1928813"/>
              <a:ext cx="657225" cy="323850"/>
            </a:xfrm>
            <a:prstGeom prst="rect">
              <a:avLst/>
            </a:prstGeom>
            <a:solidFill>
              <a:srgbClr val="EF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4" name="Rectangle 113"/>
            <p:cNvSpPr>
              <a:spLocks noChangeArrowheads="1"/>
            </p:cNvSpPr>
            <p:nvPr/>
          </p:nvSpPr>
          <p:spPr bwMode="auto">
            <a:xfrm>
              <a:off x="1476375" y="2274888"/>
              <a:ext cx="657225" cy="323850"/>
            </a:xfrm>
            <a:prstGeom prst="rect">
              <a:avLst/>
            </a:prstGeom>
            <a:solidFill>
              <a:srgbClr val="E8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5" name="Rectangle 111"/>
            <p:cNvSpPr>
              <a:spLocks noChangeArrowheads="1"/>
            </p:cNvSpPr>
            <p:nvPr/>
          </p:nvSpPr>
          <p:spPr bwMode="auto">
            <a:xfrm>
              <a:off x="1476375" y="3314700"/>
              <a:ext cx="657225" cy="322263"/>
            </a:xfrm>
            <a:prstGeom prst="rect">
              <a:avLst/>
            </a:prstGeom>
            <a:solidFill>
              <a:srgbClr val="C8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6" name="Rectangle 109"/>
            <p:cNvSpPr>
              <a:spLocks noChangeArrowheads="1"/>
            </p:cNvSpPr>
            <p:nvPr/>
          </p:nvSpPr>
          <p:spPr bwMode="auto">
            <a:xfrm>
              <a:off x="1476375" y="2967038"/>
              <a:ext cx="657225" cy="323850"/>
            </a:xfrm>
            <a:prstGeom prst="rect">
              <a:avLst/>
            </a:prstGeom>
            <a:solidFill>
              <a:srgbClr val="D6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7" name="Rectangle 106"/>
            <p:cNvSpPr>
              <a:spLocks noChangeArrowheads="1"/>
            </p:cNvSpPr>
            <p:nvPr/>
          </p:nvSpPr>
          <p:spPr bwMode="auto">
            <a:xfrm>
              <a:off x="1476375" y="2620963"/>
              <a:ext cx="657225" cy="323850"/>
            </a:xfrm>
            <a:prstGeom prst="rect">
              <a:avLst/>
            </a:prstGeom>
            <a:solidFill>
              <a:srgbClr val="E1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8" name="Rectangle 132"/>
            <p:cNvSpPr>
              <a:spLocks noChangeArrowheads="1"/>
            </p:cNvSpPr>
            <p:nvPr/>
          </p:nvSpPr>
          <p:spPr bwMode="auto">
            <a:xfrm>
              <a:off x="2149475" y="1928813"/>
              <a:ext cx="657225" cy="323850"/>
            </a:xfrm>
            <a:prstGeom prst="rect">
              <a:avLst/>
            </a:prstGeom>
            <a:solidFill>
              <a:srgbClr val="E7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19" name="Rectangle 130"/>
            <p:cNvSpPr>
              <a:spLocks noChangeArrowheads="1"/>
            </p:cNvSpPr>
            <p:nvPr/>
          </p:nvSpPr>
          <p:spPr bwMode="auto">
            <a:xfrm>
              <a:off x="2149475" y="2274888"/>
              <a:ext cx="657225" cy="323850"/>
            </a:xfrm>
            <a:prstGeom prst="rect">
              <a:avLst/>
            </a:prstGeom>
            <a:solidFill>
              <a:srgbClr val="DF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0" name="Rectangle 127"/>
            <p:cNvSpPr>
              <a:spLocks noChangeArrowheads="1"/>
            </p:cNvSpPr>
            <p:nvPr/>
          </p:nvSpPr>
          <p:spPr bwMode="auto">
            <a:xfrm>
              <a:off x="2149475" y="3314700"/>
              <a:ext cx="657225" cy="322263"/>
            </a:xfrm>
            <a:prstGeom prst="rect">
              <a:avLst/>
            </a:prstGeom>
            <a:solidFill>
              <a:srgbClr val="B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1" name="Rectangle 125"/>
            <p:cNvSpPr>
              <a:spLocks noChangeArrowheads="1"/>
            </p:cNvSpPr>
            <p:nvPr/>
          </p:nvSpPr>
          <p:spPr bwMode="auto">
            <a:xfrm>
              <a:off x="2149475" y="2967038"/>
              <a:ext cx="657225" cy="323850"/>
            </a:xfrm>
            <a:prstGeom prst="rect">
              <a:avLst/>
            </a:prstGeom>
            <a:solidFill>
              <a:srgbClr val="C3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2" name="Rectangle 123"/>
            <p:cNvSpPr>
              <a:spLocks noChangeArrowheads="1"/>
            </p:cNvSpPr>
            <p:nvPr/>
          </p:nvSpPr>
          <p:spPr bwMode="auto">
            <a:xfrm>
              <a:off x="2149475" y="2620963"/>
              <a:ext cx="657225" cy="323850"/>
            </a:xfrm>
            <a:prstGeom prst="rect">
              <a:avLst/>
            </a:pr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3" name="Rectangle 167"/>
            <p:cNvSpPr>
              <a:spLocks noChangeArrowheads="1"/>
            </p:cNvSpPr>
            <p:nvPr/>
          </p:nvSpPr>
          <p:spPr bwMode="auto">
            <a:xfrm>
              <a:off x="2828925" y="1927225"/>
              <a:ext cx="657225" cy="323850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4" name="Rectangle 155"/>
            <p:cNvSpPr>
              <a:spLocks noChangeArrowheads="1"/>
            </p:cNvSpPr>
            <p:nvPr/>
          </p:nvSpPr>
          <p:spPr bwMode="auto">
            <a:xfrm>
              <a:off x="2828925" y="2273300"/>
              <a:ext cx="657225" cy="323850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5" name="Rectangle 148"/>
            <p:cNvSpPr>
              <a:spLocks noChangeArrowheads="1"/>
            </p:cNvSpPr>
            <p:nvPr/>
          </p:nvSpPr>
          <p:spPr bwMode="auto">
            <a:xfrm>
              <a:off x="2828925" y="3313113"/>
              <a:ext cx="657225" cy="323850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6" name="Rectangle 146"/>
            <p:cNvSpPr>
              <a:spLocks noChangeArrowheads="1"/>
            </p:cNvSpPr>
            <p:nvPr/>
          </p:nvSpPr>
          <p:spPr bwMode="auto">
            <a:xfrm>
              <a:off x="2828925" y="2967038"/>
              <a:ext cx="657225" cy="323850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27" name="Rectangle 144"/>
            <p:cNvSpPr>
              <a:spLocks noChangeArrowheads="1"/>
            </p:cNvSpPr>
            <p:nvPr/>
          </p:nvSpPr>
          <p:spPr bwMode="auto">
            <a:xfrm>
              <a:off x="2828925" y="2620963"/>
              <a:ext cx="657225" cy="323850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228" name="Group 171"/>
            <p:cNvGrpSpPr>
              <a:grpSpLocks/>
            </p:cNvGrpSpPr>
            <p:nvPr/>
          </p:nvGrpSpPr>
          <p:grpSpPr bwMode="auto">
            <a:xfrm>
              <a:off x="785813" y="1582738"/>
              <a:ext cx="660400" cy="322262"/>
              <a:chOff x="769225" y="3995953"/>
              <a:chExt cx="615589" cy="326003"/>
            </a:xfrm>
          </p:grpSpPr>
          <p:sp>
            <p:nvSpPr>
              <p:cNvPr id="269" name="Rectangle 268"/>
              <p:cNvSpPr/>
              <p:nvPr/>
            </p:nvSpPr>
            <p:spPr bwMode="auto">
              <a:xfrm>
                <a:off x="769225" y="3995952"/>
                <a:ext cx="615589" cy="326004"/>
              </a:xfrm>
              <a:prstGeom prst="rect">
                <a:avLst/>
              </a:prstGeom>
              <a:solidFill>
                <a:srgbClr val="DDDDDD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 bwMode="auto">
              <a:xfrm>
                <a:off x="850613" y="4074643"/>
                <a:ext cx="452813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29" name="Group 181"/>
            <p:cNvGrpSpPr>
              <a:grpSpLocks/>
            </p:cNvGrpSpPr>
            <p:nvPr/>
          </p:nvGrpSpPr>
          <p:grpSpPr bwMode="auto">
            <a:xfrm>
              <a:off x="1465263" y="1582738"/>
              <a:ext cx="658812" cy="322262"/>
              <a:chOff x="769225" y="3995953"/>
              <a:chExt cx="615589" cy="326003"/>
            </a:xfrm>
          </p:grpSpPr>
          <p:sp>
            <p:nvSpPr>
              <p:cNvPr id="267" name="Rectangle 55"/>
              <p:cNvSpPr>
                <a:spLocks noChangeArrowheads="1"/>
              </p:cNvSpPr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850810" y="4074643"/>
                <a:ext cx="452421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30" name="Group 184"/>
            <p:cNvGrpSpPr>
              <a:grpSpLocks/>
            </p:cNvGrpSpPr>
            <p:nvPr/>
          </p:nvGrpSpPr>
          <p:grpSpPr bwMode="auto">
            <a:xfrm>
              <a:off x="2144713" y="1582738"/>
              <a:ext cx="658812" cy="322262"/>
              <a:chOff x="769225" y="3995953"/>
              <a:chExt cx="615589" cy="326003"/>
            </a:xfrm>
          </p:grpSpPr>
          <p:sp>
            <p:nvSpPr>
              <p:cNvPr id="265" name="Rectangle 53"/>
              <p:cNvSpPr>
                <a:spLocks noChangeArrowheads="1"/>
              </p:cNvSpPr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66" name="Rectangle 265"/>
              <p:cNvSpPr/>
              <p:nvPr/>
            </p:nvSpPr>
            <p:spPr bwMode="auto">
              <a:xfrm>
                <a:off x="850810" y="4074643"/>
                <a:ext cx="452421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31" name="Group 187"/>
            <p:cNvGrpSpPr>
              <a:grpSpLocks/>
            </p:cNvGrpSpPr>
            <p:nvPr/>
          </p:nvGrpSpPr>
          <p:grpSpPr bwMode="auto">
            <a:xfrm>
              <a:off x="2824163" y="1582738"/>
              <a:ext cx="660400" cy="322262"/>
              <a:chOff x="769225" y="3995953"/>
              <a:chExt cx="615589" cy="326003"/>
            </a:xfrm>
          </p:grpSpPr>
          <p:sp>
            <p:nvSpPr>
              <p:cNvPr id="263" name="Rectangle 50"/>
              <p:cNvSpPr>
                <a:spLocks noChangeArrowheads="1"/>
              </p:cNvSpPr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64" name="Rectangle 263"/>
              <p:cNvSpPr/>
              <p:nvPr/>
            </p:nvSpPr>
            <p:spPr bwMode="auto">
              <a:xfrm>
                <a:off x="850613" y="4074643"/>
                <a:ext cx="452813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sp>
          <p:nvSpPr>
            <p:cNvPr id="232" name="TextBox 231"/>
            <p:cNvSpPr txBox="1"/>
            <p:nvPr/>
          </p:nvSpPr>
          <p:spPr bwMode="auto">
            <a:xfrm>
              <a:off x="1827213" y="1574801"/>
              <a:ext cx="62709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inputs</a:t>
              </a:r>
            </a:p>
          </p:txBody>
        </p:sp>
        <p:grpSp>
          <p:nvGrpSpPr>
            <p:cNvPr id="233" name="Group 121"/>
            <p:cNvGrpSpPr>
              <a:grpSpLocks/>
            </p:cNvGrpSpPr>
            <p:nvPr/>
          </p:nvGrpSpPr>
          <p:grpSpPr bwMode="auto">
            <a:xfrm>
              <a:off x="3516312" y="1568450"/>
              <a:ext cx="703263" cy="2101850"/>
              <a:chOff x="3516312" y="3826177"/>
              <a:chExt cx="703263" cy="2101849"/>
            </a:xfrm>
          </p:grpSpPr>
          <p:sp>
            <p:nvSpPr>
              <p:cNvPr id="254" name="Rectangle 3"/>
              <p:cNvSpPr>
                <a:spLocks noChangeArrowheads="1"/>
              </p:cNvSpPr>
              <p:nvPr/>
            </p:nvSpPr>
            <p:spPr bwMode="auto">
              <a:xfrm>
                <a:off x="3516312" y="3826177"/>
                <a:ext cx="703263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255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56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57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58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59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60" name="Rectangle 133"/>
              <p:cNvSpPr>
                <a:spLocks noChangeArrowheads="1"/>
              </p:cNvSpPr>
              <p:nvPr/>
            </p:nvSpPr>
            <p:spPr bwMode="auto">
              <a:xfrm>
                <a:off x="3541713" y="3851577"/>
                <a:ext cx="658812" cy="32226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3627437" y="3927777"/>
                <a:ext cx="487363" cy="16827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3560761" y="3832528"/>
                <a:ext cx="628377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 i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Arial" charset="0"/>
                  </a:rPr>
                  <a:t>target</a:t>
                </a:r>
              </a:p>
            </p:txBody>
          </p:sp>
        </p:grpSp>
        <p:sp>
          <p:nvSpPr>
            <p:cNvPr id="234" name="Rectangle 233"/>
            <p:cNvSpPr/>
            <p:nvPr/>
          </p:nvSpPr>
          <p:spPr bwMode="auto">
            <a:xfrm>
              <a:off x="156210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156210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156210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56210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156210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23520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23520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23520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23520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23520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9210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921000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2921000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2921000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921000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36322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3632200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3632200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3632200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3632200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  <p:grpSp>
        <p:nvGrpSpPr>
          <p:cNvPr id="271" name="Group 351"/>
          <p:cNvGrpSpPr>
            <a:grpSpLocks/>
          </p:cNvGrpSpPr>
          <p:nvPr/>
        </p:nvGrpSpPr>
        <p:grpSpPr bwMode="auto">
          <a:xfrm>
            <a:off x="6096000" y="1462088"/>
            <a:ext cx="3455989" cy="2101851"/>
            <a:chOff x="763588" y="1568450"/>
            <a:chExt cx="3455987" cy="2101850"/>
          </a:xfrm>
        </p:grpSpPr>
        <p:sp>
          <p:nvSpPr>
            <p:cNvPr id="272" name="Rectangle 3"/>
            <p:cNvSpPr>
              <a:spLocks noChangeArrowheads="1"/>
            </p:cNvSpPr>
            <p:nvPr/>
          </p:nvSpPr>
          <p:spPr bwMode="auto">
            <a:xfrm>
              <a:off x="763588" y="1568450"/>
              <a:ext cx="2754312" cy="21018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73" name="Rectangle 74"/>
            <p:cNvSpPr>
              <a:spLocks noChangeArrowheads="1"/>
            </p:cNvSpPr>
            <p:nvPr/>
          </p:nvSpPr>
          <p:spPr bwMode="auto">
            <a:xfrm>
              <a:off x="796925" y="1928813"/>
              <a:ext cx="657225" cy="323850"/>
            </a:xfrm>
            <a:prstGeom prst="rect">
              <a:avLst/>
            </a:prstGeom>
            <a:solidFill>
              <a:srgbClr val="F8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88265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75" name="Rectangle 81"/>
            <p:cNvSpPr>
              <a:spLocks noChangeArrowheads="1"/>
            </p:cNvSpPr>
            <p:nvPr/>
          </p:nvSpPr>
          <p:spPr bwMode="auto">
            <a:xfrm>
              <a:off x="796925" y="2274888"/>
              <a:ext cx="657225" cy="323850"/>
            </a:xfrm>
            <a:prstGeom prst="rect">
              <a:avLst/>
            </a:prstGeom>
            <a:solidFill>
              <a:srgbClr val="F0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88265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77" name="Rectangle 91"/>
            <p:cNvSpPr>
              <a:spLocks noChangeArrowheads="1"/>
            </p:cNvSpPr>
            <p:nvPr/>
          </p:nvSpPr>
          <p:spPr bwMode="auto">
            <a:xfrm>
              <a:off x="796925" y="3314700"/>
              <a:ext cx="657225" cy="323850"/>
            </a:xfrm>
            <a:prstGeom prst="rect">
              <a:avLst/>
            </a:prstGeom>
            <a:solidFill>
              <a:srgbClr val="DB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88265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79" name="Rectangle 94"/>
            <p:cNvSpPr>
              <a:spLocks noChangeArrowheads="1"/>
            </p:cNvSpPr>
            <p:nvPr/>
          </p:nvSpPr>
          <p:spPr bwMode="auto">
            <a:xfrm>
              <a:off x="796925" y="2968625"/>
              <a:ext cx="657225" cy="323850"/>
            </a:xfrm>
            <a:prstGeom prst="rect">
              <a:avLst/>
            </a:prstGeom>
            <a:solidFill>
              <a:srgbClr val="E3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88265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81" name="Rectangle 97"/>
            <p:cNvSpPr>
              <a:spLocks noChangeArrowheads="1"/>
            </p:cNvSpPr>
            <p:nvPr/>
          </p:nvSpPr>
          <p:spPr bwMode="auto">
            <a:xfrm>
              <a:off x="796925" y="2622550"/>
              <a:ext cx="657225" cy="323850"/>
            </a:xfrm>
            <a:prstGeom prst="rect">
              <a:avLst/>
            </a:prstGeom>
            <a:solidFill>
              <a:srgbClr val="EA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88265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283" name="Rectangle 115"/>
            <p:cNvSpPr>
              <a:spLocks noChangeArrowheads="1"/>
            </p:cNvSpPr>
            <p:nvPr/>
          </p:nvSpPr>
          <p:spPr bwMode="auto">
            <a:xfrm>
              <a:off x="1476375" y="1928813"/>
              <a:ext cx="657225" cy="323850"/>
            </a:xfrm>
            <a:prstGeom prst="rect">
              <a:avLst/>
            </a:prstGeom>
            <a:solidFill>
              <a:srgbClr val="EF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4" name="Rectangle 113"/>
            <p:cNvSpPr>
              <a:spLocks noChangeArrowheads="1"/>
            </p:cNvSpPr>
            <p:nvPr/>
          </p:nvSpPr>
          <p:spPr bwMode="auto">
            <a:xfrm>
              <a:off x="1476375" y="2274888"/>
              <a:ext cx="657225" cy="323850"/>
            </a:xfrm>
            <a:prstGeom prst="rect">
              <a:avLst/>
            </a:prstGeom>
            <a:solidFill>
              <a:srgbClr val="E8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5" name="Rectangle 111"/>
            <p:cNvSpPr>
              <a:spLocks noChangeArrowheads="1"/>
            </p:cNvSpPr>
            <p:nvPr/>
          </p:nvSpPr>
          <p:spPr bwMode="auto">
            <a:xfrm>
              <a:off x="1476375" y="3314700"/>
              <a:ext cx="657225" cy="322263"/>
            </a:xfrm>
            <a:prstGeom prst="rect">
              <a:avLst/>
            </a:prstGeom>
            <a:solidFill>
              <a:srgbClr val="C8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" name="Rectangle 109"/>
            <p:cNvSpPr>
              <a:spLocks noChangeArrowheads="1"/>
            </p:cNvSpPr>
            <p:nvPr/>
          </p:nvSpPr>
          <p:spPr bwMode="auto">
            <a:xfrm>
              <a:off x="1476375" y="2967038"/>
              <a:ext cx="657225" cy="323850"/>
            </a:xfrm>
            <a:prstGeom prst="rect">
              <a:avLst/>
            </a:prstGeom>
            <a:solidFill>
              <a:srgbClr val="D6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7" name="Rectangle 106"/>
            <p:cNvSpPr>
              <a:spLocks noChangeArrowheads="1"/>
            </p:cNvSpPr>
            <p:nvPr/>
          </p:nvSpPr>
          <p:spPr bwMode="auto">
            <a:xfrm>
              <a:off x="1476375" y="2620963"/>
              <a:ext cx="657225" cy="323850"/>
            </a:xfrm>
            <a:prstGeom prst="rect">
              <a:avLst/>
            </a:prstGeom>
            <a:solidFill>
              <a:srgbClr val="E1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8" name="Rectangle 132"/>
            <p:cNvSpPr>
              <a:spLocks noChangeArrowheads="1"/>
            </p:cNvSpPr>
            <p:nvPr/>
          </p:nvSpPr>
          <p:spPr bwMode="auto">
            <a:xfrm>
              <a:off x="2149475" y="1928813"/>
              <a:ext cx="657225" cy="323850"/>
            </a:xfrm>
            <a:prstGeom prst="rect">
              <a:avLst/>
            </a:prstGeom>
            <a:solidFill>
              <a:srgbClr val="E7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9" name="Rectangle 130"/>
            <p:cNvSpPr>
              <a:spLocks noChangeArrowheads="1"/>
            </p:cNvSpPr>
            <p:nvPr/>
          </p:nvSpPr>
          <p:spPr bwMode="auto">
            <a:xfrm>
              <a:off x="2149475" y="2274888"/>
              <a:ext cx="657225" cy="323850"/>
            </a:xfrm>
            <a:prstGeom prst="rect">
              <a:avLst/>
            </a:prstGeom>
            <a:solidFill>
              <a:srgbClr val="DF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0" name="Rectangle 127"/>
            <p:cNvSpPr>
              <a:spLocks noChangeArrowheads="1"/>
            </p:cNvSpPr>
            <p:nvPr/>
          </p:nvSpPr>
          <p:spPr bwMode="auto">
            <a:xfrm>
              <a:off x="2149475" y="3314700"/>
              <a:ext cx="657225" cy="322263"/>
            </a:xfrm>
            <a:prstGeom prst="rect">
              <a:avLst/>
            </a:prstGeom>
            <a:solidFill>
              <a:srgbClr val="B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1" name="Rectangle 125"/>
            <p:cNvSpPr>
              <a:spLocks noChangeArrowheads="1"/>
            </p:cNvSpPr>
            <p:nvPr/>
          </p:nvSpPr>
          <p:spPr bwMode="auto">
            <a:xfrm>
              <a:off x="2149475" y="2967038"/>
              <a:ext cx="657225" cy="323850"/>
            </a:xfrm>
            <a:prstGeom prst="rect">
              <a:avLst/>
            </a:prstGeom>
            <a:solidFill>
              <a:srgbClr val="C3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2" name="Rectangle 123"/>
            <p:cNvSpPr>
              <a:spLocks noChangeArrowheads="1"/>
            </p:cNvSpPr>
            <p:nvPr/>
          </p:nvSpPr>
          <p:spPr bwMode="auto">
            <a:xfrm>
              <a:off x="2149475" y="2620963"/>
              <a:ext cx="657225" cy="323850"/>
            </a:xfrm>
            <a:prstGeom prst="rect">
              <a:avLst/>
            </a:prstGeom>
            <a:solidFill>
              <a:srgbClr val="D2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3" name="Rectangle 167"/>
            <p:cNvSpPr>
              <a:spLocks noChangeArrowheads="1"/>
            </p:cNvSpPr>
            <p:nvPr/>
          </p:nvSpPr>
          <p:spPr bwMode="auto">
            <a:xfrm>
              <a:off x="2828925" y="1927225"/>
              <a:ext cx="657225" cy="323850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4" name="Rectangle 155"/>
            <p:cNvSpPr>
              <a:spLocks noChangeArrowheads="1"/>
            </p:cNvSpPr>
            <p:nvPr/>
          </p:nvSpPr>
          <p:spPr bwMode="auto">
            <a:xfrm>
              <a:off x="2828925" y="2273300"/>
              <a:ext cx="657225" cy="323850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5" name="Rectangle 148"/>
            <p:cNvSpPr>
              <a:spLocks noChangeArrowheads="1"/>
            </p:cNvSpPr>
            <p:nvPr/>
          </p:nvSpPr>
          <p:spPr bwMode="auto">
            <a:xfrm>
              <a:off x="2828925" y="3313113"/>
              <a:ext cx="657225" cy="323850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6" name="Rectangle 146"/>
            <p:cNvSpPr>
              <a:spLocks noChangeArrowheads="1"/>
            </p:cNvSpPr>
            <p:nvPr/>
          </p:nvSpPr>
          <p:spPr bwMode="auto">
            <a:xfrm>
              <a:off x="2828925" y="2967038"/>
              <a:ext cx="657225" cy="323850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" name="Rectangle 144"/>
            <p:cNvSpPr>
              <a:spLocks noChangeArrowheads="1"/>
            </p:cNvSpPr>
            <p:nvPr/>
          </p:nvSpPr>
          <p:spPr bwMode="auto">
            <a:xfrm>
              <a:off x="2828925" y="2620963"/>
              <a:ext cx="657225" cy="323850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8900" tIns="88900" rIns="88900" bIns="889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298" name="Group 171"/>
            <p:cNvGrpSpPr>
              <a:grpSpLocks/>
            </p:cNvGrpSpPr>
            <p:nvPr/>
          </p:nvGrpSpPr>
          <p:grpSpPr bwMode="auto">
            <a:xfrm>
              <a:off x="785813" y="1582738"/>
              <a:ext cx="660400" cy="322262"/>
              <a:chOff x="769225" y="3995953"/>
              <a:chExt cx="615589" cy="326003"/>
            </a:xfrm>
          </p:grpSpPr>
          <p:sp>
            <p:nvSpPr>
              <p:cNvPr id="339" name="Rectangle 338"/>
              <p:cNvSpPr/>
              <p:nvPr/>
            </p:nvSpPr>
            <p:spPr bwMode="auto">
              <a:xfrm>
                <a:off x="769225" y="3995952"/>
                <a:ext cx="615589" cy="326004"/>
              </a:xfrm>
              <a:prstGeom prst="rect">
                <a:avLst/>
              </a:prstGeom>
              <a:solidFill>
                <a:srgbClr val="DDDDDD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endParaRPr>
              </a:p>
            </p:txBody>
          </p:sp>
          <p:sp>
            <p:nvSpPr>
              <p:cNvPr id="340" name="Rectangle 339"/>
              <p:cNvSpPr/>
              <p:nvPr/>
            </p:nvSpPr>
            <p:spPr bwMode="auto">
              <a:xfrm>
                <a:off x="850613" y="4074643"/>
                <a:ext cx="452813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99" name="Group 181"/>
            <p:cNvGrpSpPr>
              <a:grpSpLocks/>
            </p:cNvGrpSpPr>
            <p:nvPr/>
          </p:nvGrpSpPr>
          <p:grpSpPr bwMode="auto">
            <a:xfrm>
              <a:off x="1465263" y="1582738"/>
              <a:ext cx="658812" cy="322262"/>
              <a:chOff x="769225" y="3995953"/>
              <a:chExt cx="615589" cy="326003"/>
            </a:xfrm>
          </p:grpSpPr>
          <p:sp>
            <p:nvSpPr>
              <p:cNvPr id="337" name="Rectangle 55"/>
              <p:cNvSpPr>
                <a:spLocks noChangeArrowheads="1"/>
              </p:cNvSpPr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38" name="Rectangle 337"/>
              <p:cNvSpPr/>
              <p:nvPr/>
            </p:nvSpPr>
            <p:spPr bwMode="auto">
              <a:xfrm>
                <a:off x="850810" y="4074643"/>
                <a:ext cx="452421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300" name="Group 184"/>
            <p:cNvGrpSpPr>
              <a:grpSpLocks/>
            </p:cNvGrpSpPr>
            <p:nvPr/>
          </p:nvGrpSpPr>
          <p:grpSpPr bwMode="auto">
            <a:xfrm>
              <a:off x="2144713" y="1582738"/>
              <a:ext cx="658812" cy="322262"/>
              <a:chOff x="769225" y="3995953"/>
              <a:chExt cx="615589" cy="326003"/>
            </a:xfrm>
          </p:grpSpPr>
          <p:sp>
            <p:nvSpPr>
              <p:cNvPr id="335" name="Rectangle 53"/>
              <p:cNvSpPr>
                <a:spLocks noChangeArrowheads="1"/>
              </p:cNvSpPr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36" name="Rectangle 335"/>
              <p:cNvSpPr/>
              <p:nvPr/>
            </p:nvSpPr>
            <p:spPr bwMode="auto">
              <a:xfrm>
                <a:off x="850810" y="4074643"/>
                <a:ext cx="452421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301" name="Group 187"/>
            <p:cNvGrpSpPr>
              <a:grpSpLocks/>
            </p:cNvGrpSpPr>
            <p:nvPr/>
          </p:nvGrpSpPr>
          <p:grpSpPr bwMode="auto">
            <a:xfrm>
              <a:off x="2824163" y="1582738"/>
              <a:ext cx="660400" cy="322262"/>
              <a:chOff x="769225" y="3995953"/>
              <a:chExt cx="615589" cy="326003"/>
            </a:xfrm>
          </p:grpSpPr>
          <p:sp>
            <p:nvSpPr>
              <p:cNvPr id="333" name="Rectangle 50"/>
              <p:cNvSpPr>
                <a:spLocks noChangeArrowheads="1"/>
              </p:cNvSpPr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34" name="Rectangle 333"/>
              <p:cNvSpPr/>
              <p:nvPr/>
            </p:nvSpPr>
            <p:spPr bwMode="auto">
              <a:xfrm>
                <a:off x="850613" y="4074643"/>
                <a:ext cx="452813" cy="16862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</p:grpSp>
        <p:sp>
          <p:nvSpPr>
            <p:cNvPr id="302" name="TextBox 301"/>
            <p:cNvSpPr txBox="1"/>
            <p:nvPr/>
          </p:nvSpPr>
          <p:spPr bwMode="auto">
            <a:xfrm>
              <a:off x="1827213" y="1574801"/>
              <a:ext cx="62709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Arial" charset="0"/>
                </a:rPr>
                <a:t>inputs</a:t>
              </a:r>
            </a:p>
          </p:txBody>
        </p:sp>
        <p:grpSp>
          <p:nvGrpSpPr>
            <p:cNvPr id="303" name="Group 121"/>
            <p:cNvGrpSpPr>
              <a:grpSpLocks/>
            </p:cNvGrpSpPr>
            <p:nvPr/>
          </p:nvGrpSpPr>
          <p:grpSpPr bwMode="auto">
            <a:xfrm>
              <a:off x="3516312" y="1568450"/>
              <a:ext cx="703263" cy="2101850"/>
              <a:chOff x="3516312" y="3826177"/>
              <a:chExt cx="703263" cy="2101849"/>
            </a:xfrm>
          </p:grpSpPr>
          <p:sp>
            <p:nvSpPr>
              <p:cNvPr id="324" name="Rectangle 3"/>
              <p:cNvSpPr>
                <a:spLocks noChangeArrowheads="1"/>
              </p:cNvSpPr>
              <p:nvPr/>
            </p:nvSpPr>
            <p:spPr bwMode="auto">
              <a:xfrm>
                <a:off x="3516312" y="3826177"/>
                <a:ext cx="703263" cy="210184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325" name="Rectangle 167"/>
              <p:cNvSpPr>
                <a:spLocks noChangeArrowheads="1"/>
              </p:cNvSpPr>
              <p:nvPr/>
            </p:nvSpPr>
            <p:spPr bwMode="auto">
              <a:xfrm>
                <a:off x="3546162" y="4195687"/>
                <a:ext cx="656680" cy="323472"/>
              </a:xfrm>
              <a:prstGeom prst="rect">
                <a:avLst/>
              </a:prstGeom>
              <a:solidFill>
                <a:srgbClr val="DE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26" name="Rectangle 155"/>
              <p:cNvSpPr>
                <a:spLocks noChangeArrowheads="1"/>
              </p:cNvSpPr>
              <p:nvPr/>
            </p:nvSpPr>
            <p:spPr bwMode="auto">
              <a:xfrm>
                <a:off x="3546162" y="4542274"/>
                <a:ext cx="656680" cy="323472"/>
              </a:xfrm>
              <a:prstGeom prst="rect">
                <a:avLst/>
              </a:prstGeom>
              <a:solidFill>
                <a:srgbClr val="C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27" name="Rectangle 148"/>
              <p:cNvSpPr>
                <a:spLocks noChangeArrowheads="1"/>
              </p:cNvSpPr>
              <p:nvPr/>
            </p:nvSpPr>
            <p:spPr bwMode="auto">
              <a:xfrm>
                <a:off x="3546162" y="5582033"/>
                <a:ext cx="656680" cy="323472"/>
              </a:xfrm>
              <a:prstGeom prst="rect">
                <a:avLst/>
              </a:prstGeom>
              <a:solidFill>
                <a:srgbClr val="A0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28" name="Rectangle 146"/>
              <p:cNvSpPr>
                <a:spLocks noChangeArrowheads="1"/>
              </p:cNvSpPr>
              <p:nvPr/>
            </p:nvSpPr>
            <p:spPr bwMode="auto">
              <a:xfrm>
                <a:off x="3546162" y="5235447"/>
                <a:ext cx="656680" cy="323472"/>
              </a:xfrm>
              <a:prstGeom prst="rect">
                <a:avLst/>
              </a:prstGeom>
              <a:solidFill>
                <a:srgbClr val="AF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29" name="Rectangle 144"/>
              <p:cNvSpPr>
                <a:spLocks noChangeArrowheads="1"/>
              </p:cNvSpPr>
              <p:nvPr/>
            </p:nvSpPr>
            <p:spPr bwMode="auto">
              <a:xfrm>
                <a:off x="3546162" y="4888861"/>
                <a:ext cx="656680" cy="323472"/>
              </a:xfrm>
              <a:prstGeom prst="rect">
                <a:avLst/>
              </a:prstGeom>
              <a:solidFill>
                <a:srgbClr val="BF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30" name="Rectangle 133"/>
              <p:cNvSpPr>
                <a:spLocks noChangeArrowheads="1"/>
              </p:cNvSpPr>
              <p:nvPr/>
            </p:nvSpPr>
            <p:spPr bwMode="auto">
              <a:xfrm>
                <a:off x="3541713" y="3851577"/>
                <a:ext cx="658812" cy="32226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8900" tIns="88900" rIns="88900" bIns="889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31" name="Rectangle 330"/>
              <p:cNvSpPr/>
              <p:nvPr/>
            </p:nvSpPr>
            <p:spPr bwMode="auto">
              <a:xfrm>
                <a:off x="3627437" y="3927777"/>
                <a:ext cx="487363" cy="16827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8900" tIns="88900" rIns="88900" bIns="88900"/>
              <a:lstStyle/>
              <a:p>
                <a:pPr algn="ctr">
                  <a:defRPr/>
                </a:pPr>
                <a:endParaRPr lang="en-US" sz="2400" dirty="0">
                  <a:latin typeface="Arial"/>
                  <a:cs typeface="Arial" charset="0"/>
                </a:endParaRPr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3560761" y="3832528"/>
                <a:ext cx="628377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 i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cs typeface="Arial" charset="0"/>
                  </a:rPr>
                  <a:t>target</a:t>
                </a:r>
              </a:p>
            </p:txBody>
          </p:sp>
        </p:grpSp>
        <p:sp>
          <p:nvSpPr>
            <p:cNvPr id="304" name="Rectangle 303"/>
            <p:cNvSpPr/>
            <p:nvPr/>
          </p:nvSpPr>
          <p:spPr bwMode="auto">
            <a:xfrm>
              <a:off x="156210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156210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156210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156210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156210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235201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2235201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2235201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2235201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2235201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9210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921000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921000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921000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921000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3632200" y="2006600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3632200" y="235426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3632200" y="339248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3632200" y="3046412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3632200" y="2700337"/>
              <a:ext cx="485775" cy="165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8900" tIns="88900" rIns="88900" bIns="88900"/>
            <a:lstStyle/>
            <a:p>
              <a:pPr algn="ctr">
                <a:defRPr/>
              </a:pPr>
              <a:endParaRPr lang="en-US" sz="2400" dirty="0">
                <a:latin typeface="Arial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375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07AD-460C-41F6-B0EA-3007DBC0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vs.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E557-CBE8-46B1-8534-AEC62ADA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Avoid underfitting: </a:t>
            </a:r>
          </a:p>
          <a:p>
            <a:pPr lvl="1"/>
            <a:r>
              <a:rPr lang="en-US" dirty="0"/>
              <a:t>Change hyperparameters</a:t>
            </a:r>
          </a:p>
          <a:p>
            <a:pPr lvl="1"/>
            <a:r>
              <a:rPr lang="en-US" dirty="0"/>
              <a:t>Change algorithm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r>
              <a:rPr lang="en-US" dirty="0"/>
              <a:t>Reduce model constraints (i.e., reduce regularization)</a:t>
            </a:r>
          </a:p>
          <a:p>
            <a:r>
              <a:rPr lang="en-US" dirty="0"/>
              <a:t>Avoid overfitting:</a:t>
            </a:r>
          </a:p>
          <a:p>
            <a:pPr lvl="1"/>
            <a:r>
              <a:rPr lang="en-US" dirty="0"/>
              <a:t>Change hyperparameters</a:t>
            </a:r>
          </a:p>
          <a:p>
            <a:pPr lvl="1"/>
            <a:r>
              <a:rPr lang="en-US" dirty="0"/>
              <a:t>Simplify the model </a:t>
            </a:r>
          </a:p>
          <a:p>
            <a:pPr lvl="1"/>
            <a:r>
              <a:rPr lang="en-US" dirty="0"/>
              <a:t>Reduce the number of epochs to train</a:t>
            </a:r>
          </a:p>
          <a:p>
            <a:pPr lvl="1"/>
            <a:r>
              <a:rPr lang="en-US" dirty="0"/>
              <a:t>Use model constraints (i.e., regularization)</a:t>
            </a:r>
          </a:p>
          <a:p>
            <a:pPr lvl="1"/>
            <a:r>
              <a:rPr lang="en-US" dirty="0"/>
              <a:t>Gather more data</a:t>
            </a:r>
          </a:p>
          <a:p>
            <a:pPr lvl="1"/>
            <a:r>
              <a:rPr lang="en-US" dirty="0"/>
              <a:t>Reduce noise in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69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33CF-98E0-41F5-A6B0-FE6C69B7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BC69-7B4C-450F-84BB-E0255237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67" dirty="0">
                <a:solidFill>
                  <a:srgbClr val="000000"/>
                </a:solidFill>
                <a:latin typeface="VelinoText-Book"/>
              </a:rPr>
              <a:t>“A system of postulates, data, and inferences presented as a mathematical description of an entity or state of affairs”</a:t>
            </a:r>
            <a:r>
              <a:rPr lang="en-US" sz="2667" baseline="30000" dirty="0">
                <a:solidFill>
                  <a:srgbClr val="000000"/>
                </a:solidFill>
                <a:latin typeface="VelinoText-Book"/>
              </a:rPr>
              <a:t>1</a:t>
            </a:r>
          </a:p>
          <a:p>
            <a:r>
              <a:rPr lang="en-US" sz="2667" dirty="0">
                <a:solidFill>
                  <a:srgbClr val="000000"/>
                </a:solidFill>
                <a:latin typeface="VelinoText-Book"/>
              </a:rPr>
              <a:t>Which of the following could we consider a “model”</a:t>
            </a:r>
          </a:p>
          <a:p>
            <a:pPr lvl="1"/>
            <a:r>
              <a:rPr lang="en-US" sz="2133" dirty="0">
                <a:solidFill>
                  <a:srgbClr val="000000"/>
                </a:solidFill>
                <a:latin typeface="VelinoText-Book"/>
              </a:rPr>
              <a:t>y = 2x + 3</a:t>
            </a:r>
          </a:p>
          <a:p>
            <a:pPr lvl="2"/>
            <a:r>
              <a:rPr lang="en-US" sz="1867" dirty="0">
                <a:solidFill>
                  <a:srgbClr val="000000"/>
                </a:solidFill>
                <a:latin typeface="VelinoText-Book"/>
              </a:rPr>
              <a:t>Yes, given a value (we’ll label as x), we can determine another value (which we label as y).</a:t>
            </a:r>
          </a:p>
          <a:p>
            <a:pPr lvl="1"/>
            <a:r>
              <a:rPr lang="en-US" sz="2133" dirty="0">
                <a:solidFill>
                  <a:srgbClr val="000000"/>
                </a:solidFill>
                <a:latin typeface="VelinoText-Book"/>
              </a:rPr>
              <a:t>Color is red if x is 1, otherwise color is blue</a:t>
            </a:r>
          </a:p>
          <a:p>
            <a:pPr lvl="2"/>
            <a:r>
              <a:rPr lang="en-US" sz="1867" dirty="0">
                <a:solidFill>
                  <a:srgbClr val="000000"/>
                </a:solidFill>
                <a:latin typeface="VelinoText-Book"/>
              </a:rPr>
              <a:t>Yes, given a value (we’ll label as z), we can determine an associated color.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D202A-51AA-4F97-8E80-11908AE7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08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EAA6-9415-4F7C-AC7E-5EAF59C5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36FCE-28D2-4E16-B232-93E3030E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of this course will be dedicated to looking at predictive models.</a:t>
            </a:r>
          </a:p>
          <a:p>
            <a:r>
              <a:rPr lang="en-US" dirty="0"/>
              <a:t>In predictive modeling we use various method to identify patterns from past data and from this develop models to help predict future outcomes. </a:t>
            </a:r>
          </a:p>
          <a:p>
            <a:r>
              <a:rPr lang="en-US" dirty="0"/>
              <a:t>Let’s look at an example…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00190-DAB9-4B07-BD70-C457AB74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B2C9-073E-4EE9-98F9-79BCD43CC22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6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being predicted: Target, dependent, outcome, label, Y</a:t>
            </a:r>
          </a:p>
          <a:p>
            <a:r>
              <a:rPr lang="en-US" dirty="0"/>
              <a:t>Values used for prediction: Inputs, independents, predictors, features, dimensions, attributes, X</a:t>
            </a:r>
          </a:p>
          <a:p>
            <a:r>
              <a:rPr lang="en-US" dirty="0"/>
              <a:t>Two types of values:</a:t>
            </a:r>
          </a:p>
          <a:p>
            <a:pPr lvl="1"/>
            <a:r>
              <a:rPr lang="en-US" dirty="0"/>
              <a:t>Continuous, interval, numeric</a:t>
            </a:r>
          </a:p>
          <a:p>
            <a:pPr lvl="1"/>
            <a:r>
              <a:rPr lang="en-US" dirty="0"/>
              <a:t>Categorical, class</a:t>
            </a:r>
          </a:p>
          <a:p>
            <a:pPr lvl="2"/>
            <a:r>
              <a:rPr lang="en-US" dirty="0"/>
              <a:t>Nominal</a:t>
            </a:r>
          </a:p>
          <a:p>
            <a:pPr lvl="2"/>
            <a:r>
              <a:rPr lang="en-US" dirty="0"/>
              <a:t>Ordinal</a:t>
            </a:r>
          </a:p>
          <a:p>
            <a:pPr lvl="2"/>
            <a:r>
              <a:rPr lang="en-US" dirty="0"/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570383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321A-DE7B-42FE-81A5-FC89637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11160"/>
            <a:ext cx="3335593" cy="5403371"/>
          </a:xfrm>
        </p:spPr>
        <p:txBody>
          <a:bodyPr>
            <a:normAutofit/>
          </a:bodyPr>
          <a:lstStyle/>
          <a:p>
            <a:r>
              <a:rPr lang="en-US" sz="3733" dirty="0">
                <a:solidFill>
                  <a:srgbClr val="FFFFFF"/>
                </a:solidFill>
              </a:rPr>
              <a:t>Classification Modeling Example: </a:t>
            </a:r>
            <a:r>
              <a:rPr lang="en-US" sz="3733" i="1" dirty="0">
                <a:solidFill>
                  <a:srgbClr val="FFFFFF"/>
                </a:solidFill>
              </a:rPr>
              <a:t>Riding Lawn Mower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FD39-6A5C-41AF-AED5-EE2C9765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800"/>
              </a:spcAft>
            </a:pPr>
            <a:fld id="{179A9A4E-4C82-4D44-9372-C31BB3818094}" type="slidenum">
              <a:rPr lang="en-US" sz="1467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800"/>
                </a:spcAft>
              </a:pPr>
              <a:t>40</a:t>
            </a:fld>
            <a:endParaRPr lang="en-US" sz="1467">
              <a:solidFill>
                <a:srgbClr val="FFFFFF">
                  <a:alpha val="80000"/>
                </a:srgbClr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656D0923-9EF7-43B3-9D0F-2E0278951E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1883" y="642938"/>
          <a:ext cx="4144712" cy="557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00">
                  <a:extLst>
                    <a:ext uri="{9D8B030D-6E8A-4147-A177-3AD203B41FA5}">
                      <a16:colId xmlns:a16="http://schemas.microsoft.com/office/drawing/2014/main" val="3216186164"/>
                    </a:ext>
                  </a:extLst>
                </a:gridCol>
                <a:gridCol w="1326153">
                  <a:extLst>
                    <a:ext uri="{9D8B030D-6E8A-4147-A177-3AD203B41FA5}">
                      <a16:colId xmlns:a16="http://schemas.microsoft.com/office/drawing/2014/main" val="653452734"/>
                    </a:ext>
                  </a:extLst>
                </a:gridCol>
                <a:gridCol w="1523859">
                  <a:extLst>
                    <a:ext uri="{9D8B030D-6E8A-4147-A177-3AD203B41FA5}">
                      <a16:colId xmlns:a16="http://schemas.microsoft.com/office/drawing/2014/main" val="341550547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Income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Lot_Size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Ownership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2876331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18.4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401044304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85.5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16.8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166980188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64.8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21.6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88399127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61.5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20.8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336943677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87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23.6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21180016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110.1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19.2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390045142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108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17.6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378643525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82.8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22.4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426403467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16040963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93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20.8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209541558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51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110584206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81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19652266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75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19.6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Nonowner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270089036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52.8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20.8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Nonowner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408670965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64.8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17.2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Nonowner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101776989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43.2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20.4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Nonowner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16015128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84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17.6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Nonowner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390167782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49.2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17.6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Nonowner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367969992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59.4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Nonowner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105438567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66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18.4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Nonowner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49189099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47.4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16.4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Nonowner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127810732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18.8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Nonowner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191424462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51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Nonowner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300670874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63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14.8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Nonowner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9" marR="7049" marT="7049" marB="0" anchor="b"/>
                </a:tc>
                <a:extLst>
                  <a:ext uri="{0D108BD9-81ED-4DB2-BD59-A6C34878D82A}">
                    <a16:rowId xmlns:a16="http://schemas.microsoft.com/office/drawing/2014/main" val="21872646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AD6FD7-5D9C-EB02-A63D-2B87DBC92F1F}"/>
              </a:ext>
            </a:extLst>
          </p:cNvPr>
          <p:cNvSpPr txBox="1"/>
          <p:nvPr/>
        </p:nvSpPr>
        <p:spPr>
          <a:xfrm>
            <a:off x="546539" y="8111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Classification Modeling  Example: 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Riding Lawn  Mower  Ownership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4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321A-DE7B-42FE-81A5-FC89637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04"/>
            <a:ext cx="10363200" cy="1143000"/>
          </a:xfrm>
        </p:spPr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FD39-6A5C-41AF-AED5-EE2C97651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0" name="Picture 9" descr="A picture containing colorful, large&#10;&#10;Description automatically generated">
            <a:extLst>
              <a:ext uri="{FF2B5EF4-FFF2-40B4-BE49-F238E27FC236}">
                <a16:creationId xmlns:a16="http://schemas.microsoft.com/office/drawing/2014/main" id="{7039A840-6AF0-4A5A-BC75-4E3E62E9E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025527"/>
            <a:ext cx="5054600" cy="5054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A35B57-F011-F4BC-27E0-EA8051644818}"/>
              </a:ext>
            </a:extLst>
          </p:cNvPr>
          <p:cNvSpPr/>
          <p:nvPr/>
        </p:nvSpPr>
        <p:spPr>
          <a:xfrm>
            <a:off x="5196840" y="906780"/>
            <a:ext cx="1005840" cy="338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88752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321A-DE7B-42FE-81A5-FC896378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FD39-6A5C-41AF-AED5-EE2C9765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9F74ED-FEDA-434C-9D27-8DB3A36FA30D}"/>
              </a:ext>
            </a:extLst>
          </p:cNvPr>
          <p:cNvGrpSpPr/>
          <p:nvPr/>
        </p:nvGrpSpPr>
        <p:grpSpPr>
          <a:xfrm>
            <a:off x="1287960" y="1410119"/>
            <a:ext cx="9245600" cy="4622800"/>
            <a:chOff x="990600" y="1125869"/>
            <a:chExt cx="6934200" cy="3467100"/>
          </a:xfrm>
        </p:grpSpPr>
        <p:pic>
          <p:nvPicPr>
            <p:cNvPr id="6" name="Picture 5" descr="A picture containing table, sitting, small, large&#10;&#10;Description automatically generated">
              <a:extLst>
                <a:ext uri="{FF2B5EF4-FFF2-40B4-BE49-F238E27FC236}">
                  <a16:creationId xmlns:a16="http://schemas.microsoft.com/office/drawing/2014/main" id="{C130A5A8-4C9D-4CF8-973B-24C4BFA04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1125869"/>
              <a:ext cx="6934200" cy="34671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2F92F05-321C-4196-87DB-9A1E7201B8AE}"/>
                </a:ext>
              </a:extLst>
            </p:cNvPr>
            <p:cNvSpPr/>
            <p:nvPr/>
          </p:nvSpPr>
          <p:spPr bwMode="auto">
            <a:xfrm>
              <a:off x="4376508" y="1125869"/>
              <a:ext cx="228600" cy="3427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397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olorful, large&#10;&#10;Description automatically generated">
            <a:extLst>
              <a:ext uri="{FF2B5EF4-FFF2-40B4-BE49-F238E27FC236}">
                <a16:creationId xmlns:a16="http://schemas.microsoft.com/office/drawing/2014/main" id="{CA5460E6-A5FB-B74A-517B-E925A17D7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509" y="1690689"/>
            <a:ext cx="4249273" cy="4249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7321A-DE7B-42FE-81A5-FC896378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FD39-6A5C-41AF-AED5-EE2C9765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8C9C61-A390-B2B2-905D-AFCFC2B4BC64}"/>
              </a:ext>
            </a:extLst>
          </p:cNvPr>
          <p:cNvSpPr/>
          <p:nvPr/>
        </p:nvSpPr>
        <p:spPr>
          <a:xfrm>
            <a:off x="3824942" y="2143562"/>
            <a:ext cx="3502212" cy="3406588"/>
          </a:xfrm>
          <a:custGeom>
            <a:avLst/>
            <a:gdLst>
              <a:gd name="connsiteX0" fmla="*/ 0 w 2626659"/>
              <a:gd name="connsiteY0" fmla="*/ 0 h 2554941"/>
              <a:gd name="connsiteX1" fmla="*/ 8965 w 2626659"/>
              <a:gd name="connsiteY1" fmla="*/ 14941 h 2554941"/>
              <a:gd name="connsiteX2" fmla="*/ 11953 w 2626659"/>
              <a:gd name="connsiteY2" fmla="*/ 23905 h 2554941"/>
              <a:gd name="connsiteX3" fmla="*/ 20918 w 2626659"/>
              <a:gd name="connsiteY3" fmla="*/ 35858 h 2554941"/>
              <a:gd name="connsiteX4" fmla="*/ 26894 w 2626659"/>
              <a:gd name="connsiteY4" fmla="*/ 50800 h 2554941"/>
              <a:gd name="connsiteX5" fmla="*/ 38847 w 2626659"/>
              <a:gd name="connsiteY5" fmla="*/ 71717 h 2554941"/>
              <a:gd name="connsiteX6" fmla="*/ 47812 w 2626659"/>
              <a:gd name="connsiteY6" fmla="*/ 89647 h 2554941"/>
              <a:gd name="connsiteX7" fmla="*/ 59765 w 2626659"/>
              <a:gd name="connsiteY7" fmla="*/ 101600 h 2554941"/>
              <a:gd name="connsiteX8" fmla="*/ 83670 w 2626659"/>
              <a:gd name="connsiteY8" fmla="*/ 140447 h 2554941"/>
              <a:gd name="connsiteX9" fmla="*/ 98612 w 2626659"/>
              <a:gd name="connsiteY9" fmla="*/ 158376 h 2554941"/>
              <a:gd name="connsiteX10" fmla="*/ 107576 w 2626659"/>
              <a:gd name="connsiteY10" fmla="*/ 170329 h 2554941"/>
              <a:gd name="connsiteX11" fmla="*/ 140447 w 2626659"/>
              <a:gd name="connsiteY11" fmla="*/ 203200 h 2554941"/>
              <a:gd name="connsiteX12" fmla="*/ 152400 w 2626659"/>
              <a:gd name="connsiteY12" fmla="*/ 221129 h 2554941"/>
              <a:gd name="connsiteX13" fmla="*/ 170329 w 2626659"/>
              <a:gd name="connsiteY13" fmla="*/ 236070 h 2554941"/>
              <a:gd name="connsiteX14" fmla="*/ 191247 w 2626659"/>
              <a:gd name="connsiteY14" fmla="*/ 256988 h 2554941"/>
              <a:gd name="connsiteX15" fmla="*/ 200212 w 2626659"/>
              <a:gd name="connsiteY15" fmla="*/ 262964 h 2554941"/>
              <a:gd name="connsiteX16" fmla="*/ 221129 w 2626659"/>
              <a:gd name="connsiteY16" fmla="*/ 283882 h 2554941"/>
              <a:gd name="connsiteX17" fmla="*/ 242047 w 2626659"/>
              <a:gd name="connsiteY17" fmla="*/ 298823 h 2554941"/>
              <a:gd name="connsiteX18" fmla="*/ 292847 w 2626659"/>
              <a:gd name="connsiteY18" fmla="*/ 343647 h 2554941"/>
              <a:gd name="connsiteX19" fmla="*/ 316753 w 2626659"/>
              <a:gd name="connsiteY19" fmla="*/ 364564 h 2554941"/>
              <a:gd name="connsiteX20" fmla="*/ 343647 w 2626659"/>
              <a:gd name="connsiteY20" fmla="*/ 385482 h 2554941"/>
              <a:gd name="connsiteX21" fmla="*/ 382494 w 2626659"/>
              <a:gd name="connsiteY21" fmla="*/ 418353 h 2554941"/>
              <a:gd name="connsiteX22" fmla="*/ 394447 w 2626659"/>
              <a:gd name="connsiteY22" fmla="*/ 430305 h 2554941"/>
              <a:gd name="connsiteX23" fmla="*/ 406400 w 2626659"/>
              <a:gd name="connsiteY23" fmla="*/ 439270 h 2554941"/>
              <a:gd name="connsiteX24" fmla="*/ 421341 w 2626659"/>
              <a:gd name="connsiteY24" fmla="*/ 454211 h 2554941"/>
              <a:gd name="connsiteX25" fmla="*/ 481106 w 2626659"/>
              <a:gd name="connsiteY25" fmla="*/ 487082 h 2554941"/>
              <a:gd name="connsiteX26" fmla="*/ 510988 w 2626659"/>
              <a:gd name="connsiteY26" fmla="*/ 502023 h 2554941"/>
              <a:gd name="connsiteX27" fmla="*/ 543859 w 2626659"/>
              <a:gd name="connsiteY27" fmla="*/ 513976 h 2554941"/>
              <a:gd name="connsiteX28" fmla="*/ 576729 w 2626659"/>
              <a:gd name="connsiteY28" fmla="*/ 528917 h 2554941"/>
              <a:gd name="connsiteX29" fmla="*/ 597647 w 2626659"/>
              <a:gd name="connsiteY29" fmla="*/ 534894 h 2554941"/>
              <a:gd name="connsiteX30" fmla="*/ 642470 w 2626659"/>
              <a:gd name="connsiteY30" fmla="*/ 549835 h 2554941"/>
              <a:gd name="connsiteX31" fmla="*/ 660400 w 2626659"/>
              <a:gd name="connsiteY31" fmla="*/ 558800 h 2554941"/>
              <a:gd name="connsiteX32" fmla="*/ 681318 w 2626659"/>
              <a:gd name="connsiteY32" fmla="*/ 570753 h 2554941"/>
              <a:gd name="connsiteX33" fmla="*/ 708212 w 2626659"/>
              <a:gd name="connsiteY33" fmla="*/ 579717 h 2554941"/>
              <a:gd name="connsiteX34" fmla="*/ 720165 w 2626659"/>
              <a:gd name="connsiteY34" fmla="*/ 585694 h 2554941"/>
              <a:gd name="connsiteX35" fmla="*/ 818776 w 2626659"/>
              <a:gd name="connsiteY35" fmla="*/ 618564 h 2554941"/>
              <a:gd name="connsiteX36" fmla="*/ 845670 w 2626659"/>
              <a:gd name="connsiteY36" fmla="*/ 627529 h 2554941"/>
              <a:gd name="connsiteX37" fmla="*/ 854635 w 2626659"/>
              <a:gd name="connsiteY37" fmla="*/ 636494 h 2554941"/>
              <a:gd name="connsiteX38" fmla="*/ 953247 w 2626659"/>
              <a:gd name="connsiteY38" fmla="*/ 684305 h 2554941"/>
              <a:gd name="connsiteX39" fmla="*/ 983129 w 2626659"/>
              <a:gd name="connsiteY39" fmla="*/ 717176 h 2554941"/>
              <a:gd name="connsiteX40" fmla="*/ 992094 w 2626659"/>
              <a:gd name="connsiteY40" fmla="*/ 735105 h 2554941"/>
              <a:gd name="connsiteX41" fmla="*/ 1001059 w 2626659"/>
              <a:gd name="connsiteY41" fmla="*/ 773953 h 2554941"/>
              <a:gd name="connsiteX42" fmla="*/ 992094 w 2626659"/>
              <a:gd name="connsiteY42" fmla="*/ 866588 h 2554941"/>
              <a:gd name="connsiteX43" fmla="*/ 989106 w 2626659"/>
              <a:gd name="connsiteY43" fmla="*/ 905435 h 2554941"/>
              <a:gd name="connsiteX44" fmla="*/ 980141 w 2626659"/>
              <a:gd name="connsiteY44" fmla="*/ 932329 h 2554941"/>
              <a:gd name="connsiteX45" fmla="*/ 971176 w 2626659"/>
              <a:gd name="connsiteY45" fmla="*/ 956235 h 2554941"/>
              <a:gd name="connsiteX46" fmla="*/ 965200 w 2626659"/>
              <a:gd name="connsiteY46" fmla="*/ 974164 h 2554941"/>
              <a:gd name="connsiteX47" fmla="*/ 959223 w 2626659"/>
              <a:gd name="connsiteY47" fmla="*/ 989105 h 2554941"/>
              <a:gd name="connsiteX48" fmla="*/ 953247 w 2626659"/>
              <a:gd name="connsiteY48" fmla="*/ 1013011 h 2554941"/>
              <a:gd name="connsiteX49" fmla="*/ 935318 w 2626659"/>
              <a:gd name="connsiteY49" fmla="*/ 1066800 h 2554941"/>
              <a:gd name="connsiteX50" fmla="*/ 917388 w 2626659"/>
              <a:gd name="connsiteY50" fmla="*/ 1150470 h 2554941"/>
              <a:gd name="connsiteX51" fmla="*/ 926353 w 2626659"/>
              <a:gd name="connsiteY51" fmla="*/ 1270000 h 2554941"/>
              <a:gd name="connsiteX52" fmla="*/ 929341 w 2626659"/>
              <a:gd name="connsiteY52" fmla="*/ 1278964 h 2554941"/>
              <a:gd name="connsiteX53" fmla="*/ 935318 w 2626659"/>
              <a:gd name="connsiteY53" fmla="*/ 1287929 h 2554941"/>
              <a:gd name="connsiteX54" fmla="*/ 947270 w 2626659"/>
              <a:gd name="connsiteY54" fmla="*/ 1323788 h 2554941"/>
              <a:gd name="connsiteX55" fmla="*/ 953247 w 2626659"/>
              <a:gd name="connsiteY55" fmla="*/ 1332753 h 2554941"/>
              <a:gd name="connsiteX56" fmla="*/ 959223 w 2626659"/>
              <a:gd name="connsiteY56" fmla="*/ 1347694 h 2554941"/>
              <a:gd name="connsiteX57" fmla="*/ 962212 w 2626659"/>
              <a:gd name="connsiteY57" fmla="*/ 1356658 h 2554941"/>
              <a:gd name="connsiteX58" fmla="*/ 992094 w 2626659"/>
              <a:gd name="connsiteY58" fmla="*/ 1386541 h 2554941"/>
              <a:gd name="connsiteX59" fmla="*/ 1001059 w 2626659"/>
              <a:gd name="connsiteY59" fmla="*/ 1398494 h 2554941"/>
              <a:gd name="connsiteX60" fmla="*/ 1039906 w 2626659"/>
              <a:gd name="connsiteY60" fmla="*/ 1413435 h 2554941"/>
              <a:gd name="connsiteX61" fmla="*/ 1075765 w 2626659"/>
              <a:gd name="connsiteY61" fmla="*/ 1422400 h 2554941"/>
              <a:gd name="connsiteX62" fmla="*/ 1087718 w 2626659"/>
              <a:gd name="connsiteY62" fmla="*/ 1416423 h 2554941"/>
              <a:gd name="connsiteX63" fmla="*/ 1105647 w 2626659"/>
              <a:gd name="connsiteY63" fmla="*/ 1410447 h 2554941"/>
              <a:gd name="connsiteX64" fmla="*/ 1132541 w 2626659"/>
              <a:gd name="connsiteY64" fmla="*/ 1380564 h 2554941"/>
              <a:gd name="connsiteX65" fmla="*/ 1135529 w 2626659"/>
              <a:gd name="connsiteY65" fmla="*/ 1371600 h 2554941"/>
              <a:gd name="connsiteX66" fmla="*/ 1141506 w 2626659"/>
              <a:gd name="connsiteY66" fmla="*/ 1359647 h 2554941"/>
              <a:gd name="connsiteX67" fmla="*/ 1144494 w 2626659"/>
              <a:gd name="connsiteY67" fmla="*/ 1347694 h 2554941"/>
              <a:gd name="connsiteX68" fmla="*/ 1150470 w 2626659"/>
              <a:gd name="connsiteY68" fmla="*/ 1338729 h 2554941"/>
              <a:gd name="connsiteX69" fmla="*/ 1153459 w 2626659"/>
              <a:gd name="connsiteY69" fmla="*/ 1329764 h 2554941"/>
              <a:gd name="connsiteX70" fmla="*/ 1165412 w 2626659"/>
              <a:gd name="connsiteY70" fmla="*/ 1314823 h 2554941"/>
              <a:gd name="connsiteX71" fmla="*/ 1180353 w 2626659"/>
              <a:gd name="connsiteY71" fmla="*/ 1293905 h 2554941"/>
              <a:gd name="connsiteX72" fmla="*/ 1192306 w 2626659"/>
              <a:gd name="connsiteY72" fmla="*/ 1270000 h 2554941"/>
              <a:gd name="connsiteX73" fmla="*/ 1198282 w 2626659"/>
              <a:gd name="connsiteY73" fmla="*/ 1258047 h 2554941"/>
              <a:gd name="connsiteX74" fmla="*/ 1210235 w 2626659"/>
              <a:gd name="connsiteY74" fmla="*/ 1231153 h 2554941"/>
              <a:gd name="connsiteX75" fmla="*/ 1216212 w 2626659"/>
              <a:gd name="connsiteY75" fmla="*/ 1222188 h 2554941"/>
              <a:gd name="connsiteX76" fmla="*/ 1234141 w 2626659"/>
              <a:gd name="connsiteY76" fmla="*/ 1210235 h 2554941"/>
              <a:gd name="connsiteX77" fmla="*/ 1255059 w 2626659"/>
              <a:gd name="connsiteY77" fmla="*/ 1186329 h 2554941"/>
              <a:gd name="connsiteX78" fmla="*/ 1261035 w 2626659"/>
              <a:gd name="connsiteY78" fmla="*/ 1177364 h 2554941"/>
              <a:gd name="connsiteX79" fmla="*/ 1278965 w 2626659"/>
              <a:gd name="connsiteY79" fmla="*/ 1159435 h 2554941"/>
              <a:gd name="connsiteX80" fmla="*/ 1293906 w 2626659"/>
              <a:gd name="connsiteY80" fmla="*/ 1144494 h 2554941"/>
              <a:gd name="connsiteX81" fmla="*/ 1305859 w 2626659"/>
              <a:gd name="connsiteY81" fmla="*/ 1135529 h 2554941"/>
              <a:gd name="connsiteX82" fmla="*/ 1320800 w 2626659"/>
              <a:gd name="connsiteY82" fmla="*/ 1117600 h 2554941"/>
              <a:gd name="connsiteX83" fmla="*/ 1338729 w 2626659"/>
              <a:gd name="connsiteY83" fmla="*/ 1099670 h 2554941"/>
              <a:gd name="connsiteX84" fmla="*/ 1344706 w 2626659"/>
              <a:gd name="connsiteY84" fmla="*/ 1090705 h 2554941"/>
              <a:gd name="connsiteX85" fmla="*/ 1362635 w 2626659"/>
              <a:gd name="connsiteY85" fmla="*/ 1069788 h 2554941"/>
              <a:gd name="connsiteX86" fmla="*/ 1371600 w 2626659"/>
              <a:gd name="connsiteY86" fmla="*/ 1063811 h 2554941"/>
              <a:gd name="connsiteX87" fmla="*/ 1380565 w 2626659"/>
              <a:gd name="connsiteY87" fmla="*/ 1051858 h 2554941"/>
              <a:gd name="connsiteX88" fmla="*/ 1425388 w 2626659"/>
              <a:gd name="connsiteY88" fmla="*/ 1018988 h 2554941"/>
              <a:gd name="connsiteX89" fmla="*/ 1446306 w 2626659"/>
              <a:gd name="connsiteY89" fmla="*/ 1010023 h 2554941"/>
              <a:gd name="connsiteX90" fmla="*/ 1458259 w 2626659"/>
              <a:gd name="connsiteY90" fmla="*/ 1001058 h 2554941"/>
              <a:gd name="connsiteX91" fmla="*/ 1488141 w 2626659"/>
              <a:gd name="connsiteY91" fmla="*/ 998070 h 2554941"/>
              <a:gd name="connsiteX92" fmla="*/ 1547906 w 2626659"/>
              <a:gd name="connsiteY92" fmla="*/ 1007035 h 2554941"/>
              <a:gd name="connsiteX93" fmla="*/ 1565835 w 2626659"/>
              <a:gd name="connsiteY93" fmla="*/ 1018988 h 2554941"/>
              <a:gd name="connsiteX94" fmla="*/ 1583765 w 2626659"/>
              <a:gd name="connsiteY94" fmla="*/ 1024964 h 2554941"/>
              <a:gd name="connsiteX95" fmla="*/ 1595718 w 2626659"/>
              <a:gd name="connsiteY95" fmla="*/ 1030941 h 2554941"/>
              <a:gd name="connsiteX96" fmla="*/ 1607670 w 2626659"/>
              <a:gd name="connsiteY96" fmla="*/ 1033929 h 2554941"/>
              <a:gd name="connsiteX97" fmla="*/ 1679388 w 2626659"/>
              <a:gd name="connsiteY97" fmla="*/ 1054847 h 2554941"/>
              <a:gd name="connsiteX98" fmla="*/ 1697318 w 2626659"/>
              <a:gd name="connsiteY98" fmla="*/ 1063811 h 2554941"/>
              <a:gd name="connsiteX99" fmla="*/ 1733176 w 2626659"/>
              <a:gd name="connsiteY99" fmla="*/ 1084729 h 2554941"/>
              <a:gd name="connsiteX100" fmla="*/ 1754094 w 2626659"/>
              <a:gd name="connsiteY100" fmla="*/ 1099670 h 2554941"/>
              <a:gd name="connsiteX101" fmla="*/ 1775012 w 2626659"/>
              <a:gd name="connsiteY101" fmla="*/ 1111623 h 2554941"/>
              <a:gd name="connsiteX102" fmla="*/ 1831788 w 2626659"/>
              <a:gd name="connsiteY102" fmla="*/ 1165411 h 2554941"/>
              <a:gd name="connsiteX103" fmla="*/ 1840753 w 2626659"/>
              <a:gd name="connsiteY103" fmla="*/ 1180353 h 2554941"/>
              <a:gd name="connsiteX104" fmla="*/ 1861670 w 2626659"/>
              <a:gd name="connsiteY104" fmla="*/ 1210235 h 2554941"/>
              <a:gd name="connsiteX105" fmla="*/ 1873623 w 2626659"/>
              <a:gd name="connsiteY105" fmla="*/ 1243105 h 2554941"/>
              <a:gd name="connsiteX106" fmla="*/ 1885576 w 2626659"/>
              <a:gd name="connsiteY106" fmla="*/ 1264023 h 2554941"/>
              <a:gd name="connsiteX107" fmla="*/ 1891553 w 2626659"/>
              <a:gd name="connsiteY107" fmla="*/ 1278964 h 2554941"/>
              <a:gd name="connsiteX108" fmla="*/ 1891553 w 2626659"/>
              <a:gd name="connsiteY108" fmla="*/ 1419411 h 2554941"/>
              <a:gd name="connsiteX109" fmla="*/ 1873623 w 2626659"/>
              <a:gd name="connsiteY109" fmla="*/ 1446305 h 2554941"/>
              <a:gd name="connsiteX110" fmla="*/ 1858682 w 2626659"/>
              <a:gd name="connsiteY110" fmla="*/ 1470211 h 2554941"/>
              <a:gd name="connsiteX111" fmla="*/ 1804894 w 2626659"/>
              <a:gd name="connsiteY111" fmla="*/ 1529976 h 2554941"/>
              <a:gd name="connsiteX112" fmla="*/ 1772023 w 2626659"/>
              <a:gd name="connsiteY112" fmla="*/ 1556870 h 2554941"/>
              <a:gd name="connsiteX113" fmla="*/ 1739153 w 2626659"/>
              <a:gd name="connsiteY113" fmla="*/ 1568823 h 2554941"/>
              <a:gd name="connsiteX114" fmla="*/ 1697318 w 2626659"/>
              <a:gd name="connsiteY114" fmla="*/ 1601694 h 2554941"/>
              <a:gd name="connsiteX115" fmla="*/ 1688353 w 2626659"/>
              <a:gd name="connsiteY115" fmla="*/ 1613647 h 2554941"/>
              <a:gd name="connsiteX116" fmla="*/ 1676400 w 2626659"/>
              <a:gd name="connsiteY116" fmla="*/ 1658470 h 2554941"/>
              <a:gd name="connsiteX117" fmla="*/ 1670423 w 2626659"/>
              <a:gd name="connsiteY117" fmla="*/ 1742141 h 2554941"/>
              <a:gd name="connsiteX118" fmla="*/ 1682376 w 2626659"/>
              <a:gd name="connsiteY118" fmla="*/ 1792941 h 2554941"/>
              <a:gd name="connsiteX119" fmla="*/ 1700306 w 2626659"/>
              <a:gd name="connsiteY119" fmla="*/ 1867647 h 2554941"/>
              <a:gd name="connsiteX120" fmla="*/ 1715247 w 2626659"/>
              <a:gd name="connsiteY120" fmla="*/ 1906494 h 2554941"/>
              <a:gd name="connsiteX121" fmla="*/ 1733176 w 2626659"/>
              <a:gd name="connsiteY121" fmla="*/ 1927411 h 2554941"/>
              <a:gd name="connsiteX122" fmla="*/ 1754094 w 2626659"/>
              <a:gd name="connsiteY122" fmla="*/ 1972235 h 2554941"/>
              <a:gd name="connsiteX123" fmla="*/ 1831788 w 2626659"/>
              <a:gd name="connsiteY123" fmla="*/ 2082800 h 2554941"/>
              <a:gd name="connsiteX124" fmla="*/ 1990165 w 2626659"/>
              <a:gd name="connsiteY124" fmla="*/ 2223247 h 2554941"/>
              <a:gd name="connsiteX125" fmla="*/ 2142565 w 2626659"/>
              <a:gd name="connsiteY125" fmla="*/ 2348753 h 2554941"/>
              <a:gd name="connsiteX126" fmla="*/ 2241176 w 2626659"/>
              <a:gd name="connsiteY126" fmla="*/ 2423458 h 2554941"/>
              <a:gd name="connsiteX127" fmla="*/ 2357718 w 2626659"/>
              <a:gd name="connsiteY127" fmla="*/ 2456329 h 2554941"/>
              <a:gd name="connsiteX128" fmla="*/ 2396565 w 2626659"/>
              <a:gd name="connsiteY128" fmla="*/ 2468282 h 2554941"/>
              <a:gd name="connsiteX129" fmla="*/ 2480235 w 2626659"/>
              <a:gd name="connsiteY129" fmla="*/ 2477247 h 2554941"/>
              <a:gd name="connsiteX130" fmla="*/ 2540000 w 2626659"/>
              <a:gd name="connsiteY130" fmla="*/ 2510117 h 2554941"/>
              <a:gd name="connsiteX131" fmla="*/ 2557929 w 2626659"/>
              <a:gd name="connsiteY131" fmla="*/ 2519082 h 2554941"/>
              <a:gd name="connsiteX132" fmla="*/ 2593788 w 2626659"/>
              <a:gd name="connsiteY132" fmla="*/ 2542988 h 2554941"/>
              <a:gd name="connsiteX133" fmla="*/ 2608729 w 2626659"/>
              <a:gd name="connsiteY133" fmla="*/ 2548964 h 2554941"/>
              <a:gd name="connsiteX134" fmla="*/ 2626659 w 2626659"/>
              <a:gd name="connsiteY134" fmla="*/ 2554941 h 255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2626659" h="2554941">
                <a:moveTo>
                  <a:pt x="0" y="0"/>
                </a:moveTo>
                <a:cubicBezTo>
                  <a:pt x="2988" y="4980"/>
                  <a:pt x="6367" y="9746"/>
                  <a:pt x="8965" y="14941"/>
                </a:cubicBezTo>
                <a:cubicBezTo>
                  <a:pt x="10374" y="17758"/>
                  <a:pt x="10390" y="21170"/>
                  <a:pt x="11953" y="23905"/>
                </a:cubicBezTo>
                <a:cubicBezTo>
                  <a:pt x="14424" y="28229"/>
                  <a:pt x="18499" y="31504"/>
                  <a:pt x="20918" y="35858"/>
                </a:cubicBezTo>
                <a:cubicBezTo>
                  <a:pt x="23523" y="40547"/>
                  <a:pt x="24495" y="46002"/>
                  <a:pt x="26894" y="50800"/>
                </a:cubicBezTo>
                <a:cubicBezTo>
                  <a:pt x="30485" y="57983"/>
                  <a:pt x="35040" y="64646"/>
                  <a:pt x="38847" y="71717"/>
                </a:cubicBezTo>
                <a:cubicBezTo>
                  <a:pt x="42015" y="77600"/>
                  <a:pt x="43980" y="84173"/>
                  <a:pt x="47812" y="89647"/>
                </a:cubicBezTo>
                <a:cubicBezTo>
                  <a:pt x="51043" y="94263"/>
                  <a:pt x="56516" y="96997"/>
                  <a:pt x="59765" y="101600"/>
                </a:cubicBezTo>
                <a:cubicBezTo>
                  <a:pt x="68533" y="114022"/>
                  <a:pt x="73936" y="128767"/>
                  <a:pt x="83670" y="140447"/>
                </a:cubicBezTo>
                <a:cubicBezTo>
                  <a:pt x="88651" y="146423"/>
                  <a:pt x="93752" y="152301"/>
                  <a:pt x="98612" y="158376"/>
                </a:cubicBezTo>
                <a:cubicBezTo>
                  <a:pt x="101723" y="162265"/>
                  <a:pt x="104178" y="166688"/>
                  <a:pt x="107576" y="170329"/>
                </a:cubicBezTo>
                <a:cubicBezTo>
                  <a:pt x="118149" y="181657"/>
                  <a:pt x="131851" y="190307"/>
                  <a:pt x="140447" y="203200"/>
                </a:cubicBezTo>
                <a:cubicBezTo>
                  <a:pt x="144431" y="209176"/>
                  <a:pt x="147568" y="215814"/>
                  <a:pt x="152400" y="221129"/>
                </a:cubicBezTo>
                <a:cubicBezTo>
                  <a:pt x="157633" y="226885"/>
                  <a:pt x="164613" y="230793"/>
                  <a:pt x="170329" y="236070"/>
                </a:cubicBezTo>
                <a:cubicBezTo>
                  <a:pt x="177575" y="242758"/>
                  <a:pt x="183042" y="251519"/>
                  <a:pt x="191247" y="256988"/>
                </a:cubicBezTo>
                <a:cubicBezTo>
                  <a:pt x="194235" y="258980"/>
                  <a:pt x="197543" y="260561"/>
                  <a:pt x="200212" y="262964"/>
                </a:cubicBezTo>
                <a:cubicBezTo>
                  <a:pt x="207541" y="269560"/>
                  <a:pt x="213642" y="277465"/>
                  <a:pt x="221129" y="283882"/>
                </a:cubicBezTo>
                <a:cubicBezTo>
                  <a:pt x="227635" y="289458"/>
                  <a:pt x="235464" y="293337"/>
                  <a:pt x="242047" y="298823"/>
                </a:cubicBezTo>
                <a:cubicBezTo>
                  <a:pt x="259396" y="313280"/>
                  <a:pt x="275894" y="328728"/>
                  <a:pt x="292847" y="343647"/>
                </a:cubicBezTo>
                <a:cubicBezTo>
                  <a:pt x="300796" y="350642"/>
                  <a:pt x="308395" y="358063"/>
                  <a:pt x="316753" y="364564"/>
                </a:cubicBezTo>
                <a:cubicBezTo>
                  <a:pt x="325718" y="371537"/>
                  <a:pt x="334857" y="378290"/>
                  <a:pt x="343647" y="385482"/>
                </a:cubicBezTo>
                <a:cubicBezTo>
                  <a:pt x="356775" y="396224"/>
                  <a:pt x="370499" y="406359"/>
                  <a:pt x="382494" y="418353"/>
                </a:cubicBezTo>
                <a:cubicBezTo>
                  <a:pt x="386478" y="422337"/>
                  <a:pt x="390207" y="426595"/>
                  <a:pt x="394447" y="430305"/>
                </a:cubicBezTo>
                <a:cubicBezTo>
                  <a:pt x="398195" y="433585"/>
                  <a:pt x="402678" y="435961"/>
                  <a:pt x="406400" y="439270"/>
                </a:cubicBezTo>
                <a:cubicBezTo>
                  <a:pt x="411664" y="443949"/>
                  <a:pt x="415571" y="450172"/>
                  <a:pt x="421341" y="454211"/>
                </a:cubicBezTo>
                <a:cubicBezTo>
                  <a:pt x="478454" y="494189"/>
                  <a:pt x="447620" y="471455"/>
                  <a:pt x="481106" y="487082"/>
                </a:cubicBezTo>
                <a:cubicBezTo>
                  <a:pt x="491198" y="491792"/>
                  <a:pt x="500752" y="497636"/>
                  <a:pt x="510988" y="502023"/>
                </a:cubicBezTo>
                <a:cubicBezTo>
                  <a:pt x="521704" y="506616"/>
                  <a:pt x="533068" y="509562"/>
                  <a:pt x="543859" y="513976"/>
                </a:cubicBezTo>
                <a:cubicBezTo>
                  <a:pt x="554998" y="518533"/>
                  <a:pt x="565667" y="524176"/>
                  <a:pt x="576729" y="528917"/>
                </a:cubicBezTo>
                <a:cubicBezTo>
                  <a:pt x="585435" y="532648"/>
                  <a:pt x="588056" y="531865"/>
                  <a:pt x="597647" y="534894"/>
                </a:cubicBezTo>
                <a:cubicBezTo>
                  <a:pt x="612665" y="539637"/>
                  <a:pt x="628383" y="542792"/>
                  <a:pt x="642470" y="549835"/>
                </a:cubicBezTo>
                <a:cubicBezTo>
                  <a:pt x="648447" y="552823"/>
                  <a:pt x="654517" y="555632"/>
                  <a:pt x="660400" y="558800"/>
                </a:cubicBezTo>
                <a:cubicBezTo>
                  <a:pt x="667471" y="562607"/>
                  <a:pt x="674135" y="567162"/>
                  <a:pt x="681318" y="570753"/>
                </a:cubicBezTo>
                <a:cubicBezTo>
                  <a:pt x="692570" y="576379"/>
                  <a:pt x="696799" y="576864"/>
                  <a:pt x="708212" y="579717"/>
                </a:cubicBezTo>
                <a:cubicBezTo>
                  <a:pt x="712196" y="581709"/>
                  <a:pt x="715988" y="584147"/>
                  <a:pt x="720165" y="585694"/>
                </a:cubicBezTo>
                <a:cubicBezTo>
                  <a:pt x="802137" y="616055"/>
                  <a:pt x="764194" y="601328"/>
                  <a:pt x="818776" y="618564"/>
                </a:cubicBezTo>
                <a:cubicBezTo>
                  <a:pt x="827787" y="621410"/>
                  <a:pt x="836705" y="624541"/>
                  <a:pt x="845670" y="627529"/>
                </a:cubicBezTo>
                <a:cubicBezTo>
                  <a:pt x="848658" y="630517"/>
                  <a:pt x="850935" y="634452"/>
                  <a:pt x="854635" y="636494"/>
                </a:cubicBezTo>
                <a:cubicBezTo>
                  <a:pt x="903644" y="663534"/>
                  <a:pt x="915008" y="667918"/>
                  <a:pt x="953247" y="684305"/>
                </a:cubicBezTo>
                <a:cubicBezTo>
                  <a:pt x="963121" y="694180"/>
                  <a:pt x="975350" y="705508"/>
                  <a:pt x="983129" y="717176"/>
                </a:cubicBezTo>
                <a:cubicBezTo>
                  <a:pt x="986835" y="722736"/>
                  <a:pt x="989106" y="729129"/>
                  <a:pt x="992094" y="735105"/>
                </a:cubicBezTo>
                <a:cubicBezTo>
                  <a:pt x="999302" y="763939"/>
                  <a:pt x="996459" y="750957"/>
                  <a:pt x="1001059" y="773953"/>
                </a:cubicBezTo>
                <a:cubicBezTo>
                  <a:pt x="998071" y="804831"/>
                  <a:pt x="994903" y="835693"/>
                  <a:pt x="992094" y="866588"/>
                </a:cubicBezTo>
                <a:cubicBezTo>
                  <a:pt x="990918" y="879522"/>
                  <a:pt x="991429" y="892657"/>
                  <a:pt x="989106" y="905435"/>
                </a:cubicBezTo>
                <a:cubicBezTo>
                  <a:pt x="987416" y="914732"/>
                  <a:pt x="983286" y="923418"/>
                  <a:pt x="980141" y="932329"/>
                </a:cubicBezTo>
                <a:cubicBezTo>
                  <a:pt x="977308" y="940354"/>
                  <a:pt x="974038" y="948220"/>
                  <a:pt x="971176" y="956235"/>
                </a:cubicBezTo>
                <a:cubicBezTo>
                  <a:pt x="969057" y="962168"/>
                  <a:pt x="967353" y="968244"/>
                  <a:pt x="965200" y="974164"/>
                </a:cubicBezTo>
                <a:cubicBezTo>
                  <a:pt x="963367" y="979205"/>
                  <a:pt x="960801" y="983978"/>
                  <a:pt x="959223" y="989105"/>
                </a:cubicBezTo>
                <a:cubicBezTo>
                  <a:pt x="956807" y="996956"/>
                  <a:pt x="955697" y="1005171"/>
                  <a:pt x="953247" y="1013011"/>
                </a:cubicBezTo>
                <a:cubicBezTo>
                  <a:pt x="937372" y="1063812"/>
                  <a:pt x="950709" y="1007799"/>
                  <a:pt x="935318" y="1066800"/>
                </a:cubicBezTo>
                <a:cubicBezTo>
                  <a:pt x="928236" y="1093949"/>
                  <a:pt x="922872" y="1123051"/>
                  <a:pt x="917388" y="1150470"/>
                </a:cubicBezTo>
                <a:cubicBezTo>
                  <a:pt x="920007" y="1234271"/>
                  <a:pt x="912802" y="1220316"/>
                  <a:pt x="926353" y="1270000"/>
                </a:cubicBezTo>
                <a:cubicBezTo>
                  <a:pt x="927182" y="1273039"/>
                  <a:pt x="927932" y="1276147"/>
                  <a:pt x="929341" y="1278964"/>
                </a:cubicBezTo>
                <a:cubicBezTo>
                  <a:pt x="930947" y="1282176"/>
                  <a:pt x="933326" y="1284941"/>
                  <a:pt x="935318" y="1287929"/>
                </a:cubicBezTo>
                <a:cubicBezTo>
                  <a:pt x="940396" y="1308245"/>
                  <a:pt x="938693" y="1308779"/>
                  <a:pt x="947270" y="1323788"/>
                </a:cubicBezTo>
                <a:cubicBezTo>
                  <a:pt x="949052" y="1326906"/>
                  <a:pt x="951641" y="1329541"/>
                  <a:pt x="953247" y="1332753"/>
                </a:cubicBezTo>
                <a:cubicBezTo>
                  <a:pt x="955646" y="1337551"/>
                  <a:pt x="957339" y="1342672"/>
                  <a:pt x="959223" y="1347694"/>
                </a:cubicBezTo>
                <a:cubicBezTo>
                  <a:pt x="960329" y="1350643"/>
                  <a:pt x="960177" y="1354254"/>
                  <a:pt x="962212" y="1356658"/>
                </a:cubicBezTo>
                <a:cubicBezTo>
                  <a:pt x="971311" y="1367412"/>
                  <a:pt x="983642" y="1375272"/>
                  <a:pt x="992094" y="1386541"/>
                </a:cubicBezTo>
                <a:cubicBezTo>
                  <a:pt x="995082" y="1390525"/>
                  <a:pt x="997311" y="1395214"/>
                  <a:pt x="1001059" y="1398494"/>
                </a:cubicBezTo>
                <a:cubicBezTo>
                  <a:pt x="1014509" y="1410263"/>
                  <a:pt x="1022435" y="1408059"/>
                  <a:pt x="1039906" y="1413435"/>
                </a:cubicBezTo>
                <a:cubicBezTo>
                  <a:pt x="1073415" y="1423745"/>
                  <a:pt x="1033743" y="1416395"/>
                  <a:pt x="1075765" y="1422400"/>
                </a:cubicBezTo>
                <a:cubicBezTo>
                  <a:pt x="1079749" y="1420408"/>
                  <a:pt x="1083582" y="1418077"/>
                  <a:pt x="1087718" y="1416423"/>
                </a:cubicBezTo>
                <a:cubicBezTo>
                  <a:pt x="1093567" y="1414083"/>
                  <a:pt x="1100405" y="1413941"/>
                  <a:pt x="1105647" y="1410447"/>
                </a:cubicBezTo>
                <a:cubicBezTo>
                  <a:pt x="1116370" y="1403298"/>
                  <a:pt x="1124826" y="1390850"/>
                  <a:pt x="1132541" y="1380564"/>
                </a:cubicBezTo>
                <a:cubicBezTo>
                  <a:pt x="1133537" y="1377576"/>
                  <a:pt x="1134288" y="1374495"/>
                  <a:pt x="1135529" y="1371600"/>
                </a:cubicBezTo>
                <a:cubicBezTo>
                  <a:pt x="1137284" y="1367506"/>
                  <a:pt x="1139942" y="1363818"/>
                  <a:pt x="1141506" y="1359647"/>
                </a:cubicBezTo>
                <a:cubicBezTo>
                  <a:pt x="1142948" y="1355802"/>
                  <a:pt x="1142876" y="1351469"/>
                  <a:pt x="1144494" y="1347694"/>
                </a:cubicBezTo>
                <a:cubicBezTo>
                  <a:pt x="1145909" y="1344393"/>
                  <a:pt x="1148864" y="1341941"/>
                  <a:pt x="1150470" y="1338729"/>
                </a:cubicBezTo>
                <a:cubicBezTo>
                  <a:pt x="1151879" y="1335912"/>
                  <a:pt x="1152050" y="1332581"/>
                  <a:pt x="1153459" y="1329764"/>
                </a:cubicBezTo>
                <a:cubicBezTo>
                  <a:pt x="1157229" y="1322225"/>
                  <a:pt x="1159853" y="1320382"/>
                  <a:pt x="1165412" y="1314823"/>
                </a:cubicBezTo>
                <a:cubicBezTo>
                  <a:pt x="1190294" y="1265056"/>
                  <a:pt x="1152095" y="1338309"/>
                  <a:pt x="1180353" y="1293905"/>
                </a:cubicBezTo>
                <a:cubicBezTo>
                  <a:pt x="1185136" y="1286389"/>
                  <a:pt x="1188322" y="1277968"/>
                  <a:pt x="1192306" y="1270000"/>
                </a:cubicBezTo>
                <a:cubicBezTo>
                  <a:pt x="1194298" y="1266016"/>
                  <a:pt x="1196628" y="1262183"/>
                  <a:pt x="1198282" y="1258047"/>
                </a:cubicBezTo>
                <a:cubicBezTo>
                  <a:pt x="1202550" y="1247377"/>
                  <a:pt x="1204652" y="1240922"/>
                  <a:pt x="1210235" y="1231153"/>
                </a:cubicBezTo>
                <a:cubicBezTo>
                  <a:pt x="1212017" y="1228035"/>
                  <a:pt x="1213509" y="1224553"/>
                  <a:pt x="1216212" y="1222188"/>
                </a:cubicBezTo>
                <a:cubicBezTo>
                  <a:pt x="1221618" y="1217458"/>
                  <a:pt x="1228863" y="1215107"/>
                  <a:pt x="1234141" y="1210235"/>
                </a:cubicBezTo>
                <a:cubicBezTo>
                  <a:pt x="1241921" y="1203053"/>
                  <a:pt x="1248354" y="1194524"/>
                  <a:pt x="1255059" y="1186329"/>
                </a:cubicBezTo>
                <a:cubicBezTo>
                  <a:pt x="1257333" y="1183549"/>
                  <a:pt x="1258649" y="1180048"/>
                  <a:pt x="1261035" y="1177364"/>
                </a:cubicBezTo>
                <a:cubicBezTo>
                  <a:pt x="1266650" y="1171047"/>
                  <a:pt x="1272988" y="1165411"/>
                  <a:pt x="1278965" y="1159435"/>
                </a:cubicBezTo>
                <a:cubicBezTo>
                  <a:pt x="1283945" y="1154455"/>
                  <a:pt x="1288271" y="1148720"/>
                  <a:pt x="1293906" y="1144494"/>
                </a:cubicBezTo>
                <a:cubicBezTo>
                  <a:pt x="1297890" y="1141506"/>
                  <a:pt x="1302337" y="1139051"/>
                  <a:pt x="1305859" y="1135529"/>
                </a:cubicBezTo>
                <a:cubicBezTo>
                  <a:pt x="1311360" y="1130028"/>
                  <a:pt x="1315543" y="1123335"/>
                  <a:pt x="1320800" y="1117600"/>
                </a:cubicBezTo>
                <a:cubicBezTo>
                  <a:pt x="1326511" y="1111369"/>
                  <a:pt x="1333114" y="1105987"/>
                  <a:pt x="1338729" y="1099670"/>
                </a:cubicBezTo>
                <a:cubicBezTo>
                  <a:pt x="1341115" y="1096986"/>
                  <a:pt x="1342462" y="1093510"/>
                  <a:pt x="1344706" y="1090705"/>
                </a:cubicBezTo>
                <a:cubicBezTo>
                  <a:pt x="1350443" y="1083534"/>
                  <a:pt x="1356142" y="1076281"/>
                  <a:pt x="1362635" y="1069788"/>
                </a:cubicBezTo>
                <a:cubicBezTo>
                  <a:pt x="1365175" y="1067248"/>
                  <a:pt x="1369060" y="1066351"/>
                  <a:pt x="1371600" y="1063811"/>
                </a:cubicBezTo>
                <a:cubicBezTo>
                  <a:pt x="1375122" y="1060289"/>
                  <a:pt x="1376924" y="1055256"/>
                  <a:pt x="1380565" y="1051858"/>
                </a:cubicBezTo>
                <a:cubicBezTo>
                  <a:pt x="1412464" y="1022086"/>
                  <a:pt x="1402954" y="1026465"/>
                  <a:pt x="1425388" y="1018988"/>
                </a:cubicBezTo>
                <a:cubicBezTo>
                  <a:pt x="1458018" y="997234"/>
                  <a:pt x="1407716" y="1029318"/>
                  <a:pt x="1446306" y="1010023"/>
                </a:cubicBezTo>
                <a:cubicBezTo>
                  <a:pt x="1450761" y="1007796"/>
                  <a:pt x="1453470" y="1002426"/>
                  <a:pt x="1458259" y="1001058"/>
                </a:cubicBezTo>
                <a:cubicBezTo>
                  <a:pt x="1467884" y="998308"/>
                  <a:pt x="1478180" y="999066"/>
                  <a:pt x="1488141" y="998070"/>
                </a:cubicBezTo>
                <a:cubicBezTo>
                  <a:pt x="1506871" y="999511"/>
                  <a:pt x="1529770" y="998664"/>
                  <a:pt x="1547906" y="1007035"/>
                </a:cubicBezTo>
                <a:cubicBezTo>
                  <a:pt x="1554428" y="1010045"/>
                  <a:pt x="1559411" y="1015776"/>
                  <a:pt x="1565835" y="1018988"/>
                </a:cubicBezTo>
                <a:cubicBezTo>
                  <a:pt x="1571470" y="1021805"/>
                  <a:pt x="1577916" y="1022624"/>
                  <a:pt x="1583765" y="1024964"/>
                </a:cubicBezTo>
                <a:cubicBezTo>
                  <a:pt x="1587901" y="1026618"/>
                  <a:pt x="1591547" y="1029377"/>
                  <a:pt x="1595718" y="1030941"/>
                </a:cubicBezTo>
                <a:cubicBezTo>
                  <a:pt x="1599563" y="1032383"/>
                  <a:pt x="1603750" y="1032704"/>
                  <a:pt x="1607670" y="1033929"/>
                </a:cubicBezTo>
                <a:cubicBezTo>
                  <a:pt x="1671067" y="1053741"/>
                  <a:pt x="1615807" y="1038951"/>
                  <a:pt x="1679388" y="1054847"/>
                </a:cubicBezTo>
                <a:cubicBezTo>
                  <a:pt x="1712151" y="1076687"/>
                  <a:pt x="1666372" y="1047306"/>
                  <a:pt x="1697318" y="1063811"/>
                </a:cubicBezTo>
                <a:cubicBezTo>
                  <a:pt x="1709528" y="1070323"/>
                  <a:pt x="1721442" y="1077395"/>
                  <a:pt x="1733176" y="1084729"/>
                </a:cubicBezTo>
                <a:cubicBezTo>
                  <a:pt x="1773636" y="1110017"/>
                  <a:pt x="1722501" y="1080715"/>
                  <a:pt x="1754094" y="1099670"/>
                </a:cubicBezTo>
                <a:cubicBezTo>
                  <a:pt x="1760980" y="1103802"/>
                  <a:pt x="1768477" y="1106955"/>
                  <a:pt x="1775012" y="1111623"/>
                </a:cubicBezTo>
                <a:cubicBezTo>
                  <a:pt x="1787592" y="1120609"/>
                  <a:pt x="1828405" y="1159773"/>
                  <a:pt x="1831788" y="1165411"/>
                </a:cubicBezTo>
                <a:cubicBezTo>
                  <a:pt x="1834776" y="1170392"/>
                  <a:pt x="1837531" y="1175520"/>
                  <a:pt x="1840753" y="1180353"/>
                </a:cubicBezTo>
                <a:cubicBezTo>
                  <a:pt x="1847371" y="1190279"/>
                  <a:pt x="1856557" y="1199370"/>
                  <a:pt x="1861670" y="1210235"/>
                </a:cubicBezTo>
                <a:cubicBezTo>
                  <a:pt x="1866634" y="1220784"/>
                  <a:pt x="1868888" y="1232451"/>
                  <a:pt x="1873623" y="1243105"/>
                </a:cubicBezTo>
                <a:cubicBezTo>
                  <a:pt x="1876885" y="1250444"/>
                  <a:pt x="1881984" y="1256840"/>
                  <a:pt x="1885576" y="1264023"/>
                </a:cubicBezTo>
                <a:cubicBezTo>
                  <a:pt x="1887975" y="1268821"/>
                  <a:pt x="1889561" y="1273984"/>
                  <a:pt x="1891553" y="1278964"/>
                </a:cubicBezTo>
                <a:cubicBezTo>
                  <a:pt x="1901678" y="1334659"/>
                  <a:pt x="1905482" y="1341062"/>
                  <a:pt x="1891553" y="1419411"/>
                </a:cubicBezTo>
                <a:cubicBezTo>
                  <a:pt x="1889667" y="1430019"/>
                  <a:pt x="1879476" y="1437259"/>
                  <a:pt x="1873623" y="1446305"/>
                </a:cubicBezTo>
                <a:cubicBezTo>
                  <a:pt x="1868518" y="1454194"/>
                  <a:pt x="1864632" y="1462938"/>
                  <a:pt x="1858682" y="1470211"/>
                </a:cubicBezTo>
                <a:cubicBezTo>
                  <a:pt x="1836549" y="1497263"/>
                  <a:pt x="1830345" y="1507070"/>
                  <a:pt x="1804894" y="1529976"/>
                </a:cubicBezTo>
                <a:cubicBezTo>
                  <a:pt x="1794371" y="1539446"/>
                  <a:pt x="1785328" y="1552032"/>
                  <a:pt x="1772023" y="1556870"/>
                </a:cubicBezTo>
                <a:cubicBezTo>
                  <a:pt x="1761066" y="1560854"/>
                  <a:pt x="1749581" y="1563609"/>
                  <a:pt x="1739153" y="1568823"/>
                </a:cubicBezTo>
                <a:cubicBezTo>
                  <a:pt x="1722036" y="1577382"/>
                  <a:pt x="1709656" y="1587814"/>
                  <a:pt x="1697318" y="1601694"/>
                </a:cubicBezTo>
                <a:cubicBezTo>
                  <a:pt x="1694009" y="1605416"/>
                  <a:pt x="1691341" y="1609663"/>
                  <a:pt x="1688353" y="1613647"/>
                </a:cubicBezTo>
                <a:cubicBezTo>
                  <a:pt x="1686326" y="1620741"/>
                  <a:pt x="1677104" y="1652133"/>
                  <a:pt x="1676400" y="1658470"/>
                </a:cubicBezTo>
                <a:cubicBezTo>
                  <a:pt x="1673312" y="1686260"/>
                  <a:pt x="1670423" y="1742141"/>
                  <a:pt x="1670423" y="1742141"/>
                </a:cubicBezTo>
                <a:cubicBezTo>
                  <a:pt x="1674407" y="1759074"/>
                  <a:pt x="1678658" y="1775947"/>
                  <a:pt x="1682376" y="1792941"/>
                </a:cubicBezTo>
                <a:cubicBezTo>
                  <a:pt x="1690878" y="1831808"/>
                  <a:pt x="1688670" y="1834195"/>
                  <a:pt x="1700306" y="1867647"/>
                </a:cubicBezTo>
                <a:cubicBezTo>
                  <a:pt x="1704864" y="1880751"/>
                  <a:pt x="1708561" y="1894338"/>
                  <a:pt x="1715247" y="1906494"/>
                </a:cubicBezTo>
                <a:cubicBezTo>
                  <a:pt x="1719673" y="1914540"/>
                  <a:pt x="1728504" y="1919505"/>
                  <a:pt x="1733176" y="1927411"/>
                </a:cubicBezTo>
                <a:cubicBezTo>
                  <a:pt x="1741564" y="1941606"/>
                  <a:pt x="1746051" y="1957842"/>
                  <a:pt x="1754094" y="1972235"/>
                </a:cubicBezTo>
                <a:cubicBezTo>
                  <a:pt x="1768911" y="1998750"/>
                  <a:pt x="1809871" y="2061537"/>
                  <a:pt x="1831788" y="2082800"/>
                </a:cubicBezTo>
                <a:cubicBezTo>
                  <a:pt x="1882432" y="2131932"/>
                  <a:pt x="1938604" y="2175078"/>
                  <a:pt x="1990165" y="2223247"/>
                </a:cubicBezTo>
                <a:cubicBezTo>
                  <a:pt x="2173918" y="2394910"/>
                  <a:pt x="1938833" y="2200947"/>
                  <a:pt x="2142565" y="2348753"/>
                </a:cubicBezTo>
                <a:cubicBezTo>
                  <a:pt x="2157236" y="2359397"/>
                  <a:pt x="2210445" y="2411166"/>
                  <a:pt x="2241176" y="2423458"/>
                </a:cubicBezTo>
                <a:cubicBezTo>
                  <a:pt x="2318765" y="2454494"/>
                  <a:pt x="2296153" y="2440368"/>
                  <a:pt x="2357718" y="2456329"/>
                </a:cubicBezTo>
                <a:cubicBezTo>
                  <a:pt x="2370833" y="2459729"/>
                  <a:pt x="2383210" y="2466002"/>
                  <a:pt x="2396565" y="2468282"/>
                </a:cubicBezTo>
                <a:cubicBezTo>
                  <a:pt x="2424215" y="2473003"/>
                  <a:pt x="2452345" y="2474259"/>
                  <a:pt x="2480235" y="2477247"/>
                </a:cubicBezTo>
                <a:cubicBezTo>
                  <a:pt x="2512377" y="2487960"/>
                  <a:pt x="2458176" y="2469203"/>
                  <a:pt x="2540000" y="2510117"/>
                </a:cubicBezTo>
                <a:cubicBezTo>
                  <a:pt x="2545976" y="2513105"/>
                  <a:pt x="2552228" y="2515598"/>
                  <a:pt x="2557929" y="2519082"/>
                </a:cubicBezTo>
                <a:cubicBezTo>
                  <a:pt x="2570187" y="2526573"/>
                  <a:pt x="2580450" y="2537653"/>
                  <a:pt x="2593788" y="2542988"/>
                </a:cubicBezTo>
                <a:cubicBezTo>
                  <a:pt x="2598768" y="2544980"/>
                  <a:pt x="2603688" y="2547131"/>
                  <a:pt x="2608729" y="2548964"/>
                </a:cubicBezTo>
                <a:cubicBezTo>
                  <a:pt x="2614650" y="2551117"/>
                  <a:pt x="2626659" y="2554941"/>
                  <a:pt x="2626659" y="25549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26260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CA32-CFB4-4BD7-88EE-231F25B1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Models: The map, not the territory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3131-60E5-46D1-9F89-9E65649B0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 models are wrong, but some are useful”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2C57C-0521-4736-BD8A-9AB497EC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A08E00-58BC-46A8-9BAA-0B4403EDE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1073257"/>
            <a:ext cx="25400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890071-67C0-40E0-ACB0-E679FD43C1EB}"/>
              </a:ext>
            </a:extLst>
          </p:cNvPr>
          <p:cNvSpPr txBox="1"/>
          <p:nvPr/>
        </p:nvSpPr>
        <p:spPr>
          <a:xfrm>
            <a:off x="9448800" y="4565918"/>
            <a:ext cx="22352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rgbClr val="202122"/>
                </a:solidFill>
                <a:latin typeface="Arial" panose="020B0604020202020204" pitchFamily="34" charset="0"/>
              </a:rPr>
              <a:t>Dr. George Box</a:t>
            </a:r>
          </a:p>
          <a:p>
            <a:pPr algn="ctr"/>
            <a:r>
              <a:rPr lang="en-US" sz="1067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202122"/>
                </a:solidFill>
                <a:latin typeface="Arial" panose="020B0604020202020204" pitchFamily="34" charset="0"/>
              </a:rPr>
              <a:t>18 October 1919 – 28 March 2013</a:t>
            </a:r>
            <a:r>
              <a:rPr lang="en-US" sz="1067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endParaRPr lang="en-US" sz="1067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E866C-E899-4364-B98B-23596BA4F6CD}"/>
              </a:ext>
            </a:extLst>
          </p:cNvPr>
          <p:cNvSpPr txBox="1"/>
          <p:nvPr/>
        </p:nvSpPr>
        <p:spPr>
          <a:xfrm>
            <a:off x="1727200" y="2447267"/>
            <a:ext cx="6908800" cy="198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apply models to predict something in the “real world”, all models will have some level of error. 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 dirty="0"/>
              <a:t>Errors in measurement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 dirty="0"/>
              <a:t>Errors in Data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 dirty="0"/>
              <a:t>Unmeasured/accounted for influences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 dirty="0"/>
              <a:t>Randomness</a:t>
            </a:r>
          </a:p>
        </p:txBody>
      </p:sp>
    </p:spTree>
    <p:extLst>
      <p:ext uri="{BB962C8B-B14F-4D97-AF65-F5344CB8AC3E}">
        <p14:creationId xmlns:p14="http://schemas.microsoft.com/office/powerpoint/2010/main" val="121741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B449-EE29-40AF-D346-7EBD1B6E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A7B2-EF67-D8ED-FF2E-F5E0F3EA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invitation and create account using USF email</a:t>
            </a:r>
          </a:p>
          <a:p>
            <a:r>
              <a:rPr lang="en-US" dirty="0"/>
              <a:t>To verify you have successfully created your account, take the </a:t>
            </a:r>
            <a:r>
              <a:rPr lang="en-US" b="1" dirty="0"/>
              <a:t>Understanding and Interpreting Data </a:t>
            </a:r>
            <a:r>
              <a:rPr lang="en-US" dirty="0"/>
              <a:t>assessment </a:t>
            </a:r>
          </a:p>
          <a:p>
            <a:pPr lvl="1"/>
            <a:r>
              <a:rPr lang="en-US" dirty="0"/>
              <a:t>…your performance on this is not </a:t>
            </a:r>
            <a:r>
              <a:rPr lang="en-US" i="1" dirty="0"/>
              <a:t>graded  </a:t>
            </a:r>
            <a:r>
              <a:rPr lang="en-US" dirty="0"/>
              <a:t>– completing it results in full marks)</a:t>
            </a:r>
          </a:p>
        </p:txBody>
      </p:sp>
    </p:spTree>
    <p:extLst>
      <p:ext uri="{BB962C8B-B14F-4D97-AF65-F5344CB8AC3E}">
        <p14:creationId xmlns:p14="http://schemas.microsoft.com/office/powerpoint/2010/main" val="4237675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47EE-3504-CBB2-9D23-13B971BD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and </a:t>
            </a:r>
            <a:r>
              <a:rPr lang="en-US" dirty="0" err="1"/>
              <a:t>Jupyter</a:t>
            </a:r>
            <a:r>
              <a:rPr lang="en-US" dirty="0"/>
              <a:t> Lab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37B43-09F7-6CE1-459E-C5185D17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Anaconda</a:t>
            </a:r>
          </a:p>
          <a:p>
            <a:r>
              <a:rPr lang="en-US" dirty="0"/>
              <a:t>Run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r>
              <a:rPr lang="en-US" dirty="0"/>
              <a:t>Follow along with professor </a:t>
            </a:r>
          </a:p>
        </p:txBody>
      </p:sp>
    </p:spTree>
    <p:extLst>
      <p:ext uri="{BB962C8B-B14F-4D97-AF65-F5344CB8AC3E}">
        <p14:creationId xmlns:p14="http://schemas.microsoft.com/office/powerpoint/2010/main" val="427078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1E7A-8D99-4A77-8B8F-B4930659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D6A1-0685-42AD-875D-087153DD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218" cy="4351338"/>
          </a:xfrm>
        </p:spPr>
        <p:txBody>
          <a:bodyPr/>
          <a:lstStyle/>
          <a:p>
            <a:r>
              <a:rPr lang="en-US" dirty="0"/>
              <a:t>Regression task: predicted value is continuous (numeric)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Classification task: predicted value is categorical (binary or multi-class)</a:t>
            </a:r>
          </a:p>
        </p:txBody>
      </p:sp>
    </p:spTree>
    <p:extLst>
      <p:ext uri="{BB962C8B-B14F-4D97-AF65-F5344CB8AC3E}">
        <p14:creationId xmlns:p14="http://schemas.microsoft.com/office/powerpoint/2010/main" val="6135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Unsupervised Learning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522312"/>
              </p:ext>
            </p:extLst>
          </p:nvPr>
        </p:nvGraphicFramePr>
        <p:xfrm>
          <a:off x="838200" y="1825625"/>
          <a:ext cx="9840985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Unsupervised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Goal: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Predict a value (continuous or categorical)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Learn data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Target variable: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4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Data</a:t>
                      </a:r>
                      <a:r>
                        <a:rPr lang="en-US" sz="2400" b="1" baseline="0" dirty="0"/>
                        <a:t> partition: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Data validation</a:t>
                      </a:r>
                      <a:r>
                        <a:rPr lang="en-US" sz="2400" b="1" baseline="0" dirty="0"/>
                        <a:t>: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Example: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 regression</a:t>
                      </a:r>
                    </a:p>
                    <a:p>
                      <a:r>
                        <a:rPr lang="en-US" sz="2400" dirty="0"/>
                        <a:t>Neural network</a:t>
                      </a:r>
                    </a:p>
                    <a:p>
                      <a:r>
                        <a:rPr lang="en-US" sz="2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Cluster analysis</a:t>
                      </a:r>
                    </a:p>
                    <a:p>
                      <a:r>
                        <a:rPr lang="en-US" sz="2400" dirty="0"/>
                        <a:t>Autoencoder</a:t>
                      </a:r>
                    </a:p>
                    <a:p>
                      <a:r>
                        <a:rPr lang="en-US" sz="2400" dirty="0"/>
                        <a:t>Anomaly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6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506E-EAD9-450C-A9D3-1837C60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8E37-AE08-4112-AE8B-6800D941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Irrelevant data</a:t>
            </a:r>
          </a:p>
          <a:p>
            <a:r>
              <a:rPr lang="en-US" dirty="0"/>
              <a:t>Insufficient data</a:t>
            </a:r>
          </a:p>
          <a:p>
            <a:r>
              <a:rPr lang="en-US" dirty="0"/>
              <a:t>Non-representative training data</a:t>
            </a:r>
          </a:p>
          <a:p>
            <a:r>
              <a:rPr lang="en-US" dirty="0"/>
              <a:t>Data quality (outliers, noise, missing values)</a:t>
            </a:r>
          </a:p>
          <a:p>
            <a:r>
              <a:rPr lang="en-US" dirty="0"/>
              <a:t>Underfitting</a:t>
            </a:r>
          </a:p>
          <a:p>
            <a:r>
              <a:rPr lang="en-US" dirty="0"/>
              <a:t>Overfitting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CA" dirty="0"/>
              <a:t>Goal: build a </a:t>
            </a:r>
            <a:r>
              <a:rPr lang="en-CA" b="1" dirty="0"/>
              <a:t>representational model </a:t>
            </a:r>
            <a:r>
              <a:rPr lang="en-CA" dirty="0"/>
              <a:t>of a </a:t>
            </a:r>
            <a:r>
              <a:rPr lang="en-CA" b="1" dirty="0"/>
              <a:t>relationship </a:t>
            </a:r>
            <a:r>
              <a:rPr lang="en-CA" dirty="0"/>
              <a:t>between</a:t>
            </a:r>
            <a:r>
              <a:rPr lang="en-CA" b="1" dirty="0"/>
              <a:t> input </a:t>
            </a:r>
            <a:r>
              <a:rPr lang="en-CA" dirty="0"/>
              <a:t>and </a:t>
            </a:r>
            <a:r>
              <a:rPr lang="en-CA" b="1" dirty="0"/>
              <a:t>target </a:t>
            </a:r>
            <a:r>
              <a:rPr lang="en-CA" dirty="0"/>
              <a:t>values that</a:t>
            </a:r>
            <a:r>
              <a:rPr lang="en-CA" b="1" dirty="0"/>
              <a:t> predicts </a:t>
            </a:r>
            <a:r>
              <a:rPr lang="en-CA" dirty="0"/>
              <a:t> target measures that we have not yet seen.</a:t>
            </a:r>
          </a:p>
          <a:p>
            <a:endParaRPr lang="en-CA" baseline="30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189" lvl="1" indent="0">
              <a:buNone/>
            </a:pPr>
            <a:endParaRPr lang="en-CA" dirty="0"/>
          </a:p>
          <a:p>
            <a:pPr marL="457189" lvl="1" indent="0">
              <a:buNone/>
            </a:pP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5463335" y="3164900"/>
            <a:ext cx="1675181" cy="643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Hidden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Relationship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3334" y="4034189"/>
            <a:ext cx="1675181" cy="643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Representational Model</a:t>
            </a:r>
          </a:p>
        </p:txBody>
      </p:sp>
      <p:cxnSp>
        <p:nvCxnSpPr>
          <p:cNvPr id="7" name="Elbow Connector 6"/>
          <p:cNvCxnSpPr>
            <a:endCxn id="6" idx="1"/>
          </p:cNvCxnSpPr>
          <p:nvPr/>
        </p:nvCxnSpPr>
        <p:spPr>
          <a:xfrm>
            <a:off x="3605274" y="3486769"/>
            <a:ext cx="1858060" cy="869291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1"/>
          </p:cNvCxnSpPr>
          <p:nvPr/>
        </p:nvCxnSpPr>
        <p:spPr>
          <a:xfrm>
            <a:off x="3605274" y="3486769"/>
            <a:ext cx="1858061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3"/>
          </p:cNvCxnSpPr>
          <p:nvPr/>
        </p:nvCxnSpPr>
        <p:spPr>
          <a:xfrm>
            <a:off x="7138515" y="3486769"/>
            <a:ext cx="10657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7138516" y="4356060"/>
            <a:ext cx="1065793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88154" y="311743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3114" y="3054270"/>
            <a:ext cx="95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Target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41069" y="3913195"/>
            <a:ext cx="1446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Predicted </a:t>
            </a:r>
          </a:p>
          <a:p>
            <a:r>
              <a:rPr lang="en-US" sz="2400" dirty="0"/>
              <a:t>Target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72217" y="3054270"/>
            <a:ext cx="2310023" cy="2201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69464" y="5376756"/>
            <a:ext cx="7003893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r">
              <a:buFont typeface="Arial" panose="020B0604020202020204" pitchFamily="34" charset="0"/>
              <a:buChar char="•"/>
            </a:pPr>
            <a:r>
              <a:rPr lang="en-CA" sz="1467" dirty="0"/>
              <a:t>The “hidden relationship” produces the target we are attempting to “hit”. </a:t>
            </a:r>
          </a:p>
          <a:p>
            <a:pPr marL="285744" indent="-285744" algn="r">
              <a:buFont typeface="Arial" panose="020B0604020202020204" pitchFamily="34" charset="0"/>
              <a:buChar char="•"/>
            </a:pPr>
            <a:r>
              <a:rPr lang="en-CA" sz="1467" dirty="0"/>
              <a:t>A representation model attempts to “hit” the target. </a:t>
            </a:r>
          </a:p>
          <a:p>
            <a:pPr marL="285744" indent="-285744" algn="r">
              <a:buFont typeface="Arial" panose="020B0604020202020204" pitchFamily="34" charset="0"/>
              <a:buChar char="•"/>
            </a:pPr>
            <a:endParaRPr lang="en-US" sz="1467" dirty="0"/>
          </a:p>
        </p:txBody>
      </p:sp>
    </p:spTree>
    <p:extLst>
      <p:ext uri="{BB962C8B-B14F-4D97-AF65-F5344CB8AC3E}">
        <p14:creationId xmlns:p14="http://schemas.microsoft.com/office/powerpoint/2010/main" val="329248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6837" y="276621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Context Setting… let’s begin with a quick review of the fundamentals</a:t>
            </a:r>
          </a:p>
        </p:txBody>
      </p:sp>
    </p:spTree>
    <p:extLst>
      <p:ext uri="{BB962C8B-B14F-4D97-AF65-F5344CB8AC3E}">
        <p14:creationId xmlns:p14="http://schemas.microsoft.com/office/powerpoint/2010/main" val="396289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2687</Words>
  <Application>Microsoft Macintosh PowerPoint</Application>
  <PresentationFormat>Widescreen</PresentationFormat>
  <Paragraphs>471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Narrow</vt:lpstr>
      <vt:lpstr>Calibri</vt:lpstr>
      <vt:lpstr>Calibri Light</vt:lpstr>
      <vt:lpstr>Times</vt:lpstr>
      <vt:lpstr>VelinoText-Book</vt:lpstr>
      <vt:lpstr>Office Theme</vt:lpstr>
      <vt:lpstr> The ML Landscape</vt:lpstr>
      <vt:lpstr>Agenda</vt:lpstr>
      <vt:lpstr>What is Machine Learning (ML)</vt:lpstr>
      <vt:lpstr>Terminology</vt:lpstr>
      <vt:lpstr>Terminology</vt:lpstr>
      <vt:lpstr>Supervised vs. Unsupervised Learning</vt:lpstr>
      <vt:lpstr>Challenges of ML</vt:lpstr>
      <vt:lpstr>Predictive Modeling</vt:lpstr>
      <vt:lpstr>Context Setting… let’s begin with a quick review of the fundamentals</vt:lpstr>
      <vt:lpstr>Data Labeling</vt:lpstr>
      <vt:lpstr>Identify a Predictive Model</vt:lpstr>
      <vt:lpstr>Predictive Models “Predict” Target values</vt:lpstr>
      <vt:lpstr>The Predictive Modeling Process</vt:lpstr>
      <vt:lpstr>The Predictive Modeling Process</vt:lpstr>
      <vt:lpstr>Assessing model “fit”…</vt:lpstr>
      <vt:lpstr>An Example of assessing model fit…</vt:lpstr>
      <vt:lpstr>Now, let’s focus on two important issues in predictive analytics that set it apart from descriptive analytics…</vt:lpstr>
      <vt:lpstr>Let’s ‘try’ to predict the future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“Best” Performing Model?? </vt:lpstr>
      <vt:lpstr>Is a that last model (the 20th order polynomial) the better predictive model?   To answer this, we need to understand how to systematically balance between complexity, and guarding against under/over fitting</vt:lpstr>
      <vt:lpstr>The “Best” Performing Model… </vt:lpstr>
      <vt:lpstr>The “Best” Performing Model… </vt:lpstr>
      <vt:lpstr>Which is the better predictive model…</vt:lpstr>
      <vt:lpstr>…let’s elaborate on this data splitting</vt:lpstr>
      <vt:lpstr>Data Splitting and “Right” Fitting Honest Testing of our Predictive Model</vt:lpstr>
      <vt:lpstr>Addressing issues of fit and complexity</vt:lpstr>
      <vt:lpstr>Data Partitioning</vt:lpstr>
      <vt:lpstr>Predictive Model Sequence</vt:lpstr>
      <vt:lpstr>Model Performance Assessment</vt:lpstr>
      <vt:lpstr>Model Selection</vt:lpstr>
      <vt:lpstr>“Honestly” Assessing Selected Model Performance</vt:lpstr>
      <vt:lpstr>Underfitting vs. Overfitting</vt:lpstr>
      <vt:lpstr>Models</vt:lpstr>
      <vt:lpstr>Predictive Models</vt:lpstr>
      <vt:lpstr>Classification Modeling Example: Riding Lawn Mower Ownership</vt:lpstr>
      <vt:lpstr>Our data</vt:lpstr>
      <vt:lpstr>Classification Models</vt:lpstr>
      <vt:lpstr>Classification Models</vt:lpstr>
      <vt:lpstr>Models: The map, not the territory</vt:lpstr>
      <vt:lpstr>Data Camp</vt:lpstr>
      <vt:lpstr>Anaconda and Jupyter Lab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Kayhan, Varol</dc:creator>
  <cp:lastModifiedBy>Timothy Smith</cp:lastModifiedBy>
  <cp:revision>50</cp:revision>
  <dcterms:created xsi:type="dcterms:W3CDTF">2019-01-05T17:05:55Z</dcterms:created>
  <dcterms:modified xsi:type="dcterms:W3CDTF">2023-02-07T11:41:27Z</dcterms:modified>
</cp:coreProperties>
</file>