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85" r:id="rId4"/>
    <p:sldId id="286" r:id="rId5"/>
    <p:sldId id="261" r:id="rId6"/>
    <p:sldId id="287" r:id="rId7"/>
    <p:sldId id="356" r:id="rId8"/>
    <p:sldId id="358" r:id="rId9"/>
    <p:sldId id="288" r:id="rId10"/>
    <p:sldId id="359" r:id="rId11"/>
    <p:sldId id="372" r:id="rId12"/>
    <p:sldId id="360" r:id="rId13"/>
    <p:sldId id="361" r:id="rId14"/>
    <p:sldId id="362" r:id="rId15"/>
    <p:sldId id="363" r:id="rId16"/>
    <p:sldId id="289" r:id="rId17"/>
    <p:sldId id="352" r:id="rId18"/>
    <p:sldId id="290" r:id="rId19"/>
    <p:sldId id="291" r:id="rId20"/>
    <p:sldId id="293" r:id="rId21"/>
    <p:sldId id="355" r:id="rId22"/>
    <p:sldId id="3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84"/>
  </p:normalViewPr>
  <p:slideViewPr>
    <p:cSldViewPr snapToGrid="0">
      <p:cViewPr varScale="1">
        <p:scale>
          <a:sx n="189" d="100"/>
          <a:sy n="189" d="100"/>
        </p:scale>
        <p:origin x="176"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05A86-E6EF-43A8-B197-4118FD269BE9}" type="doc">
      <dgm:prSet loTypeId="urn:microsoft.com/office/officeart/2005/8/layout/process5" loCatId="process" qsTypeId="urn:microsoft.com/office/officeart/2005/8/quickstyle/simple1" qsCatId="simple" csTypeId="urn:microsoft.com/office/officeart/2005/8/colors/accent0_1" csCatId="mainScheme" phldr="1"/>
      <dgm:spPr/>
    </dgm:pt>
    <dgm:pt modelId="{1E8120BC-92A3-4020-AE8C-B6E5E3E374A7}">
      <dgm:prSet phldrT="[Text]"/>
      <dgm:spPr/>
      <dgm:t>
        <a:bodyPr/>
        <a:lstStyle/>
        <a:p>
          <a:r>
            <a:rPr lang="en-US" dirty="0"/>
            <a:t>Problem definition</a:t>
          </a:r>
        </a:p>
      </dgm:t>
    </dgm:pt>
    <dgm:pt modelId="{EC8BC665-D1A9-4952-B29E-6FEF9965490A}" type="parTrans" cxnId="{EAD429D0-A773-4C92-A26D-47C47ACF7C15}">
      <dgm:prSet/>
      <dgm:spPr/>
      <dgm:t>
        <a:bodyPr/>
        <a:lstStyle/>
        <a:p>
          <a:endParaRPr lang="en-US"/>
        </a:p>
      </dgm:t>
    </dgm:pt>
    <dgm:pt modelId="{93CAC55D-DA49-4610-B008-8428256421F0}" type="sibTrans" cxnId="{EAD429D0-A773-4C92-A26D-47C47ACF7C15}">
      <dgm:prSet/>
      <dgm:spPr/>
      <dgm:t>
        <a:bodyPr/>
        <a:lstStyle/>
        <a:p>
          <a:endParaRPr lang="en-US"/>
        </a:p>
      </dgm:t>
    </dgm:pt>
    <dgm:pt modelId="{DB3C1EB3-83C7-4641-8BD3-04E2F4C5034F}">
      <dgm:prSet phldrT="[Text]"/>
      <dgm:spPr/>
      <dgm:t>
        <a:bodyPr/>
        <a:lstStyle/>
        <a:p>
          <a:r>
            <a:rPr lang="en-US" dirty="0"/>
            <a:t>Get the data</a:t>
          </a:r>
        </a:p>
      </dgm:t>
    </dgm:pt>
    <dgm:pt modelId="{19EFE78D-9A15-493A-8E27-AB907371547B}" type="parTrans" cxnId="{323D08EA-E73F-4F93-BB7D-BC6A238792CA}">
      <dgm:prSet/>
      <dgm:spPr/>
      <dgm:t>
        <a:bodyPr/>
        <a:lstStyle/>
        <a:p>
          <a:endParaRPr lang="en-US"/>
        </a:p>
      </dgm:t>
    </dgm:pt>
    <dgm:pt modelId="{7E060536-2A75-4FB9-BC75-5F2DDD4847B9}" type="sibTrans" cxnId="{323D08EA-E73F-4F93-BB7D-BC6A238792CA}">
      <dgm:prSet/>
      <dgm:spPr/>
      <dgm:t>
        <a:bodyPr/>
        <a:lstStyle/>
        <a:p>
          <a:endParaRPr lang="en-US"/>
        </a:p>
      </dgm:t>
    </dgm:pt>
    <dgm:pt modelId="{6459D54F-E5FD-4ED7-AE73-6DE11D978A8D}">
      <dgm:prSet phldrT="[Text]"/>
      <dgm:spPr/>
      <dgm:t>
        <a:bodyPr/>
        <a:lstStyle/>
        <a:p>
          <a:r>
            <a:rPr lang="en-US" dirty="0"/>
            <a:t>Discover and visualize the data</a:t>
          </a:r>
        </a:p>
      </dgm:t>
    </dgm:pt>
    <dgm:pt modelId="{1906163C-4A29-4431-B261-C0FF410259EF}" type="parTrans" cxnId="{37B6471D-AC25-4010-A577-7BCD4848DB05}">
      <dgm:prSet/>
      <dgm:spPr/>
      <dgm:t>
        <a:bodyPr/>
        <a:lstStyle/>
        <a:p>
          <a:endParaRPr lang="en-US"/>
        </a:p>
      </dgm:t>
    </dgm:pt>
    <dgm:pt modelId="{F7F9DA20-09A5-4455-98BF-B77806616881}" type="sibTrans" cxnId="{37B6471D-AC25-4010-A577-7BCD4848DB05}">
      <dgm:prSet/>
      <dgm:spPr/>
      <dgm:t>
        <a:bodyPr/>
        <a:lstStyle/>
        <a:p>
          <a:endParaRPr lang="en-US"/>
        </a:p>
      </dgm:t>
    </dgm:pt>
    <dgm:pt modelId="{0304C166-6D04-4AB8-BF6C-FC4A456FCD15}">
      <dgm:prSet phldrT="[Text]"/>
      <dgm:spPr/>
      <dgm:t>
        <a:bodyPr/>
        <a:lstStyle/>
        <a:p>
          <a:r>
            <a:rPr lang="en-US" dirty="0"/>
            <a:t>Data preparation</a:t>
          </a:r>
        </a:p>
      </dgm:t>
    </dgm:pt>
    <dgm:pt modelId="{E2929593-0491-4234-8F6D-81B9B4C40984}" type="parTrans" cxnId="{242E35E4-6B1B-45DF-89FB-19C704D0F0B7}">
      <dgm:prSet/>
      <dgm:spPr/>
      <dgm:t>
        <a:bodyPr/>
        <a:lstStyle/>
        <a:p>
          <a:endParaRPr lang="en-US"/>
        </a:p>
      </dgm:t>
    </dgm:pt>
    <dgm:pt modelId="{732EDB8E-4FF4-46B4-A3AE-5154C52F2A03}" type="sibTrans" cxnId="{242E35E4-6B1B-45DF-89FB-19C704D0F0B7}">
      <dgm:prSet/>
      <dgm:spPr/>
      <dgm:t>
        <a:bodyPr/>
        <a:lstStyle/>
        <a:p>
          <a:endParaRPr lang="en-US"/>
        </a:p>
      </dgm:t>
    </dgm:pt>
    <dgm:pt modelId="{F5827085-EC51-4AAF-BB7F-EC79201A4CB1}">
      <dgm:prSet phldrT="[Text]"/>
      <dgm:spPr/>
      <dgm:t>
        <a:bodyPr/>
        <a:lstStyle/>
        <a:p>
          <a:r>
            <a:rPr lang="en-US" dirty="0"/>
            <a:t>Select a model and train</a:t>
          </a:r>
        </a:p>
      </dgm:t>
    </dgm:pt>
    <dgm:pt modelId="{72A10397-71A0-4239-9AEB-9CCF246DFEDE}" type="parTrans" cxnId="{01E3647D-1287-4204-94FD-2A9623B871EF}">
      <dgm:prSet/>
      <dgm:spPr/>
      <dgm:t>
        <a:bodyPr/>
        <a:lstStyle/>
        <a:p>
          <a:endParaRPr lang="en-US"/>
        </a:p>
      </dgm:t>
    </dgm:pt>
    <dgm:pt modelId="{67B3B024-6033-4B58-AF03-5DE2693A276A}" type="sibTrans" cxnId="{01E3647D-1287-4204-94FD-2A9623B871EF}">
      <dgm:prSet/>
      <dgm:spPr/>
      <dgm:t>
        <a:bodyPr/>
        <a:lstStyle/>
        <a:p>
          <a:endParaRPr lang="en-US"/>
        </a:p>
      </dgm:t>
    </dgm:pt>
    <dgm:pt modelId="{8771A8D3-0242-4C5E-A9CD-96D7B153F0CB}">
      <dgm:prSet phldrT="[Text]"/>
      <dgm:spPr/>
      <dgm:t>
        <a:bodyPr/>
        <a:lstStyle/>
        <a:p>
          <a:r>
            <a:rPr lang="en-US" dirty="0"/>
            <a:t>Fine tuning</a:t>
          </a:r>
        </a:p>
      </dgm:t>
    </dgm:pt>
    <dgm:pt modelId="{2A171CC0-17FE-4BB7-B062-B99395D25E40}" type="parTrans" cxnId="{1C33EE21-1F40-4125-8DC6-1582A897E1AD}">
      <dgm:prSet/>
      <dgm:spPr/>
      <dgm:t>
        <a:bodyPr/>
        <a:lstStyle/>
        <a:p>
          <a:endParaRPr lang="en-US"/>
        </a:p>
      </dgm:t>
    </dgm:pt>
    <dgm:pt modelId="{DEC951C2-2240-477C-8D23-A8D7A123D18C}" type="sibTrans" cxnId="{1C33EE21-1F40-4125-8DC6-1582A897E1AD}">
      <dgm:prSet/>
      <dgm:spPr/>
      <dgm:t>
        <a:bodyPr/>
        <a:lstStyle/>
        <a:p>
          <a:endParaRPr lang="en-US"/>
        </a:p>
      </dgm:t>
    </dgm:pt>
    <dgm:pt modelId="{7870B13D-D2FB-4696-8F8C-6CB825C90E9C}">
      <dgm:prSet phldrT="[Text]"/>
      <dgm:spPr/>
      <dgm:t>
        <a:bodyPr/>
        <a:lstStyle/>
        <a:p>
          <a:r>
            <a:rPr lang="en-US" dirty="0"/>
            <a:t>Present solution</a:t>
          </a:r>
        </a:p>
      </dgm:t>
    </dgm:pt>
    <dgm:pt modelId="{710F0279-4A1A-4F17-AC0D-15B767ECF6C2}" type="parTrans" cxnId="{D557BD39-8780-4B32-9938-59BC0A018F07}">
      <dgm:prSet/>
      <dgm:spPr/>
      <dgm:t>
        <a:bodyPr/>
        <a:lstStyle/>
        <a:p>
          <a:endParaRPr lang="en-US"/>
        </a:p>
      </dgm:t>
    </dgm:pt>
    <dgm:pt modelId="{8C4B033D-7578-4ABE-9C46-02105237EFF2}" type="sibTrans" cxnId="{D557BD39-8780-4B32-9938-59BC0A018F07}">
      <dgm:prSet/>
      <dgm:spPr/>
      <dgm:t>
        <a:bodyPr/>
        <a:lstStyle/>
        <a:p>
          <a:endParaRPr lang="en-US"/>
        </a:p>
      </dgm:t>
    </dgm:pt>
    <dgm:pt modelId="{A7EB666C-9C83-4220-A650-7584DA2FE9F8}">
      <dgm:prSet phldrT="[Text]"/>
      <dgm:spPr/>
      <dgm:t>
        <a:bodyPr/>
        <a:lstStyle/>
        <a:p>
          <a:r>
            <a:rPr lang="en-US" dirty="0"/>
            <a:t>Launch, monitor, maintain</a:t>
          </a:r>
        </a:p>
      </dgm:t>
    </dgm:pt>
    <dgm:pt modelId="{D4398129-C537-4EF9-99CD-0380BE4BBA13}" type="parTrans" cxnId="{BA381284-58B6-4AC2-87EE-3E3DE62DBE03}">
      <dgm:prSet/>
      <dgm:spPr/>
      <dgm:t>
        <a:bodyPr/>
        <a:lstStyle/>
        <a:p>
          <a:endParaRPr lang="en-US"/>
        </a:p>
      </dgm:t>
    </dgm:pt>
    <dgm:pt modelId="{F3C02B42-9CC9-45A6-A83C-ED6FFD3B3867}" type="sibTrans" cxnId="{BA381284-58B6-4AC2-87EE-3E3DE62DBE03}">
      <dgm:prSet/>
      <dgm:spPr/>
      <dgm:t>
        <a:bodyPr/>
        <a:lstStyle/>
        <a:p>
          <a:endParaRPr lang="en-US"/>
        </a:p>
      </dgm:t>
    </dgm:pt>
    <dgm:pt modelId="{75DBAEE9-48B1-48A1-ADAD-768D78A092E8}">
      <dgm:prSet phldrT="[Text]"/>
      <dgm:spPr/>
      <dgm:t>
        <a:bodyPr/>
        <a:lstStyle/>
        <a:p>
          <a:r>
            <a:rPr lang="en-US" dirty="0"/>
            <a:t>Evaluate the model</a:t>
          </a:r>
        </a:p>
      </dgm:t>
    </dgm:pt>
    <dgm:pt modelId="{5E494422-CF4D-4950-9592-71965D50ECF1}" type="parTrans" cxnId="{13F79CCF-2F74-4D92-95A6-97FFAF248D40}">
      <dgm:prSet/>
      <dgm:spPr/>
      <dgm:t>
        <a:bodyPr/>
        <a:lstStyle/>
        <a:p>
          <a:endParaRPr lang="en-US"/>
        </a:p>
      </dgm:t>
    </dgm:pt>
    <dgm:pt modelId="{F633DC36-DE87-42A5-B085-B9C68845A9AC}" type="sibTrans" cxnId="{13F79CCF-2F74-4D92-95A6-97FFAF248D40}">
      <dgm:prSet/>
      <dgm:spPr/>
      <dgm:t>
        <a:bodyPr/>
        <a:lstStyle/>
        <a:p>
          <a:endParaRPr lang="en-US"/>
        </a:p>
      </dgm:t>
    </dgm:pt>
    <dgm:pt modelId="{C3177D6A-1D1F-47AD-93BC-5CB7462E1065}" type="pres">
      <dgm:prSet presAssocID="{DC305A86-E6EF-43A8-B197-4118FD269BE9}" presName="diagram" presStyleCnt="0">
        <dgm:presLayoutVars>
          <dgm:dir/>
          <dgm:resizeHandles val="exact"/>
        </dgm:presLayoutVars>
      </dgm:prSet>
      <dgm:spPr/>
    </dgm:pt>
    <dgm:pt modelId="{CA6F0687-0F89-4024-93A9-805B0ED13852}" type="pres">
      <dgm:prSet presAssocID="{1E8120BC-92A3-4020-AE8C-B6E5E3E374A7}" presName="node" presStyleLbl="node1" presStyleIdx="0" presStyleCnt="9">
        <dgm:presLayoutVars>
          <dgm:bulletEnabled val="1"/>
        </dgm:presLayoutVars>
      </dgm:prSet>
      <dgm:spPr/>
    </dgm:pt>
    <dgm:pt modelId="{C4437139-53A0-4C25-A691-FBB73027AA6F}" type="pres">
      <dgm:prSet presAssocID="{93CAC55D-DA49-4610-B008-8428256421F0}" presName="sibTrans" presStyleLbl="sibTrans2D1" presStyleIdx="0" presStyleCnt="8"/>
      <dgm:spPr/>
    </dgm:pt>
    <dgm:pt modelId="{DD1DDF68-35B5-448B-AE93-0895BDF32295}" type="pres">
      <dgm:prSet presAssocID="{93CAC55D-DA49-4610-B008-8428256421F0}" presName="connectorText" presStyleLbl="sibTrans2D1" presStyleIdx="0" presStyleCnt="8"/>
      <dgm:spPr/>
    </dgm:pt>
    <dgm:pt modelId="{47D7EA97-7BC3-4AAE-86A9-69728E576CAA}" type="pres">
      <dgm:prSet presAssocID="{DB3C1EB3-83C7-4641-8BD3-04E2F4C5034F}" presName="node" presStyleLbl="node1" presStyleIdx="1" presStyleCnt="9">
        <dgm:presLayoutVars>
          <dgm:bulletEnabled val="1"/>
        </dgm:presLayoutVars>
      </dgm:prSet>
      <dgm:spPr/>
    </dgm:pt>
    <dgm:pt modelId="{8E329EDC-2522-4D8E-B523-BE6288A7AD77}" type="pres">
      <dgm:prSet presAssocID="{7E060536-2A75-4FB9-BC75-5F2DDD4847B9}" presName="sibTrans" presStyleLbl="sibTrans2D1" presStyleIdx="1" presStyleCnt="8"/>
      <dgm:spPr/>
    </dgm:pt>
    <dgm:pt modelId="{A471DEA1-FDA8-4934-ACCB-721CF406584B}" type="pres">
      <dgm:prSet presAssocID="{7E060536-2A75-4FB9-BC75-5F2DDD4847B9}" presName="connectorText" presStyleLbl="sibTrans2D1" presStyleIdx="1" presStyleCnt="8"/>
      <dgm:spPr/>
    </dgm:pt>
    <dgm:pt modelId="{F6ECF631-7451-4E31-B3CF-67C6453D8702}" type="pres">
      <dgm:prSet presAssocID="{6459D54F-E5FD-4ED7-AE73-6DE11D978A8D}" presName="node" presStyleLbl="node1" presStyleIdx="2" presStyleCnt="9">
        <dgm:presLayoutVars>
          <dgm:bulletEnabled val="1"/>
        </dgm:presLayoutVars>
      </dgm:prSet>
      <dgm:spPr/>
    </dgm:pt>
    <dgm:pt modelId="{ED1359CA-5F8D-4AD4-86AD-AC0BC2B1E393}" type="pres">
      <dgm:prSet presAssocID="{F7F9DA20-09A5-4455-98BF-B77806616881}" presName="sibTrans" presStyleLbl="sibTrans2D1" presStyleIdx="2" presStyleCnt="8"/>
      <dgm:spPr/>
    </dgm:pt>
    <dgm:pt modelId="{D18D95C8-E1CB-4614-A7C9-F4C2A3A926B7}" type="pres">
      <dgm:prSet presAssocID="{F7F9DA20-09A5-4455-98BF-B77806616881}" presName="connectorText" presStyleLbl="sibTrans2D1" presStyleIdx="2" presStyleCnt="8"/>
      <dgm:spPr/>
    </dgm:pt>
    <dgm:pt modelId="{EF93F884-CE61-4861-BC87-2704146DA49F}" type="pres">
      <dgm:prSet presAssocID="{0304C166-6D04-4AB8-BF6C-FC4A456FCD15}" presName="node" presStyleLbl="node1" presStyleIdx="3" presStyleCnt="9">
        <dgm:presLayoutVars>
          <dgm:bulletEnabled val="1"/>
        </dgm:presLayoutVars>
      </dgm:prSet>
      <dgm:spPr/>
    </dgm:pt>
    <dgm:pt modelId="{EEDD1DFD-41DA-4CCD-A157-26D60D865739}" type="pres">
      <dgm:prSet presAssocID="{732EDB8E-4FF4-46B4-A3AE-5154C52F2A03}" presName="sibTrans" presStyleLbl="sibTrans2D1" presStyleIdx="3" presStyleCnt="8"/>
      <dgm:spPr/>
    </dgm:pt>
    <dgm:pt modelId="{6FE2DEAC-3A8E-4664-9D3F-959E2E866B7D}" type="pres">
      <dgm:prSet presAssocID="{732EDB8E-4FF4-46B4-A3AE-5154C52F2A03}" presName="connectorText" presStyleLbl="sibTrans2D1" presStyleIdx="3" presStyleCnt="8"/>
      <dgm:spPr/>
    </dgm:pt>
    <dgm:pt modelId="{AECF9D26-CD99-49A4-BBB2-A1E31D699C03}" type="pres">
      <dgm:prSet presAssocID="{F5827085-EC51-4AAF-BB7F-EC79201A4CB1}" presName="node" presStyleLbl="node1" presStyleIdx="4" presStyleCnt="9">
        <dgm:presLayoutVars>
          <dgm:bulletEnabled val="1"/>
        </dgm:presLayoutVars>
      </dgm:prSet>
      <dgm:spPr/>
    </dgm:pt>
    <dgm:pt modelId="{820823D8-2AC3-4548-A5E9-86816B9F9639}" type="pres">
      <dgm:prSet presAssocID="{67B3B024-6033-4B58-AF03-5DE2693A276A}" presName="sibTrans" presStyleLbl="sibTrans2D1" presStyleIdx="4" presStyleCnt="8"/>
      <dgm:spPr/>
    </dgm:pt>
    <dgm:pt modelId="{0D01C2BF-3064-47E9-B7D3-C2E33D2D2597}" type="pres">
      <dgm:prSet presAssocID="{67B3B024-6033-4B58-AF03-5DE2693A276A}" presName="connectorText" presStyleLbl="sibTrans2D1" presStyleIdx="4" presStyleCnt="8"/>
      <dgm:spPr/>
    </dgm:pt>
    <dgm:pt modelId="{99B3432B-1285-4CB9-A269-46DC4683C8C1}" type="pres">
      <dgm:prSet presAssocID="{75DBAEE9-48B1-48A1-ADAD-768D78A092E8}" presName="node" presStyleLbl="node1" presStyleIdx="5" presStyleCnt="9">
        <dgm:presLayoutVars>
          <dgm:bulletEnabled val="1"/>
        </dgm:presLayoutVars>
      </dgm:prSet>
      <dgm:spPr/>
    </dgm:pt>
    <dgm:pt modelId="{A1B3DFA5-50F7-43F3-B287-640E7C28CAA9}" type="pres">
      <dgm:prSet presAssocID="{F633DC36-DE87-42A5-B085-B9C68845A9AC}" presName="sibTrans" presStyleLbl="sibTrans2D1" presStyleIdx="5" presStyleCnt="8"/>
      <dgm:spPr/>
    </dgm:pt>
    <dgm:pt modelId="{B52AD5D2-1A79-4073-9A2A-FCBDD582188B}" type="pres">
      <dgm:prSet presAssocID="{F633DC36-DE87-42A5-B085-B9C68845A9AC}" presName="connectorText" presStyleLbl="sibTrans2D1" presStyleIdx="5" presStyleCnt="8"/>
      <dgm:spPr/>
    </dgm:pt>
    <dgm:pt modelId="{4B9499F8-4574-4943-AE8B-3E6D1938188B}" type="pres">
      <dgm:prSet presAssocID="{8771A8D3-0242-4C5E-A9CD-96D7B153F0CB}" presName="node" presStyleLbl="node1" presStyleIdx="6" presStyleCnt="9">
        <dgm:presLayoutVars>
          <dgm:bulletEnabled val="1"/>
        </dgm:presLayoutVars>
      </dgm:prSet>
      <dgm:spPr/>
    </dgm:pt>
    <dgm:pt modelId="{7CA0D6CE-E2B0-434A-959C-3EC727DF52F9}" type="pres">
      <dgm:prSet presAssocID="{DEC951C2-2240-477C-8D23-A8D7A123D18C}" presName="sibTrans" presStyleLbl="sibTrans2D1" presStyleIdx="6" presStyleCnt="8"/>
      <dgm:spPr/>
    </dgm:pt>
    <dgm:pt modelId="{177CBFE8-0967-42C8-9F14-D401AF21C865}" type="pres">
      <dgm:prSet presAssocID="{DEC951C2-2240-477C-8D23-A8D7A123D18C}" presName="connectorText" presStyleLbl="sibTrans2D1" presStyleIdx="6" presStyleCnt="8"/>
      <dgm:spPr/>
    </dgm:pt>
    <dgm:pt modelId="{C59B1230-F9D9-4121-866B-A479967C496F}" type="pres">
      <dgm:prSet presAssocID="{7870B13D-D2FB-4696-8F8C-6CB825C90E9C}" presName="node" presStyleLbl="node1" presStyleIdx="7" presStyleCnt="9">
        <dgm:presLayoutVars>
          <dgm:bulletEnabled val="1"/>
        </dgm:presLayoutVars>
      </dgm:prSet>
      <dgm:spPr/>
    </dgm:pt>
    <dgm:pt modelId="{A3CD4ECB-10B4-4418-B28B-6A0503B09D73}" type="pres">
      <dgm:prSet presAssocID="{8C4B033D-7578-4ABE-9C46-02105237EFF2}" presName="sibTrans" presStyleLbl="sibTrans2D1" presStyleIdx="7" presStyleCnt="8"/>
      <dgm:spPr/>
    </dgm:pt>
    <dgm:pt modelId="{CE06B634-D90B-4C21-8C97-15C7586ACB26}" type="pres">
      <dgm:prSet presAssocID="{8C4B033D-7578-4ABE-9C46-02105237EFF2}" presName="connectorText" presStyleLbl="sibTrans2D1" presStyleIdx="7" presStyleCnt="8"/>
      <dgm:spPr/>
    </dgm:pt>
    <dgm:pt modelId="{2CF619F9-12AE-4D69-A54D-178C55AE775F}" type="pres">
      <dgm:prSet presAssocID="{A7EB666C-9C83-4220-A650-7584DA2FE9F8}" presName="node" presStyleLbl="node1" presStyleIdx="8" presStyleCnt="9">
        <dgm:presLayoutVars>
          <dgm:bulletEnabled val="1"/>
        </dgm:presLayoutVars>
      </dgm:prSet>
      <dgm:spPr/>
    </dgm:pt>
  </dgm:ptLst>
  <dgm:cxnLst>
    <dgm:cxn modelId="{4FA6AA09-2A0B-4493-A5E7-2268BB62356F}" type="presOf" srcId="{DEC951C2-2240-477C-8D23-A8D7A123D18C}" destId="{7CA0D6CE-E2B0-434A-959C-3EC727DF52F9}" srcOrd="0" destOrd="0" presId="urn:microsoft.com/office/officeart/2005/8/layout/process5"/>
    <dgm:cxn modelId="{B560990B-3467-432C-9E9B-4EDE467D28AF}" type="presOf" srcId="{DEC951C2-2240-477C-8D23-A8D7A123D18C}" destId="{177CBFE8-0967-42C8-9F14-D401AF21C865}" srcOrd="1" destOrd="0" presId="urn:microsoft.com/office/officeart/2005/8/layout/process5"/>
    <dgm:cxn modelId="{C9F42F0D-3723-4908-B2A0-0A9FEC42CF94}" type="presOf" srcId="{67B3B024-6033-4B58-AF03-5DE2693A276A}" destId="{0D01C2BF-3064-47E9-B7D3-C2E33D2D2597}" srcOrd="1" destOrd="0" presId="urn:microsoft.com/office/officeart/2005/8/layout/process5"/>
    <dgm:cxn modelId="{52B12711-753C-4F29-A05A-FECF595207FD}" type="presOf" srcId="{93CAC55D-DA49-4610-B008-8428256421F0}" destId="{C4437139-53A0-4C25-A691-FBB73027AA6F}" srcOrd="0" destOrd="0" presId="urn:microsoft.com/office/officeart/2005/8/layout/process5"/>
    <dgm:cxn modelId="{37B6471D-AC25-4010-A577-7BCD4848DB05}" srcId="{DC305A86-E6EF-43A8-B197-4118FD269BE9}" destId="{6459D54F-E5FD-4ED7-AE73-6DE11D978A8D}" srcOrd="2" destOrd="0" parTransId="{1906163C-4A29-4431-B261-C0FF410259EF}" sibTransId="{F7F9DA20-09A5-4455-98BF-B77806616881}"/>
    <dgm:cxn modelId="{1C33EE21-1F40-4125-8DC6-1582A897E1AD}" srcId="{DC305A86-E6EF-43A8-B197-4118FD269BE9}" destId="{8771A8D3-0242-4C5E-A9CD-96D7B153F0CB}" srcOrd="6" destOrd="0" parTransId="{2A171CC0-17FE-4BB7-B062-B99395D25E40}" sibTransId="{DEC951C2-2240-477C-8D23-A8D7A123D18C}"/>
    <dgm:cxn modelId="{29C56930-B571-407C-8ADE-C283A0382030}" type="presOf" srcId="{F7F9DA20-09A5-4455-98BF-B77806616881}" destId="{ED1359CA-5F8D-4AD4-86AD-AC0BC2B1E393}" srcOrd="0" destOrd="0" presId="urn:microsoft.com/office/officeart/2005/8/layout/process5"/>
    <dgm:cxn modelId="{75452131-E32E-4495-91A4-1A0F73AEAABB}" type="presOf" srcId="{8C4B033D-7578-4ABE-9C46-02105237EFF2}" destId="{CE06B634-D90B-4C21-8C97-15C7586ACB26}" srcOrd="1" destOrd="0" presId="urn:microsoft.com/office/officeart/2005/8/layout/process5"/>
    <dgm:cxn modelId="{D557BD39-8780-4B32-9938-59BC0A018F07}" srcId="{DC305A86-E6EF-43A8-B197-4118FD269BE9}" destId="{7870B13D-D2FB-4696-8F8C-6CB825C90E9C}" srcOrd="7" destOrd="0" parTransId="{710F0279-4A1A-4F17-AC0D-15B767ECF6C2}" sibTransId="{8C4B033D-7578-4ABE-9C46-02105237EFF2}"/>
    <dgm:cxn modelId="{D23C5B3F-D21B-4032-8E68-F5E24F9AC45F}" type="presOf" srcId="{6459D54F-E5FD-4ED7-AE73-6DE11D978A8D}" destId="{F6ECF631-7451-4E31-B3CF-67C6453D8702}" srcOrd="0" destOrd="0" presId="urn:microsoft.com/office/officeart/2005/8/layout/process5"/>
    <dgm:cxn modelId="{7A309345-D77C-4744-BDC9-496392E4B919}" type="presOf" srcId="{DC305A86-E6EF-43A8-B197-4118FD269BE9}" destId="{C3177D6A-1D1F-47AD-93BC-5CB7462E1065}" srcOrd="0" destOrd="0" presId="urn:microsoft.com/office/officeart/2005/8/layout/process5"/>
    <dgm:cxn modelId="{962B156A-C318-450A-B041-8B369E6DD571}" type="presOf" srcId="{7E060536-2A75-4FB9-BC75-5F2DDD4847B9}" destId="{8E329EDC-2522-4D8E-B523-BE6288A7AD77}" srcOrd="0" destOrd="0" presId="urn:microsoft.com/office/officeart/2005/8/layout/process5"/>
    <dgm:cxn modelId="{1D2B7770-7C2B-4F0E-92AD-195D4D1C91A2}" type="presOf" srcId="{A7EB666C-9C83-4220-A650-7584DA2FE9F8}" destId="{2CF619F9-12AE-4D69-A54D-178C55AE775F}" srcOrd="0" destOrd="0" presId="urn:microsoft.com/office/officeart/2005/8/layout/process5"/>
    <dgm:cxn modelId="{DA249F73-2AD5-40C4-AC5B-EB933FEB9C56}" type="presOf" srcId="{732EDB8E-4FF4-46B4-A3AE-5154C52F2A03}" destId="{6FE2DEAC-3A8E-4664-9D3F-959E2E866B7D}" srcOrd="1" destOrd="0" presId="urn:microsoft.com/office/officeart/2005/8/layout/process5"/>
    <dgm:cxn modelId="{01E3647D-1287-4204-94FD-2A9623B871EF}" srcId="{DC305A86-E6EF-43A8-B197-4118FD269BE9}" destId="{F5827085-EC51-4AAF-BB7F-EC79201A4CB1}" srcOrd="4" destOrd="0" parTransId="{72A10397-71A0-4239-9AEB-9CCF246DFEDE}" sibTransId="{67B3B024-6033-4B58-AF03-5DE2693A276A}"/>
    <dgm:cxn modelId="{BA381284-58B6-4AC2-87EE-3E3DE62DBE03}" srcId="{DC305A86-E6EF-43A8-B197-4118FD269BE9}" destId="{A7EB666C-9C83-4220-A650-7584DA2FE9F8}" srcOrd="8" destOrd="0" parTransId="{D4398129-C537-4EF9-99CD-0380BE4BBA13}" sibTransId="{F3C02B42-9CC9-45A6-A83C-ED6FFD3B3867}"/>
    <dgm:cxn modelId="{B757F789-CA5A-4469-8A69-ABFA15BD8A43}" type="presOf" srcId="{F633DC36-DE87-42A5-B085-B9C68845A9AC}" destId="{B52AD5D2-1A79-4073-9A2A-FCBDD582188B}" srcOrd="1" destOrd="0" presId="urn:microsoft.com/office/officeart/2005/8/layout/process5"/>
    <dgm:cxn modelId="{E13FF793-129F-4DEE-9785-92CE4BB99814}" type="presOf" srcId="{8C4B033D-7578-4ABE-9C46-02105237EFF2}" destId="{A3CD4ECB-10B4-4418-B28B-6A0503B09D73}" srcOrd="0" destOrd="0" presId="urn:microsoft.com/office/officeart/2005/8/layout/process5"/>
    <dgm:cxn modelId="{B8BCA297-A53D-4AE1-BABA-3C33C3416AF9}" type="presOf" srcId="{0304C166-6D04-4AB8-BF6C-FC4A456FCD15}" destId="{EF93F884-CE61-4861-BC87-2704146DA49F}" srcOrd="0" destOrd="0" presId="urn:microsoft.com/office/officeart/2005/8/layout/process5"/>
    <dgm:cxn modelId="{AA49FD97-E742-4046-90A3-3CCDF711A06D}" type="presOf" srcId="{7E060536-2A75-4FB9-BC75-5F2DDD4847B9}" destId="{A471DEA1-FDA8-4934-ACCB-721CF406584B}" srcOrd="1" destOrd="0" presId="urn:microsoft.com/office/officeart/2005/8/layout/process5"/>
    <dgm:cxn modelId="{F085C09E-711C-4B74-9728-2DA28DE19AB2}" type="presOf" srcId="{F633DC36-DE87-42A5-B085-B9C68845A9AC}" destId="{A1B3DFA5-50F7-43F3-B287-640E7C28CAA9}" srcOrd="0" destOrd="0" presId="urn:microsoft.com/office/officeart/2005/8/layout/process5"/>
    <dgm:cxn modelId="{0B46B0A0-9F2F-45AE-8074-45F5C6F45A73}" type="presOf" srcId="{93CAC55D-DA49-4610-B008-8428256421F0}" destId="{DD1DDF68-35B5-448B-AE93-0895BDF32295}" srcOrd="1" destOrd="0" presId="urn:microsoft.com/office/officeart/2005/8/layout/process5"/>
    <dgm:cxn modelId="{073E71A3-6998-4BED-B1C7-39C92AAF0BAE}" type="presOf" srcId="{732EDB8E-4FF4-46B4-A3AE-5154C52F2A03}" destId="{EEDD1DFD-41DA-4CCD-A157-26D60D865739}" srcOrd="0" destOrd="0" presId="urn:microsoft.com/office/officeart/2005/8/layout/process5"/>
    <dgm:cxn modelId="{6ED01FA4-340E-488F-A19D-A88E9FBC9047}" type="presOf" srcId="{8771A8D3-0242-4C5E-A9CD-96D7B153F0CB}" destId="{4B9499F8-4574-4943-AE8B-3E6D1938188B}" srcOrd="0" destOrd="0" presId="urn:microsoft.com/office/officeart/2005/8/layout/process5"/>
    <dgm:cxn modelId="{D33BC6AE-6B07-45DA-A164-91152315E8E7}" type="presOf" srcId="{67B3B024-6033-4B58-AF03-5DE2693A276A}" destId="{820823D8-2AC3-4548-A5E9-86816B9F9639}" srcOrd="0" destOrd="0" presId="urn:microsoft.com/office/officeart/2005/8/layout/process5"/>
    <dgm:cxn modelId="{FC42A0AF-BFDD-4D2D-A6FE-9CF6F58FBE30}" type="presOf" srcId="{F5827085-EC51-4AAF-BB7F-EC79201A4CB1}" destId="{AECF9D26-CD99-49A4-BBB2-A1E31D699C03}" srcOrd="0" destOrd="0" presId="urn:microsoft.com/office/officeart/2005/8/layout/process5"/>
    <dgm:cxn modelId="{A09FC2B1-15BB-45E9-9F62-8D06A51996A5}" type="presOf" srcId="{DB3C1EB3-83C7-4641-8BD3-04E2F4C5034F}" destId="{47D7EA97-7BC3-4AAE-86A9-69728E576CAA}" srcOrd="0" destOrd="0" presId="urn:microsoft.com/office/officeart/2005/8/layout/process5"/>
    <dgm:cxn modelId="{64D87FC0-588A-41EA-8E1A-F593EFDE7AE7}" type="presOf" srcId="{F7F9DA20-09A5-4455-98BF-B77806616881}" destId="{D18D95C8-E1CB-4614-A7C9-F4C2A3A926B7}" srcOrd="1" destOrd="0" presId="urn:microsoft.com/office/officeart/2005/8/layout/process5"/>
    <dgm:cxn modelId="{C99124CC-9F8B-4F14-8121-9E0AD81B415B}" type="presOf" srcId="{7870B13D-D2FB-4696-8F8C-6CB825C90E9C}" destId="{C59B1230-F9D9-4121-866B-A479967C496F}" srcOrd="0" destOrd="0" presId="urn:microsoft.com/office/officeart/2005/8/layout/process5"/>
    <dgm:cxn modelId="{13F79CCF-2F74-4D92-95A6-97FFAF248D40}" srcId="{DC305A86-E6EF-43A8-B197-4118FD269BE9}" destId="{75DBAEE9-48B1-48A1-ADAD-768D78A092E8}" srcOrd="5" destOrd="0" parTransId="{5E494422-CF4D-4950-9592-71965D50ECF1}" sibTransId="{F633DC36-DE87-42A5-B085-B9C68845A9AC}"/>
    <dgm:cxn modelId="{EAD429D0-A773-4C92-A26D-47C47ACF7C15}" srcId="{DC305A86-E6EF-43A8-B197-4118FD269BE9}" destId="{1E8120BC-92A3-4020-AE8C-B6E5E3E374A7}" srcOrd="0" destOrd="0" parTransId="{EC8BC665-D1A9-4952-B29E-6FEF9965490A}" sibTransId="{93CAC55D-DA49-4610-B008-8428256421F0}"/>
    <dgm:cxn modelId="{7E8283D7-9807-4A4B-B213-C37B856FDF1F}" type="presOf" srcId="{75DBAEE9-48B1-48A1-ADAD-768D78A092E8}" destId="{99B3432B-1285-4CB9-A269-46DC4683C8C1}" srcOrd="0" destOrd="0" presId="urn:microsoft.com/office/officeart/2005/8/layout/process5"/>
    <dgm:cxn modelId="{242E35E4-6B1B-45DF-89FB-19C704D0F0B7}" srcId="{DC305A86-E6EF-43A8-B197-4118FD269BE9}" destId="{0304C166-6D04-4AB8-BF6C-FC4A456FCD15}" srcOrd="3" destOrd="0" parTransId="{E2929593-0491-4234-8F6D-81B9B4C40984}" sibTransId="{732EDB8E-4FF4-46B4-A3AE-5154C52F2A03}"/>
    <dgm:cxn modelId="{323D08EA-E73F-4F93-BB7D-BC6A238792CA}" srcId="{DC305A86-E6EF-43A8-B197-4118FD269BE9}" destId="{DB3C1EB3-83C7-4641-8BD3-04E2F4C5034F}" srcOrd="1" destOrd="0" parTransId="{19EFE78D-9A15-493A-8E27-AB907371547B}" sibTransId="{7E060536-2A75-4FB9-BC75-5F2DDD4847B9}"/>
    <dgm:cxn modelId="{9B5163F1-41DE-45D2-91F6-C340D02C1A3C}" type="presOf" srcId="{1E8120BC-92A3-4020-AE8C-B6E5E3E374A7}" destId="{CA6F0687-0F89-4024-93A9-805B0ED13852}" srcOrd="0" destOrd="0" presId="urn:microsoft.com/office/officeart/2005/8/layout/process5"/>
    <dgm:cxn modelId="{B810EC24-4C8F-43EC-A038-B0CF0BA2B9C5}" type="presParOf" srcId="{C3177D6A-1D1F-47AD-93BC-5CB7462E1065}" destId="{CA6F0687-0F89-4024-93A9-805B0ED13852}" srcOrd="0" destOrd="0" presId="urn:microsoft.com/office/officeart/2005/8/layout/process5"/>
    <dgm:cxn modelId="{8DD48749-5997-4ED8-A806-912E928ADA0E}" type="presParOf" srcId="{C3177D6A-1D1F-47AD-93BC-5CB7462E1065}" destId="{C4437139-53A0-4C25-A691-FBB73027AA6F}" srcOrd="1" destOrd="0" presId="urn:microsoft.com/office/officeart/2005/8/layout/process5"/>
    <dgm:cxn modelId="{4D786087-BB97-4475-9702-1BF7F6988630}" type="presParOf" srcId="{C4437139-53A0-4C25-A691-FBB73027AA6F}" destId="{DD1DDF68-35B5-448B-AE93-0895BDF32295}" srcOrd="0" destOrd="0" presId="urn:microsoft.com/office/officeart/2005/8/layout/process5"/>
    <dgm:cxn modelId="{605385D5-578B-4A82-B1BD-520FB7383364}" type="presParOf" srcId="{C3177D6A-1D1F-47AD-93BC-5CB7462E1065}" destId="{47D7EA97-7BC3-4AAE-86A9-69728E576CAA}" srcOrd="2" destOrd="0" presId="urn:microsoft.com/office/officeart/2005/8/layout/process5"/>
    <dgm:cxn modelId="{817E8BC8-41A2-4F91-8556-DF2188BABBA4}" type="presParOf" srcId="{C3177D6A-1D1F-47AD-93BC-5CB7462E1065}" destId="{8E329EDC-2522-4D8E-B523-BE6288A7AD77}" srcOrd="3" destOrd="0" presId="urn:microsoft.com/office/officeart/2005/8/layout/process5"/>
    <dgm:cxn modelId="{6AF03DC6-4553-4544-813F-FFF6831FE766}" type="presParOf" srcId="{8E329EDC-2522-4D8E-B523-BE6288A7AD77}" destId="{A471DEA1-FDA8-4934-ACCB-721CF406584B}" srcOrd="0" destOrd="0" presId="urn:microsoft.com/office/officeart/2005/8/layout/process5"/>
    <dgm:cxn modelId="{C9C02F21-61F8-4D8D-9B5E-1FE0DBF275CA}" type="presParOf" srcId="{C3177D6A-1D1F-47AD-93BC-5CB7462E1065}" destId="{F6ECF631-7451-4E31-B3CF-67C6453D8702}" srcOrd="4" destOrd="0" presId="urn:microsoft.com/office/officeart/2005/8/layout/process5"/>
    <dgm:cxn modelId="{9D04F08A-9AED-4AF3-84A0-AAA2BD967801}" type="presParOf" srcId="{C3177D6A-1D1F-47AD-93BC-5CB7462E1065}" destId="{ED1359CA-5F8D-4AD4-86AD-AC0BC2B1E393}" srcOrd="5" destOrd="0" presId="urn:microsoft.com/office/officeart/2005/8/layout/process5"/>
    <dgm:cxn modelId="{A846CADF-D491-430E-AA85-D0A6B00E5386}" type="presParOf" srcId="{ED1359CA-5F8D-4AD4-86AD-AC0BC2B1E393}" destId="{D18D95C8-E1CB-4614-A7C9-F4C2A3A926B7}" srcOrd="0" destOrd="0" presId="urn:microsoft.com/office/officeart/2005/8/layout/process5"/>
    <dgm:cxn modelId="{FDFFDEB0-77FF-4B41-A3B3-78038ADBF579}" type="presParOf" srcId="{C3177D6A-1D1F-47AD-93BC-5CB7462E1065}" destId="{EF93F884-CE61-4861-BC87-2704146DA49F}" srcOrd="6" destOrd="0" presId="urn:microsoft.com/office/officeart/2005/8/layout/process5"/>
    <dgm:cxn modelId="{2F4903D1-2054-4A84-9847-5338A567EE9F}" type="presParOf" srcId="{C3177D6A-1D1F-47AD-93BC-5CB7462E1065}" destId="{EEDD1DFD-41DA-4CCD-A157-26D60D865739}" srcOrd="7" destOrd="0" presId="urn:microsoft.com/office/officeart/2005/8/layout/process5"/>
    <dgm:cxn modelId="{47386CF1-D3B4-45DB-B306-A8C68C378D01}" type="presParOf" srcId="{EEDD1DFD-41DA-4CCD-A157-26D60D865739}" destId="{6FE2DEAC-3A8E-4664-9D3F-959E2E866B7D}" srcOrd="0" destOrd="0" presId="urn:microsoft.com/office/officeart/2005/8/layout/process5"/>
    <dgm:cxn modelId="{529B97D7-9D8E-4C61-B312-F23F528B258E}" type="presParOf" srcId="{C3177D6A-1D1F-47AD-93BC-5CB7462E1065}" destId="{AECF9D26-CD99-49A4-BBB2-A1E31D699C03}" srcOrd="8" destOrd="0" presId="urn:microsoft.com/office/officeart/2005/8/layout/process5"/>
    <dgm:cxn modelId="{155EBF42-D758-41A2-ABBE-41885DE72B88}" type="presParOf" srcId="{C3177D6A-1D1F-47AD-93BC-5CB7462E1065}" destId="{820823D8-2AC3-4548-A5E9-86816B9F9639}" srcOrd="9" destOrd="0" presId="urn:microsoft.com/office/officeart/2005/8/layout/process5"/>
    <dgm:cxn modelId="{B45FF799-799D-4560-9AB5-B890A7FB631E}" type="presParOf" srcId="{820823D8-2AC3-4548-A5E9-86816B9F9639}" destId="{0D01C2BF-3064-47E9-B7D3-C2E33D2D2597}" srcOrd="0" destOrd="0" presId="urn:microsoft.com/office/officeart/2005/8/layout/process5"/>
    <dgm:cxn modelId="{9554DC08-A111-4B63-8813-AF75E8D8BCB8}" type="presParOf" srcId="{C3177D6A-1D1F-47AD-93BC-5CB7462E1065}" destId="{99B3432B-1285-4CB9-A269-46DC4683C8C1}" srcOrd="10" destOrd="0" presId="urn:microsoft.com/office/officeart/2005/8/layout/process5"/>
    <dgm:cxn modelId="{1F9066DB-9176-4BAB-85A3-1C85BCB83D2B}" type="presParOf" srcId="{C3177D6A-1D1F-47AD-93BC-5CB7462E1065}" destId="{A1B3DFA5-50F7-43F3-B287-640E7C28CAA9}" srcOrd="11" destOrd="0" presId="urn:microsoft.com/office/officeart/2005/8/layout/process5"/>
    <dgm:cxn modelId="{5E4411EF-B059-4C74-A55C-31E3475604BF}" type="presParOf" srcId="{A1B3DFA5-50F7-43F3-B287-640E7C28CAA9}" destId="{B52AD5D2-1A79-4073-9A2A-FCBDD582188B}" srcOrd="0" destOrd="0" presId="urn:microsoft.com/office/officeart/2005/8/layout/process5"/>
    <dgm:cxn modelId="{6594952B-BAF8-44A2-BC7C-9032C5FA63B7}" type="presParOf" srcId="{C3177D6A-1D1F-47AD-93BC-5CB7462E1065}" destId="{4B9499F8-4574-4943-AE8B-3E6D1938188B}" srcOrd="12" destOrd="0" presId="urn:microsoft.com/office/officeart/2005/8/layout/process5"/>
    <dgm:cxn modelId="{49CFFF86-625A-418F-AC59-BAA16490B5A3}" type="presParOf" srcId="{C3177D6A-1D1F-47AD-93BC-5CB7462E1065}" destId="{7CA0D6CE-E2B0-434A-959C-3EC727DF52F9}" srcOrd="13" destOrd="0" presId="urn:microsoft.com/office/officeart/2005/8/layout/process5"/>
    <dgm:cxn modelId="{277BAF1F-16E1-42AB-A6B1-BE7706A795EF}" type="presParOf" srcId="{7CA0D6CE-E2B0-434A-959C-3EC727DF52F9}" destId="{177CBFE8-0967-42C8-9F14-D401AF21C865}" srcOrd="0" destOrd="0" presId="urn:microsoft.com/office/officeart/2005/8/layout/process5"/>
    <dgm:cxn modelId="{88466E8E-51AA-4A13-B1D4-D1B996F93709}" type="presParOf" srcId="{C3177D6A-1D1F-47AD-93BC-5CB7462E1065}" destId="{C59B1230-F9D9-4121-866B-A479967C496F}" srcOrd="14" destOrd="0" presId="urn:microsoft.com/office/officeart/2005/8/layout/process5"/>
    <dgm:cxn modelId="{7D591F73-CA3F-4492-836C-F35B11A017C5}" type="presParOf" srcId="{C3177D6A-1D1F-47AD-93BC-5CB7462E1065}" destId="{A3CD4ECB-10B4-4418-B28B-6A0503B09D73}" srcOrd="15" destOrd="0" presId="urn:microsoft.com/office/officeart/2005/8/layout/process5"/>
    <dgm:cxn modelId="{E3D38B98-DA0E-4902-9F2A-49A2492BDDA4}" type="presParOf" srcId="{A3CD4ECB-10B4-4418-B28B-6A0503B09D73}" destId="{CE06B634-D90B-4C21-8C97-15C7586ACB26}" srcOrd="0" destOrd="0" presId="urn:microsoft.com/office/officeart/2005/8/layout/process5"/>
    <dgm:cxn modelId="{FE0DBA94-DCA3-4F82-A907-FF769D0742D0}" type="presParOf" srcId="{C3177D6A-1D1F-47AD-93BC-5CB7462E1065}" destId="{2CF619F9-12AE-4D69-A54D-178C55AE775F}"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305A86-E6EF-43A8-B197-4118FD269BE9}" type="doc">
      <dgm:prSet loTypeId="urn:microsoft.com/office/officeart/2005/8/layout/process5" loCatId="process" qsTypeId="urn:microsoft.com/office/officeart/2005/8/quickstyle/simple1" qsCatId="simple" csTypeId="urn:microsoft.com/office/officeart/2005/8/colors/accent0_1" csCatId="mainScheme" phldr="1"/>
      <dgm:spPr/>
    </dgm:pt>
    <dgm:pt modelId="{1E8120BC-92A3-4020-AE8C-B6E5E3E374A7}">
      <dgm:prSet phldrT="[Text]"/>
      <dgm:spPr/>
      <dgm:t>
        <a:bodyPr/>
        <a:lstStyle/>
        <a:p>
          <a:r>
            <a:rPr lang="en-US" dirty="0"/>
            <a:t>Problem definition</a:t>
          </a:r>
        </a:p>
      </dgm:t>
    </dgm:pt>
    <dgm:pt modelId="{EC8BC665-D1A9-4952-B29E-6FEF9965490A}" type="parTrans" cxnId="{EAD429D0-A773-4C92-A26D-47C47ACF7C15}">
      <dgm:prSet/>
      <dgm:spPr/>
      <dgm:t>
        <a:bodyPr/>
        <a:lstStyle/>
        <a:p>
          <a:endParaRPr lang="en-US"/>
        </a:p>
      </dgm:t>
    </dgm:pt>
    <dgm:pt modelId="{93CAC55D-DA49-4610-B008-8428256421F0}" type="sibTrans" cxnId="{EAD429D0-A773-4C92-A26D-47C47ACF7C15}">
      <dgm:prSet/>
      <dgm:spPr/>
      <dgm:t>
        <a:bodyPr/>
        <a:lstStyle/>
        <a:p>
          <a:endParaRPr lang="en-US"/>
        </a:p>
      </dgm:t>
    </dgm:pt>
    <dgm:pt modelId="{DB3C1EB3-83C7-4641-8BD3-04E2F4C5034F}">
      <dgm:prSet phldrT="[Text]"/>
      <dgm:spPr/>
      <dgm:t>
        <a:bodyPr/>
        <a:lstStyle/>
        <a:p>
          <a:r>
            <a:rPr lang="en-US" dirty="0"/>
            <a:t>Get the data</a:t>
          </a:r>
        </a:p>
      </dgm:t>
    </dgm:pt>
    <dgm:pt modelId="{19EFE78D-9A15-493A-8E27-AB907371547B}" type="parTrans" cxnId="{323D08EA-E73F-4F93-BB7D-BC6A238792CA}">
      <dgm:prSet/>
      <dgm:spPr/>
      <dgm:t>
        <a:bodyPr/>
        <a:lstStyle/>
        <a:p>
          <a:endParaRPr lang="en-US"/>
        </a:p>
      </dgm:t>
    </dgm:pt>
    <dgm:pt modelId="{7E060536-2A75-4FB9-BC75-5F2DDD4847B9}" type="sibTrans" cxnId="{323D08EA-E73F-4F93-BB7D-BC6A238792CA}">
      <dgm:prSet/>
      <dgm:spPr/>
      <dgm:t>
        <a:bodyPr/>
        <a:lstStyle/>
        <a:p>
          <a:endParaRPr lang="en-US"/>
        </a:p>
      </dgm:t>
    </dgm:pt>
    <dgm:pt modelId="{6459D54F-E5FD-4ED7-AE73-6DE11D978A8D}">
      <dgm:prSet phldrT="[Text]"/>
      <dgm:spPr/>
      <dgm:t>
        <a:bodyPr/>
        <a:lstStyle/>
        <a:p>
          <a:r>
            <a:rPr lang="en-US" dirty="0"/>
            <a:t>Discover and visualize the data</a:t>
          </a:r>
        </a:p>
      </dgm:t>
    </dgm:pt>
    <dgm:pt modelId="{1906163C-4A29-4431-B261-C0FF410259EF}" type="parTrans" cxnId="{37B6471D-AC25-4010-A577-7BCD4848DB05}">
      <dgm:prSet/>
      <dgm:spPr/>
      <dgm:t>
        <a:bodyPr/>
        <a:lstStyle/>
        <a:p>
          <a:endParaRPr lang="en-US"/>
        </a:p>
      </dgm:t>
    </dgm:pt>
    <dgm:pt modelId="{F7F9DA20-09A5-4455-98BF-B77806616881}" type="sibTrans" cxnId="{37B6471D-AC25-4010-A577-7BCD4848DB05}">
      <dgm:prSet/>
      <dgm:spPr/>
      <dgm:t>
        <a:bodyPr/>
        <a:lstStyle/>
        <a:p>
          <a:endParaRPr lang="en-US"/>
        </a:p>
      </dgm:t>
    </dgm:pt>
    <dgm:pt modelId="{0304C166-6D04-4AB8-BF6C-FC4A456FCD15}">
      <dgm:prSet phldrT="[Text]"/>
      <dgm:spPr>
        <a:solidFill>
          <a:schemeClr val="bg1">
            <a:lumMod val="85000"/>
          </a:schemeClr>
        </a:solidFill>
      </dgm:spPr>
      <dgm:t>
        <a:bodyPr/>
        <a:lstStyle/>
        <a:p>
          <a:r>
            <a:rPr lang="en-US" dirty="0"/>
            <a:t>Data preparation</a:t>
          </a:r>
        </a:p>
      </dgm:t>
    </dgm:pt>
    <dgm:pt modelId="{E2929593-0491-4234-8F6D-81B9B4C40984}" type="parTrans" cxnId="{242E35E4-6B1B-45DF-89FB-19C704D0F0B7}">
      <dgm:prSet/>
      <dgm:spPr/>
      <dgm:t>
        <a:bodyPr/>
        <a:lstStyle/>
        <a:p>
          <a:endParaRPr lang="en-US"/>
        </a:p>
      </dgm:t>
    </dgm:pt>
    <dgm:pt modelId="{732EDB8E-4FF4-46B4-A3AE-5154C52F2A03}" type="sibTrans" cxnId="{242E35E4-6B1B-45DF-89FB-19C704D0F0B7}">
      <dgm:prSet/>
      <dgm:spPr/>
      <dgm:t>
        <a:bodyPr/>
        <a:lstStyle/>
        <a:p>
          <a:endParaRPr lang="en-US"/>
        </a:p>
      </dgm:t>
    </dgm:pt>
    <dgm:pt modelId="{F5827085-EC51-4AAF-BB7F-EC79201A4CB1}">
      <dgm:prSet phldrT="[Text]"/>
      <dgm:spPr/>
      <dgm:t>
        <a:bodyPr/>
        <a:lstStyle/>
        <a:p>
          <a:r>
            <a:rPr lang="en-US" dirty="0"/>
            <a:t>Select a model and train</a:t>
          </a:r>
        </a:p>
      </dgm:t>
    </dgm:pt>
    <dgm:pt modelId="{72A10397-71A0-4239-9AEB-9CCF246DFEDE}" type="parTrans" cxnId="{01E3647D-1287-4204-94FD-2A9623B871EF}">
      <dgm:prSet/>
      <dgm:spPr/>
      <dgm:t>
        <a:bodyPr/>
        <a:lstStyle/>
        <a:p>
          <a:endParaRPr lang="en-US"/>
        </a:p>
      </dgm:t>
    </dgm:pt>
    <dgm:pt modelId="{67B3B024-6033-4B58-AF03-5DE2693A276A}" type="sibTrans" cxnId="{01E3647D-1287-4204-94FD-2A9623B871EF}">
      <dgm:prSet/>
      <dgm:spPr/>
      <dgm:t>
        <a:bodyPr/>
        <a:lstStyle/>
        <a:p>
          <a:endParaRPr lang="en-US"/>
        </a:p>
      </dgm:t>
    </dgm:pt>
    <dgm:pt modelId="{8771A8D3-0242-4C5E-A9CD-96D7B153F0CB}">
      <dgm:prSet phldrT="[Text]"/>
      <dgm:spPr/>
      <dgm:t>
        <a:bodyPr/>
        <a:lstStyle/>
        <a:p>
          <a:r>
            <a:rPr lang="en-US" dirty="0"/>
            <a:t>Fine tuning</a:t>
          </a:r>
        </a:p>
      </dgm:t>
    </dgm:pt>
    <dgm:pt modelId="{2A171CC0-17FE-4BB7-B062-B99395D25E40}" type="parTrans" cxnId="{1C33EE21-1F40-4125-8DC6-1582A897E1AD}">
      <dgm:prSet/>
      <dgm:spPr/>
      <dgm:t>
        <a:bodyPr/>
        <a:lstStyle/>
        <a:p>
          <a:endParaRPr lang="en-US"/>
        </a:p>
      </dgm:t>
    </dgm:pt>
    <dgm:pt modelId="{DEC951C2-2240-477C-8D23-A8D7A123D18C}" type="sibTrans" cxnId="{1C33EE21-1F40-4125-8DC6-1582A897E1AD}">
      <dgm:prSet/>
      <dgm:spPr/>
      <dgm:t>
        <a:bodyPr/>
        <a:lstStyle/>
        <a:p>
          <a:endParaRPr lang="en-US"/>
        </a:p>
      </dgm:t>
    </dgm:pt>
    <dgm:pt modelId="{7870B13D-D2FB-4696-8F8C-6CB825C90E9C}">
      <dgm:prSet phldrT="[Text]"/>
      <dgm:spPr/>
      <dgm:t>
        <a:bodyPr/>
        <a:lstStyle/>
        <a:p>
          <a:r>
            <a:rPr lang="en-US" dirty="0"/>
            <a:t>Present solution</a:t>
          </a:r>
        </a:p>
      </dgm:t>
    </dgm:pt>
    <dgm:pt modelId="{710F0279-4A1A-4F17-AC0D-15B767ECF6C2}" type="parTrans" cxnId="{D557BD39-8780-4B32-9938-59BC0A018F07}">
      <dgm:prSet/>
      <dgm:spPr/>
      <dgm:t>
        <a:bodyPr/>
        <a:lstStyle/>
        <a:p>
          <a:endParaRPr lang="en-US"/>
        </a:p>
      </dgm:t>
    </dgm:pt>
    <dgm:pt modelId="{8C4B033D-7578-4ABE-9C46-02105237EFF2}" type="sibTrans" cxnId="{D557BD39-8780-4B32-9938-59BC0A018F07}">
      <dgm:prSet/>
      <dgm:spPr/>
      <dgm:t>
        <a:bodyPr/>
        <a:lstStyle/>
        <a:p>
          <a:endParaRPr lang="en-US"/>
        </a:p>
      </dgm:t>
    </dgm:pt>
    <dgm:pt modelId="{A7EB666C-9C83-4220-A650-7584DA2FE9F8}">
      <dgm:prSet phldrT="[Text]"/>
      <dgm:spPr/>
      <dgm:t>
        <a:bodyPr/>
        <a:lstStyle/>
        <a:p>
          <a:r>
            <a:rPr lang="en-US" dirty="0"/>
            <a:t>Launch, monitor, maintain</a:t>
          </a:r>
        </a:p>
      </dgm:t>
    </dgm:pt>
    <dgm:pt modelId="{D4398129-C537-4EF9-99CD-0380BE4BBA13}" type="parTrans" cxnId="{BA381284-58B6-4AC2-87EE-3E3DE62DBE03}">
      <dgm:prSet/>
      <dgm:spPr/>
      <dgm:t>
        <a:bodyPr/>
        <a:lstStyle/>
        <a:p>
          <a:endParaRPr lang="en-US"/>
        </a:p>
      </dgm:t>
    </dgm:pt>
    <dgm:pt modelId="{F3C02B42-9CC9-45A6-A83C-ED6FFD3B3867}" type="sibTrans" cxnId="{BA381284-58B6-4AC2-87EE-3E3DE62DBE03}">
      <dgm:prSet/>
      <dgm:spPr/>
      <dgm:t>
        <a:bodyPr/>
        <a:lstStyle/>
        <a:p>
          <a:endParaRPr lang="en-US"/>
        </a:p>
      </dgm:t>
    </dgm:pt>
    <dgm:pt modelId="{75DBAEE9-48B1-48A1-ADAD-768D78A092E8}">
      <dgm:prSet phldrT="[Text]"/>
      <dgm:spPr/>
      <dgm:t>
        <a:bodyPr/>
        <a:lstStyle/>
        <a:p>
          <a:r>
            <a:rPr lang="en-US" dirty="0"/>
            <a:t>Evaluate the model</a:t>
          </a:r>
        </a:p>
      </dgm:t>
    </dgm:pt>
    <dgm:pt modelId="{5E494422-CF4D-4950-9592-71965D50ECF1}" type="parTrans" cxnId="{13F79CCF-2F74-4D92-95A6-97FFAF248D40}">
      <dgm:prSet/>
      <dgm:spPr/>
      <dgm:t>
        <a:bodyPr/>
        <a:lstStyle/>
        <a:p>
          <a:endParaRPr lang="en-US"/>
        </a:p>
      </dgm:t>
    </dgm:pt>
    <dgm:pt modelId="{F633DC36-DE87-42A5-B085-B9C68845A9AC}" type="sibTrans" cxnId="{13F79CCF-2F74-4D92-95A6-97FFAF248D40}">
      <dgm:prSet/>
      <dgm:spPr/>
      <dgm:t>
        <a:bodyPr/>
        <a:lstStyle/>
        <a:p>
          <a:endParaRPr lang="en-US"/>
        </a:p>
      </dgm:t>
    </dgm:pt>
    <dgm:pt modelId="{C3177D6A-1D1F-47AD-93BC-5CB7462E1065}" type="pres">
      <dgm:prSet presAssocID="{DC305A86-E6EF-43A8-B197-4118FD269BE9}" presName="diagram" presStyleCnt="0">
        <dgm:presLayoutVars>
          <dgm:dir/>
          <dgm:resizeHandles val="exact"/>
        </dgm:presLayoutVars>
      </dgm:prSet>
      <dgm:spPr/>
    </dgm:pt>
    <dgm:pt modelId="{CA6F0687-0F89-4024-93A9-805B0ED13852}" type="pres">
      <dgm:prSet presAssocID="{1E8120BC-92A3-4020-AE8C-B6E5E3E374A7}" presName="node" presStyleLbl="node1" presStyleIdx="0" presStyleCnt="9">
        <dgm:presLayoutVars>
          <dgm:bulletEnabled val="1"/>
        </dgm:presLayoutVars>
      </dgm:prSet>
      <dgm:spPr/>
    </dgm:pt>
    <dgm:pt modelId="{C4437139-53A0-4C25-A691-FBB73027AA6F}" type="pres">
      <dgm:prSet presAssocID="{93CAC55D-DA49-4610-B008-8428256421F0}" presName="sibTrans" presStyleLbl="sibTrans2D1" presStyleIdx="0" presStyleCnt="8"/>
      <dgm:spPr/>
    </dgm:pt>
    <dgm:pt modelId="{DD1DDF68-35B5-448B-AE93-0895BDF32295}" type="pres">
      <dgm:prSet presAssocID="{93CAC55D-DA49-4610-B008-8428256421F0}" presName="connectorText" presStyleLbl="sibTrans2D1" presStyleIdx="0" presStyleCnt="8"/>
      <dgm:spPr/>
    </dgm:pt>
    <dgm:pt modelId="{47D7EA97-7BC3-4AAE-86A9-69728E576CAA}" type="pres">
      <dgm:prSet presAssocID="{DB3C1EB3-83C7-4641-8BD3-04E2F4C5034F}" presName="node" presStyleLbl="node1" presStyleIdx="1" presStyleCnt="9">
        <dgm:presLayoutVars>
          <dgm:bulletEnabled val="1"/>
        </dgm:presLayoutVars>
      </dgm:prSet>
      <dgm:spPr/>
    </dgm:pt>
    <dgm:pt modelId="{8E329EDC-2522-4D8E-B523-BE6288A7AD77}" type="pres">
      <dgm:prSet presAssocID="{7E060536-2A75-4FB9-BC75-5F2DDD4847B9}" presName="sibTrans" presStyleLbl="sibTrans2D1" presStyleIdx="1" presStyleCnt="8"/>
      <dgm:spPr/>
    </dgm:pt>
    <dgm:pt modelId="{A471DEA1-FDA8-4934-ACCB-721CF406584B}" type="pres">
      <dgm:prSet presAssocID="{7E060536-2A75-4FB9-BC75-5F2DDD4847B9}" presName="connectorText" presStyleLbl="sibTrans2D1" presStyleIdx="1" presStyleCnt="8"/>
      <dgm:spPr/>
    </dgm:pt>
    <dgm:pt modelId="{F6ECF631-7451-4E31-B3CF-67C6453D8702}" type="pres">
      <dgm:prSet presAssocID="{6459D54F-E5FD-4ED7-AE73-6DE11D978A8D}" presName="node" presStyleLbl="node1" presStyleIdx="2" presStyleCnt="9">
        <dgm:presLayoutVars>
          <dgm:bulletEnabled val="1"/>
        </dgm:presLayoutVars>
      </dgm:prSet>
      <dgm:spPr/>
    </dgm:pt>
    <dgm:pt modelId="{ED1359CA-5F8D-4AD4-86AD-AC0BC2B1E393}" type="pres">
      <dgm:prSet presAssocID="{F7F9DA20-09A5-4455-98BF-B77806616881}" presName="sibTrans" presStyleLbl="sibTrans2D1" presStyleIdx="2" presStyleCnt="8"/>
      <dgm:spPr/>
    </dgm:pt>
    <dgm:pt modelId="{D18D95C8-E1CB-4614-A7C9-F4C2A3A926B7}" type="pres">
      <dgm:prSet presAssocID="{F7F9DA20-09A5-4455-98BF-B77806616881}" presName="connectorText" presStyleLbl="sibTrans2D1" presStyleIdx="2" presStyleCnt="8"/>
      <dgm:spPr/>
    </dgm:pt>
    <dgm:pt modelId="{EF93F884-CE61-4861-BC87-2704146DA49F}" type="pres">
      <dgm:prSet presAssocID="{0304C166-6D04-4AB8-BF6C-FC4A456FCD15}" presName="node" presStyleLbl="node1" presStyleIdx="3" presStyleCnt="9">
        <dgm:presLayoutVars>
          <dgm:bulletEnabled val="1"/>
        </dgm:presLayoutVars>
      </dgm:prSet>
      <dgm:spPr/>
    </dgm:pt>
    <dgm:pt modelId="{EEDD1DFD-41DA-4CCD-A157-26D60D865739}" type="pres">
      <dgm:prSet presAssocID="{732EDB8E-4FF4-46B4-A3AE-5154C52F2A03}" presName="sibTrans" presStyleLbl="sibTrans2D1" presStyleIdx="3" presStyleCnt="8"/>
      <dgm:spPr/>
    </dgm:pt>
    <dgm:pt modelId="{6FE2DEAC-3A8E-4664-9D3F-959E2E866B7D}" type="pres">
      <dgm:prSet presAssocID="{732EDB8E-4FF4-46B4-A3AE-5154C52F2A03}" presName="connectorText" presStyleLbl="sibTrans2D1" presStyleIdx="3" presStyleCnt="8"/>
      <dgm:spPr/>
    </dgm:pt>
    <dgm:pt modelId="{AECF9D26-CD99-49A4-BBB2-A1E31D699C03}" type="pres">
      <dgm:prSet presAssocID="{F5827085-EC51-4AAF-BB7F-EC79201A4CB1}" presName="node" presStyleLbl="node1" presStyleIdx="4" presStyleCnt="9">
        <dgm:presLayoutVars>
          <dgm:bulletEnabled val="1"/>
        </dgm:presLayoutVars>
      </dgm:prSet>
      <dgm:spPr/>
    </dgm:pt>
    <dgm:pt modelId="{820823D8-2AC3-4548-A5E9-86816B9F9639}" type="pres">
      <dgm:prSet presAssocID="{67B3B024-6033-4B58-AF03-5DE2693A276A}" presName="sibTrans" presStyleLbl="sibTrans2D1" presStyleIdx="4" presStyleCnt="8"/>
      <dgm:spPr/>
    </dgm:pt>
    <dgm:pt modelId="{0D01C2BF-3064-47E9-B7D3-C2E33D2D2597}" type="pres">
      <dgm:prSet presAssocID="{67B3B024-6033-4B58-AF03-5DE2693A276A}" presName="connectorText" presStyleLbl="sibTrans2D1" presStyleIdx="4" presStyleCnt="8"/>
      <dgm:spPr/>
    </dgm:pt>
    <dgm:pt modelId="{99B3432B-1285-4CB9-A269-46DC4683C8C1}" type="pres">
      <dgm:prSet presAssocID="{75DBAEE9-48B1-48A1-ADAD-768D78A092E8}" presName="node" presStyleLbl="node1" presStyleIdx="5" presStyleCnt="9">
        <dgm:presLayoutVars>
          <dgm:bulletEnabled val="1"/>
        </dgm:presLayoutVars>
      </dgm:prSet>
      <dgm:spPr/>
    </dgm:pt>
    <dgm:pt modelId="{A1B3DFA5-50F7-43F3-B287-640E7C28CAA9}" type="pres">
      <dgm:prSet presAssocID="{F633DC36-DE87-42A5-B085-B9C68845A9AC}" presName="sibTrans" presStyleLbl="sibTrans2D1" presStyleIdx="5" presStyleCnt="8"/>
      <dgm:spPr/>
    </dgm:pt>
    <dgm:pt modelId="{B52AD5D2-1A79-4073-9A2A-FCBDD582188B}" type="pres">
      <dgm:prSet presAssocID="{F633DC36-DE87-42A5-B085-B9C68845A9AC}" presName="connectorText" presStyleLbl="sibTrans2D1" presStyleIdx="5" presStyleCnt="8"/>
      <dgm:spPr/>
    </dgm:pt>
    <dgm:pt modelId="{4B9499F8-4574-4943-AE8B-3E6D1938188B}" type="pres">
      <dgm:prSet presAssocID="{8771A8D3-0242-4C5E-A9CD-96D7B153F0CB}" presName="node" presStyleLbl="node1" presStyleIdx="6" presStyleCnt="9">
        <dgm:presLayoutVars>
          <dgm:bulletEnabled val="1"/>
        </dgm:presLayoutVars>
      </dgm:prSet>
      <dgm:spPr/>
    </dgm:pt>
    <dgm:pt modelId="{7CA0D6CE-E2B0-434A-959C-3EC727DF52F9}" type="pres">
      <dgm:prSet presAssocID="{DEC951C2-2240-477C-8D23-A8D7A123D18C}" presName="sibTrans" presStyleLbl="sibTrans2D1" presStyleIdx="6" presStyleCnt="8"/>
      <dgm:spPr/>
    </dgm:pt>
    <dgm:pt modelId="{177CBFE8-0967-42C8-9F14-D401AF21C865}" type="pres">
      <dgm:prSet presAssocID="{DEC951C2-2240-477C-8D23-A8D7A123D18C}" presName="connectorText" presStyleLbl="sibTrans2D1" presStyleIdx="6" presStyleCnt="8"/>
      <dgm:spPr/>
    </dgm:pt>
    <dgm:pt modelId="{C59B1230-F9D9-4121-866B-A479967C496F}" type="pres">
      <dgm:prSet presAssocID="{7870B13D-D2FB-4696-8F8C-6CB825C90E9C}" presName="node" presStyleLbl="node1" presStyleIdx="7" presStyleCnt="9">
        <dgm:presLayoutVars>
          <dgm:bulletEnabled val="1"/>
        </dgm:presLayoutVars>
      </dgm:prSet>
      <dgm:spPr/>
    </dgm:pt>
    <dgm:pt modelId="{A3CD4ECB-10B4-4418-B28B-6A0503B09D73}" type="pres">
      <dgm:prSet presAssocID="{8C4B033D-7578-4ABE-9C46-02105237EFF2}" presName="sibTrans" presStyleLbl="sibTrans2D1" presStyleIdx="7" presStyleCnt="8"/>
      <dgm:spPr/>
    </dgm:pt>
    <dgm:pt modelId="{CE06B634-D90B-4C21-8C97-15C7586ACB26}" type="pres">
      <dgm:prSet presAssocID="{8C4B033D-7578-4ABE-9C46-02105237EFF2}" presName="connectorText" presStyleLbl="sibTrans2D1" presStyleIdx="7" presStyleCnt="8"/>
      <dgm:spPr/>
    </dgm:pt>
    <dgm:pt modelId="{2CF619F9-12AE-4D69-A54D-178C55AE775F}" type="pres">
      <dgm:prSet presAssocID="{A7EB666C-9C83-4220-A650-7584DA2FE9F8}" presName="node" presStyleLbl="node1" presStyleIdx="8" presStyleCnt="9">
        <dgm:presLayoutVars>
          <dgm:bulletEnabled val="1"/>
        </dgm:presLayoutVars>
      </dgm:prSet>
      <dgm:spPr/>
    </dgm:pt>
  </dgm:ptLst>
  <dgm:cxnLst>
    <dgm:cxn modelId="{4FA6AA09-2A0B-4493-A5E7-2268BB62356F}" type="presOf" srcId="{DEC951C2-2240-477C-8D23-A8D7A123D18C}" destId="{7CA0D6CE-E2B0-434A-959C-3EC727DF52F9}" srcOrd="0" destOrd="0" presId="urn:microsoft.com/office/officeart/2005/8/layout/process5"/>
    <dgm:cxn modelId="{B560990B-3467-432C-9E9B-4EDE467D28AF}" type="presOf" srcId="{DEC951C2-2240-477C-8D23-A8D7A123D18C}" destId="{177CBFE8-0967-42C8-9F14-D401AF21C865}" srcOrd="1" destOrd="0" presId="urn:microsoft.com/office/officeart/2005/8/layout/process5"/>
    <dgm:cxn modelId="{C9F42F0D-3723-4908-B2A0-0A9FEC42CF94}" type="presOf" srcId="{67B3B024-6033-4B58-AF03-5DE2693A276A}" destId="{0D01C2BF-3064-47E9-B7D3-C2E33D2D2597}" srcOrd="1" destOrd="0" presId="urn:microsoft.com/office/officeart/2005/8/layout/process5"/>
    <dgm:cxn modelId="{52B12711-753C-4F29-A05A-FECF595207FD}" type="presOf" srcId="{93CAC55D-DA49-4610-B008-8428256421F0}" destId="{C4437139-53A0-4C25-A691-FBB73027AA6F}" srcOrd="0" destOrd="0" presId="urn:microsoft.com/office/officeart/2005/8/layout/process5"/>
    <dgm:cxn modelId="{37B6471D-AC25-4010-A577-7BCD4848DB05}" srcId="{DC305A86-E6EF-43A8-B197-4118FD269BE9}" destId="{6459D54F-E5FD-4ED7-AE73-6DE11D978A8D}" srcOrd="2" destOrd="0" parTransId="{1906163C-4A29-4431-B261-C0FF410259EF}" sibTransId="{F7F9DA20-09A5-4455-98BF-B77806616881}"/>
    <dgm:cxn modelId="{1C33EE21-1F40-4125-8DC6-1582A897E1AD}" srcId="{DC305A86-E6EF-43A8-B197-4118FD269BE9}" destId="{8771A8D3-0242-4C5E-A9CD-96D7B153F0CB}" srcOrd="6" destOrd="0" parTransId="{2A171CC0-17FE-4BB7-B062-B99395D25E40}" sibTransId="{DEC951C2-2240-477C-8D23-A8D7A123D18C}"/>
    <dgm:cxn modelId="{29C56930-B571-407C-8ADE-C283A0382030}" type="presOf" srcId="{F7F9DA20-09A5-4455-98BF-B77806616881}" destId="{ED1359CA-5F8D-4AD4-86AD-AC0BC2B1E393}" srcOrd="0" destOrd="0" presId="urn:microsoft.com/office/officeart/2005/8/layout/process5"/>
    <dgm:cxn modelId="{75452131-E32E-4495-91A4-1A0F73AEAABB}" type="presOf" srcId="{8C4B033D-7578-4ABE-9C46-02105237EFF2}" destId="{CE06B634-D90B-4C21-8C97-15C7586ACB26}" srcOrd="1" destOrd="0" presId="urn:microsoft.com/office/officeart/2005/8/layout/process5"/>
    <dgm:cxn modelId="{D557BD39-8780-4B32-9938-59BC0A018F07}" srcId="{DC305A86-E6EF-43A8-B197-4118FD269BE9}" destId="{7870B13D-D2FB-4696-8F8C-6CB825C90E9C}" srcOrd="7" destOrd="0" parTransId="{710F0279-4A1A-4F17-AC0D-15B767ECF6C2}" sibTransId="{8C4B033D-7578-4ABE-9C46-02105237EFF2}"/>
    <dgm:cxn modelId="{D23C5B3F-D21B-4032-8E68-F5E24F9AC45F}" type="presOf" srcId="{6459D54F-E5FD-4ED7-AE73-6DE11D978A8D}" destId="{F6ECF631-7451-4E31-B3CF-67C6453D8702}" srcOrd="0" destOrd="0" presId="urn:microsoft.com/office/officeart/2005/8/layout/process5"/>
    <dgm:cxn modelId="{7A309345-D77C-4744-BDC9-496392E4B919}" type="presOf" srcId="{DC305A86-E6EF-43A8-B197-4118FD269BE9}" destId="{C3177D6A-1D1F-47AD-93BC-5CB7462E1065}" srcOrd="0" destOrd="0" presId="urn:microsoft.com/office/officeart/2005/8/layout/process5"/>
    <dgm:cxn modelId="{962B156A-C318-450A-B041-8B369E6DD571}" type="presOf" srcId="{7E060536-2A75-4FB9-BC75-5F2DDD4847B9}" destId="{8E329EDC-2522-4D8E-B523-BE6288A7AD77}" srcOrd="0" destOrd="0" presId="urn:microsoft.com/office/officeart/2005/8/layout/process5"/>
    <dgm:cxn modelId="{1D2B7770-7C2B-4F0E-92AD-195D4D1C91A2}" type="presOf" srcId="{A7EB666C-9C83-4220-A650-7584DA2FE9F8}" destId="{2CF619F9-12AE-4D69-A54D-178C55AE775F}" srcOrd="0" destOrd="0" presId="urn:microsoft.com/office/officeart/2005/8/layout/process5"/>
    <dgm:cxn modelId="{DA249F73-2AD5-40C4-AC5B-EB933FEB9C56}" type="presOf" srcId="{732EDB8E-4FF4-46B4-A3AE-5154C52F2A03}" destId="{6FE2DEAC-3A8E-4664-9D3F-959E2E866B7D}" srcOrd="1" destOrd="0" presId="urn:microsoft.com/office/officeart/2005/8/layout/process5"/>
    <dgm:cxn modelId="{01E3647D-1287-4204-94FD-2A9623B871EF}" srcId="{DC305A86-E6EF-43A8-B197-4118FD269BE9}" destId="{F5827085-EC51-4AAF-BB7F-EC79201A4CB1}" srcOrd="4" destOrd="0" parTransId="{72A10397-71A0-4239-9AEB-9CCF246DFEDE}" sibTransId="{67B3B024-6033-4B58-AF03-5DE2693A276A}"/>
    <dgm:cxn modelId="{BA381284-58B6-4AC2-87EE-3E3DE62DBE03}" srcId="{DC305A86-E6EF-43A8-B197-4118FD269BE9}" destId="{A7EB666C-9C83-4220-A650-7584DA2FE9F8}" srcOrd="8" destOrd="0" parTransId="{D4398129-C537-4EF9-99CD-0380BE4BBA13}" sibTransId="{F3C02B42-9CC9-45A6-A83C-ED6FFD3B3867}"/>
    <dgm:cxn modelId="{B757F789-CA5A-4469-8A69-ABFA15BD8A43}" type="presOf" srcId="{F633DC36-DE87-42A5-B085-B9C68845A9AC}" destId="{B52AD5D2-1A79-4073-9A2A-FCBDD582188B}" srcOrd="1" destOrd="0" presId="urn:microsoft.com/office/officeart/2005/8/layout/process5"/>
    <dgm:cxn modelId="{E13FF793-129F-4DEE-9785-92CE4BB99814}" type="presOf" srcId="{8C4B033D-7578-4ABE-9C46-02105237EFF2}" destId="{A3CD4ECB-10B4-4418-B28B-6A0503B09D73}" srcOrd="0" destOrd="0" presId="urn:microsoft.com/office/officeart/2005/8/layout/process5"/>
    <dgm:cxn modelId="{B8BCA297-A53D-4AE1-BABA-3C33C3416AF9}" type="presOf" srcId="{0304C166-6D04-4AB8-BF6C-FC4A456FCD15}" destId="{EF93F884-CE61-4861-BC87-2704146DA49F}" srcOrd="0" destOrd="0" presId="urn:microsoft.com/office/officeart/2005/8/layout/process5"/>
    <dgm:cxn modelId="{AA49FD97-E742-4046-90A3-3CCDF711A06D}" type="presOf" srcId="{7E060536-2A75-4FB9-BC75-5F2DDD4847B9}" destId="{A471DEA1-FDA8-4934-ACCB-721CF406584B}" srcOrd="1" destOrd="0" presId="urn:microsoft.com/office/officeart/2005/8/layout/process5"/>
    <dgm:cxn modelId="{F085C09E-711C-4B74-9728-2DA28DE19AB2}" type="presOf" srcId="{F633DC36-DE87-42A5-B085-B9C68845A9AC}" destId="{A1B3DFA5-50F7-43F3-B287-640E7C28CAA9}" srcOrd="0" destOrd="0" presId="urn:microsoft.com/office/officeart/2005/8/layout/process5"/>
    <dgm:cxn modelId="{0B46B0A0-9F2F-45AE-8074-45F5C6F45A73}" type="presOf" srcId="{93CAC55D-DA49-4610-B008-8428256421F0}" destId="{DD1DDF68-35B5-448B-AE93-0895BDF32295}" srcOrd="1" destOrd="0" presId="urn:microsoft.com/office/officeart/2005/8/layout/process5"/>
    <dgm:cxn modelId="{073E71A3-6998-4BED-B1C7-39C92AAF0BAE}" type="presOf" srcId="{732EDB8E-4FF4-46B4-A3AE-5154C52F2A03}" destId="{EEDD1DFD-41DA-4CCD-A157-26D60D865739}" srcOrd="0" destOrd="0" presId="urn:microsoft.com/office/officeart/2005/8/layout/process5"/>
    <dgm:cxn modelId="{6ED01FA4-340E-488F-A19D-A88E9FBC9047}" type="presOf" srcId="{8771A8D3-0242-4C5E-A9CD-96D7B153F0CB}" destId="{4B9499F8-4574-4943-AE8B-3E6D1938188B}" srcOrd="0" destOrd="0" presId="urn:microsoft.com/office/officeart/2005/8/layout/process5"/>
    <dgm:cxn modelId="{D33BC6AE-6B07-45DA-A164-91152315E8E7}" type="presOf" srcId="{67B3B024-6033-4B58-AF03-5DE2693A276A}" destId="{820823D8-2AC3-4548-A5E9-86816B9F9639}" srcOrd="0" destOrd="0" presId="urn:microsoft.com/office/officeart/2005/8/layout/process5"/>
    <dgm:cxn modelId="{FC42A0AF-BFDD-4D2D-A6FE-9CF6F58FBE30}" type="presOf" srcId="{F5827085-EC51-4AAF-BB7F-EC79201A4CB1}" destId="{AECF9D26-CD99-49A4-BBB2-A1E31D699C03}" srcOrd="0" destOrd="0" presId="urn:microsoft.com/office/officeart/2005/8/layout/process5"/>
    <dgm:cxn modelId="{A09FC2B1-15BB-45E9-9F62-8D06A51996A5}" type="presOf" srcId="{DB3C1EB3-83C7-4641-8BD3-04E2F4C5034F}" destId="{47D7EA97-7BC3-4AAE-86A9-69728E576CAA}" srcOrd="0" destOrd="0" presId="urn:microsoft.com/office/officeart/2005/8/layout/process5"/>
    <dgm:cxn modelId="{64D87FC0-588A-41EA-8E1A-F593EFDE7AE7}" type="presOf" srcId="{F7F9DA20-09A5-4455-98BF-B77806616881}" destId="{D18D95C8-E1CB-4614-A7C9-F4C2A3A926B7}" srcOrd="1" destOrd="0" presId="urn:microsoft.com/office/officeart/2005/8/layout/process5"/>
    <dgm:cxn modelId="{C99124CC-9F8B-4F14-8121-9E0AD81B415B}" type="presOf" srcId="{7870B13D-D2FB-4696-8F8C-6CB825C90E9C}" destId="{C59B1230-F9D9-4121-866B-A479967C496F}" srcOrd="0" destOrd="0" presId="urn:microsoft.com/office/officeart/2005/8/layout/process5"/>
    <dgm:cxn modelId="{13F79CCF-2F74-4D92-95A6-97FFAF248D40}" srcId="{DC305A86-E6EF-43A8-B197-4118FD269BE9}" destId="{75DBAEE9-48B1-48A1-ADAD-768D78A092E8}" srcOrd="5" destOrd="0" parTransId="{5E494422-CF4D-4950-9592-71965D50ECF1}" sibTransId="{F633DC36-DE87-42A5-B085-B9C68845A9AC}"/>
    <dgm:cxn modelId="{EAD429D0-A773-4C92-A26D-47C47ACF7C15}" srcId="{DC305A86-E6EF-43A8-B197-4118FD269BE9}" destId="{1E8120BC-92A3-4020-AE8C-B6E5E3E374A7}" srcOrd="0" destOrd="0" parTransId="{EC8BC665-D1A9-4952-B29E-6FEF9965490A}" sibTransId="{93CAC55D-DA49-4610-B008-8428256421F0}"/>
    <dgm:cxn modelId="{7E8283D7-9807-4A4B-B213-C37B856FDF1F}" type="presOf" srcId="{75DBAEE9-48B1-48A1-ADAD-768D78A092E8}" destId="{99B3432B-1285-4CB9-A269-46DC4683C8C1}" srcOrd="0" destOrd="0" presId="urn:microsoft.com/office/officeart/2005/8/layout/process5"/>
    <dgm:cxn modelId="{242E35E4-6B1B-45DF-89FB-19C704D0F0B7}" srcId="{DC305A86-E6EF-43A8-B197-4118FD269BE9}" destId="{0304C166-6D04-4AB8-BF6C-FC4A456FCD15}" srcOrd="3" destOrd="0" parTransId="{E2929593-0491-4234-8F6D-81B9B4C40984}" sibTransId="{732EDB8E-4FF4-46B4-A3AE-5154C52F2A03}"/>
    <dgm:cxn modelId="{323D08EA-E73F-4F93-BB7D-BC6A238792CA}" srcId="{DC305A86-E6EF-43A8-B197-4118FD269BE9}" destId="{DB3C1EB3-83C7-4641-8BD3-04E2F4C5034F}" srcOrd="1" destOrd="0" parTransId="{19EFE78D-9A15-493A-8E27-AB907371547B}" sibTransId="{7E060536-2A75-4FB9-BC75-5F2DDD4847B9}"/>
    <dgm:cxn modelId="{9B5163F1-41DE-45D2-91F6-C340D02C1A3C}" type="presOf" srcId="{1E8120BC-92A3-4020-AE8C-B6E5E3E374A7}" destId="{CA6F0687-0F89-4024-93A9-805B0ED13852}" srcOrd="0" destOrd="0" presId="urn:microsoft.com/office/officeart/2005/8/layout/process5"/>
    <dgm:cxn modelId="{B810EC24-4C8F-43EC-A038-B0CF0BA2B9C5}" type="presParOf" srcId="{C3177D6A-1D1F-47AD-93BC-5CB7462E1065}" destId="{CA6F0687-0F89-4024-93A9-805B0ED13852}" srcOrd="0" destOrd="0" presId="urn:microsoft.com/office/officeart/2005/8/layout/process5"/>
    <dgm:cxn modelId="{8DD48749-5997-4ED8-A806-912E928ADA0E}" type="presParOf" srcId="{C3177D6A-1D1F-47AD-93BC-5CB7462E1065}" destId="{C4437139-53A0-4C25-A691-FBB73027AA6F}" srcOrd="1" destOrd="0" presId="urn:microsoft.com/office/officeart/2005/8/layout/process5"/>
    <dgm:cxn modelId="{4D786087-BB97-4475-9702-1BF7F6988630}" type="presParOf" srcId="{C4437139-53A0-4C25-A691-FBB73027AA6F}" destId="{DD1DDF68-35B5-448B-AE93-0895BDF32295}" srcOrd="0" destOrd="0" presId="urn:microsoft.com/office/officeart/2005/8/layout/process5"/>
    <dgm:cxn modelId="{605385D5-578B-4A82-B1BD-520FB7383364}" type="presParOf" srcId="{C3177D6A-1D1F-47AD-93BC-5CB7462E1065}" destId="{47D7EA97-7BC3-4AAE-86A9-69728E576CAA}" srcOrd="2" destOrd="0" presId="urn:microsoft.com/office/officeart/2005/8/layout/process5"/>
    <dgm:cxn modelId="{817E8BC8-41A2-4F91-8556-DF2188BABBA4}" type="presParOf" srcId="{C3177D6A-1D1F-47AD-93BC-5CB7462E1065}" destId="{8E329EDC-2522-4D8E-B523-BE6288A7AD77}" srcOrd="3" destOrd="0" presId="urn:microsoft.com/office/officeart/2005/8/layout/process5"/>
    <dgm:cxn modelId="{6AF03DC6-4553-4544-813F-FFF6831FE766}" type="presParOf" srcId="{8E329EDC-2522-4D8E-B523-BE6288A7AD77}" destId="{A471DEA1-FDA8-4934-ACCB-721CF406584B}" srcOrd="0" destOrd="0" presId="urn:microsoft.com/office/officeart/2005/8/layout/process5"/>
    <dgm:cxn modelId="{C9C02F21-61F8-4D8D-9B5E-1FE0DBF275CA}" type="presParOf" srcId="{C3177D6A-1D1F-47AD-93BC-5CB7462E1065}" destId="{F6ECF631-7451-4E31-B3CF-67C6453D8702}" srcOrd="4" destOrd="0" presId="urn:microsoft.com/office/officeart/2005/8/layout/process5"/>
    <dgm:cxn modelId="{9D04F08A-9AED-4AF3-84A0-AAA2BD967801}" type="presParOf" srcId="{C3177D6A-1D1F-47AD-93BC-5CB7462E1065}" destId="{ED1359CA-5F8D-4AD4-86AD-AC0BC2B1E393}" srcOrd="5" destOrd="0" presId="urn:microsoft.com/office/officeart/2005/8/layout/process5"/>
    <dgm:cxn modelId="{A846CADF-D491-430E-AA85-D0A6B00E5386}" type="presParOf" srcId="{ED1359CA-5F8D-4AD4-86AD-AC0BC2B1E393}" destId="{D18D95C8-E1CB-4614-A7C9-F4C2A3A926B7}" srcOrd="0" destOrd="0" presId="urn:microsoft.com/office/officeart/2005/8/layout/process5"/>
    <dgm:cxn modelId="{FDFFDEB0-77FF-4B41-A3B3-78038ADBF579}" type="presParOf" srcId="{C3177D6A-1D1F-47AD-93BC-5CB7462E1065}" destId="{EF93F884-CE61-4861-BC87-2704146DA49F}" srcOrd="6" destOrd="0" presId="urn:microsoft.com/office/officeart/2005/8/layout/process5"/>
    <dgm:cxn modelId="{2F4903D1-2054-4A84-9847-5338A567EE9F}" type="presParOf" srcId="{C3177D6A-1D1F-47AD-93BC-5CB7462E1065}" destId="{EEDD1DFD-41DA-4CCD-A157-26D60D865739}" srcOrd="7" destOrd="0" presId="urn:microsoft.com/office/officeart/2005/8/layout/process5"/>
    <dgm:cxn modelId="{47386CF1-D3B4-45DB-B306-A8C68C378D01}" type="presParOf" srcId="{EEDD1DFD-41DA-4CCD-A157-26D60D865739}" destId="{6FE2DEAC-3A8E-4664-9D3F-959E2E866B7D}" srcOrd="0" destOrd="0" presId="urn:microsoft.com/office/officeart/2005/8/layout/process5"/>
    <dgm:cxn modelId="{529B97D7-9D8E-4C61-B312-F23F528B258E}" type="presParOf" srcId="{C3177D6A-1D1F-47AD-93BC-5CB7462E1065}" destId="{AECF9D26-CD99-49A4-BBB2-A1E31D699C03}" srcOrd="8" destOrd="0" presId="urn:microsoft.com/office/officeart/2005/8/layout/process5"/>
    <dgm:cxn modelId="{155EBF42-D758-41A2-ABBE-41885DE72B88}" type="presParOf" srcId="{C3177D6A-1D1F-47AD-93BC-5CB7462E1065}" destId="{820823D8-2AC3-4548-A5E9-86816B9F9639}" srcOrd="9" destOrd="0" presId="urn:microsoft.com/office/officeart/2005/8/layout/process5"/>
    <dgm:cxn modelId="{B45FF799-799D-4560-9AB5-B890A7FB631E}" type="presParOf" srcId="{820823D8-2AC3-4548-A5E9-86816B9F9639}" destId="{0D01C2BF-3064-47E9-B7D3-C2E33D2D2597}" srcOrd="0" destOrd="0" presId="urn:microsoft.com/office/officeart/2005/8/layout/process5"/>
    <dgm:cxn modelId="{9554DC08-A111-4B63-8813-AF75E8D8BCB8}" type="presParOf" srcId="{C3177D6A-1D1F-47AD-93BC-5CB7462E1065}" destId="{99B3432B-1285-4CB9-A269-46DC4683C8C1}" srcOrd="10" destOrd="0" presId="urn:microsoft.com/office/officeart/2005/8/layout/process5"/>
    <dgm:cxn modelId="{1F9066DB-9176-4BAB-85A3-1C85BCB83D2B}" type="presParOf" srcId="{C3177D6A-1D1F-47AD-93BC-5CB7462E1065}" destId="{A1B3DFA5-50F7-43F3-B287-640E7C28CAA9}" srcOrd="11" destOrd="0" presId="urn:microsoft.com/office/officeart/2005/8/layout/process5"/>
    <dgm:cxn modelId="{5E4411EF-B059-4C74-A55C-31E3475604BF}" type="presParOf" srcId="{A1B3DFA5-50F7-43F3-B287-640E7C28CAA9}" destId="{B52AD5D2-1A79-4073-9A2A-FCBDD582188B}" srcOrd="0" destOrd="0" presId="urn:microsoft.com/office/officeart/2005/8/layout/process5"/>
    <dgm:cxn modelId="{6594952B-BAF8-44A2-BC7C-9032C5FA63B7}" type="presParOf" srcId="{C3177D6A-1D1F-47AD-93BC-5CB7462E1065}" destId="{4B9499F8-4574-4943-AE8B-3E6D1938188B}" srcOrd="12" destOrd="0" presId="urn:microsoft.com/office/officeart/2005/8/layout/process5"/>
    <dgm:cxn modelId="{49CFFF86-625A-418F-AC59-BAA16490B5A3}" type="presParOf" srcId="{C3177D6A-1D1F-47AD-93BC-5CB7462E1065}" destId="{7CA0D6CE-E2B0-434A-959C-3EC727DF52F9}" srcOrd="13" destOrd="0" presId="urn:microsoft.com/office/officeart/2005/8/layout/process5"/>
    <dgm:cxn modelId="{277BAF1F-16E1-42AB-A6B1-BE7706A795EF}" type="presParOf" srcId="{7CA0D6CE-E2B0-434A-959C-3EC727DF52F9}" destId="{177CBFE8-0967-42C8-9F14-D401AF21C865}" srcOrd="0" destOrd="0" presId="urn:microsoft.com/office/officeart/2005/8/layout/process5"/>
    <dgm:cxn modelId="{88466E8E-51AA-4A13-B1D4-D1B996F93709}" type="presParOf" srcId="{C3177D6A-1D1F-47AD-93BC-5CB7462E1065}" destId="{C59B1230-F9D9-4121-866B-A479967C496F}" srcOrd="14" destOrd="0" presId="urn:microsoft.com/office/officeart/2005/8/layout/process5"/>
    <dgm:cxn modelId="{7D591F73-CA3F-4492-836C-F35B11A017C5}" type="presParOf" srcId="{C3177D6A-1D1F-47AD-93BC-5CB7462E1065}" destId="{A3CD4ECB-10B4-4418-B28B-6A0503B09D73}" srcOrd="15" destOrd="0" presId="urn:microsoft.com/office/officeart/2005/8/layout/process5"/>
    <dgm:cxn modelId="{E3D38B98-DA0E-4902-9F2A-49A2492BDDA4}" type="presParOf" srcId="{A3CD4ECB-10B4-4418-B28B-6A0503B09D73}" destId="{CE06B634-D90B-4C21-8C97-15C7586ACB26}" srcOrd="0" destOrd="0" presId="urn:microsoft.com/office/officeart/2005/8/layout/process5"/>
    <dgm:cxn modelId="{FE0DBA94-DCA3-4F82-A907-FF769D0742D0}" type="presParOf" srcId="{C3177D6A-1D1F-47AD-93BC-5CB7462E1065}" destId="{2CF619F9-12AE-4D69-A54D-178C55AE775F}"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F0687-0F89-4024-93A9-805B0ED13852}">
      <dsp:nvSpPr>
        <dsp:cNvPr id="0" name=""/>
        <dsp:cNvSpPr/>
      </dsp:nvSpPr>
      <dsp:spPr>
        <a:xfrm>
          <a:off x="350996" y="79"/>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Problem definition</a:t>
          </a:r>
        </a:p>
      </dsp:txBody>
      <dsp:txXfrm>
        <a:off x="381586" y="30669"/>
        <a:ext cx="1679513" cy="983236"/>
      </dsp:txXfrm>
    </dsp:sp>
    <dsp:sp modelId="{C4437139-53A0-4C25-A691-FBB73027AA6F}">
      <dsp:nvSpPr>
        <dsp:cNvPr id="0" name=""/>
        <dsp:cNvSpPr/>
      </dsp:nvSpPr>
      <dsp:spPr>
        <a:xfrm>
          <a:off x="2244871" y="306441"/>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244871" y="392779"/>
        <a:ext cx="258319" cy="259016"/>
      </dsp:txXfrm>
    </dsp:sp>
    <dsp:sp modelId="{47D7EA97-7BC3-4AAE-86A9-69728E576CAA}">
      <dsp:nvSpPr>
        <dsp:cNvPr id="0" name=""/>
        <dsp:cNvSpPr/>
      </dsp:nvSpPr>
      <dsp:spPr>
        <a:xfrm>
          <a:off x="2787967" y="79"/>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Get the data</a:t>
          </a:r>
        </a:p>
      </dsp:txBody>
      <dsp:txXfrm>
        <a:off x="2818557" y="30669"/>
        <a:ext cx="1679513" cy="983236"/>
      </dsp:txXfrm>
    </dsp:sp>
    <dsp:sp modelId="{8E329EDC-2522-4D8E-B523-BE6288A7AD77}">
      <dsp:nvSpPr>
        <dsp:cNvPr id="0" name=""/>
        <dsp:cNvSpPr/>
      </dsp:nvSpPr>
      <dsp:spPr>
        <a:xfrm>
          <a:off x="4681842" y="306441"/>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681842" y="392779"/>
        <a:ext cx="258319" cy="259016"/>
      </dsp:txXfrm>
    </dsp:sp>
    <dsp:sp modelId="{F6ECF631-7451-4E31-B3CF-67C6453D8702}">
      <dsp:nvSpPr>
        <dsp:cNvPr id="0" name=""/>
        <dsp:cNvSpPr/>
      </dsp:nvSpPr>
      <dsp:spPr>
        <a:xfrm>
          <a:off x="5224938" y="79"/>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Discover and visualize the data</a:t>
          </a:r>
        </a:p>
      </dsp:txBody>
      <dsp:txXfrm>
        <a:off x="5255528" y="30669"/>
        <a:ext cx="1679513" cy="983236"/>
      </dsp:txXfrm>
    </dsp:sp>
    <dsp:sp modelId="{ED1359CA-5F8D-4AD4-86AD-AC0BC2B1E393}">
      <dsp:nvSpPr>
        <dsp:cNvPr id="0" name=""/>
        <dsp:cNvSpPr/>
      </dsp:nvSpPr>
      <dsp:spPr>
        <a:xfrm>
          <a:off x="7118813" y="306441"/>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118813" y="392779"/>
        <a:ext cx="258319" cy="259016"/>
      </dsp:txXfrm>
    </dsp:sp>
    <dsp:sp modelId="{EF93F884-CE61-4861-BC87-2704146DA49F}">
      <dsp:nvSpPr>
        <dsp:cNvPr id="0" name=""/>
        <dsp:cNvSpPr/>
      </dsp:nvSpPr>
      <dsp:spPr>
        <a:xfrm>
          <a:off x="7661910" y="79"/>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preparation</a:t>
          </a:r>
        </a:p>
      </dsp:txBody>
      <dsp:txXfrm>
        <a:off x="7692500" y="30669"/>
        <a:ext cx="1679513" cy="983236"/>
      </dsp:txXfrm>
    </dsp:sp>
    <dsp:sp modelId="{EEDD1DFD-41DA-4CCD-A157-26D60D865739}">
      <dsp:nvSpPr>
        <dsp:cNvPr id="0" name=""/>
        <dsp:cNvSpPr/>
      </dsp:nvSpPr>
      <dsp:spPr>
        <a:xfrm rot="5400000">
          <a:off x="8347743" y="1166344"/>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402749" y="1197676"/>
        <a:ext cx="259016" cy="258319"/>
      </dsp:txXfrm>
    </dsp:sp>
    <dsp:sp modelId="{AECF9D26-CD99-49A4-BBB2-A1E31D699C03}">
      <dsp:nvSpPr>
        <dsp:cNvPr id="0" name=""/>
        <dsp:cNvSpPr/>
      </dsp:nvSpPr>
      <dsp:spPr>
        <a:xfrm>
          <a:off x="7661910" y="1740773"/>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Select a model and train</a:t>
          </a:r>
        </a:p>
      </dsp:txBody>
      <dsp:txXfrm>
        <a:off x="7692500" y="1771363"/>
        <a:ext cx="1679513" cy="983236"/>
      </dsp:txXfrm>
    </dsp:sp>
    <dsp:sp modelId="{820823D8-2AC3-4548-A5E9-86816B9F9639}">
      <dsp:nvSpPr>
        <dsp:cNvPr id="0" name=""/>
        <dsp:cNvSpPr/>
      </dsp:nvSpPr>
      <dsp:spPr>
        <a:xfrm rot="10800000">
          <a:off x="7139701" y="2047135"/>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250409" y="2133473"/>
        <a:ext cx="258319" cy="259016"/>
      </dsp:txXfrm>
    </dsp:sp>
    <dsp:sp modelId="{99B3432B-1285-4CB9-A269-46DC4683C8C1}">
      <dsp:nvSpPr>
        <dsp:cNvPr id="0" name=""/>
        <dsp:cNvSpPr/>
      </dsp:nvSpPr>
      <dsp:spPr>
        <a:xfrm>
          <a:off x="5224938" y="1740773"/>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Evaluate the model</a:t>
          </a:r>
        </a:p>
      </dsp:txBody>
      <dsp:txXfrm>
        <a:off x="5255528" y="1771363"/>
        <a:ext cx="1679513" cy="983236"/>
      </dsp:txXfrm>
    </dsp:sp>
    <dsp:sp modelId="{A1B3DFA5-50F7-43F3-B287-640E7C28CAA9}">
      <dsp:nvSpPr>
        <dsp:cNvPr id="0" name=""/>
        <dsp:cNvSpPr/>
      </dsp:nvSpPr>
      <dsp:spPr>
        <a:xfrm rot="10800000">
          <a:off x="4702730" y="2047135"/>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813438" y="2133473"/>
        <a:ext cx="258319" cy="259016"/>
      </dsp:txXfrm>
    </dsp:sp>
    <dsp:sp modelId="{4B9499F8-4574-4943-AE8B-3E6D1938188B}">
      <dsp:nvSpPr>
        <dsp:cNvPr id="0" name=""/>
        <dsp:cNvSpPr/>
      </dsp:nvSpPr>
      <dsp:spPr>
        <a:xfrm>
          <a:off x="2787967" y="1740773"/>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Fine tuning</a:t>
          </a:r>
        </a:p>
      </dsp:txBody>
      <dsp:txXfrm>
        <a:off x="2818557" y="1771363"/>
        <a:ext cx="1679513" cy="983236"/>
      </dsp:txXfrm>
    </dsp:sp>
    <dsp:sp modelId="{7CA0D6CE-E2B0-434A-959C-3EC727DF52F9}">
      <dsp:nvSpPr>
        <dsp:cNvPr id="0" name=""/>
        <dsp:cNvSpPr/>
      </dsp:nvSpPr>
      <dsp:spPr>
        <a:xfrm rot="10800000">
          <a:off x="2265759" y="2047135"/>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376467" y="2133473"/>
        <a:ext cx="258319" cy="259016"/>
      </dsp:txXfrm>
    </dsp:sp>
    <dsp:sp modelId="{C59B1230-F9D9-4121-866B-A479967C496F}">
      <dsp:nvSpPr>
        <dsp:cNvPr id="0" name=""/>
        <dsp:cNvSpPr/>
      </dsp:nvSpPr>
      <dsp:spPr>
        <a:xfrm>
          <a:off x="350996" y="1740773"/>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Present solution</a:t>
          </a:r>
        </a:p>
      </dsp:txBody>
      <dsp:txXfrm>
        <a:off x="381586" y="1771363"/>
        <a:ext cx="1679513" cy="983236"/>
      </dsp:txXfrm>
    </dsp:sp>
    <dsp:sp modelId="{A3CD4ECB-10B4-4418-B28B-6A0503B09D73}">
      <dsp:nvSpPr>
        <dsp:cNvPr id="0" name=""/>
        <dsp:cNvSpPr/>
      </dsp:nvSpPr>
      <dsp:spPr>
        <a:xfrm rot="5400000">
          <a:off x="1036829" y="2907038"/>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091835" y="2938370"/>
        <a:ext cx="259016" cy="258319"/>
      </dsp:txXfrm>
    </dsp:sp>
    <dsp:sp modelId="{2CF619F9-12AE-4D69-A54D-178C55AE775F}">
      <dsp:nvSpPr>
        <dsp:cNvPr id="0" name=""/>
        <dsp:cNvSpPr/>
      </dsp:nvSpPr>
      <dsp:spPr>
        <a:xfrm>
          <a:off x="350996" y="3481467"/>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Launch, monitor, maintain</a:t>
          </a:r>
        </a:p>
      </dsp:txBody>
      <dsp:txXfrm>
        <a:off x="381586" y="3512057"/>
        <a:ext cx="1679513" cy="983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F0687-0F89-4024-93A9-805B0ED13852}">
      <dsp:nvSpPr>
        <dsp:cNvPr id="0" name=""/>
        <dsp:cNvSpPr/>
      </dsp:nvSpPr>
      <dsp:spPr>
        <a:xfrm>
          <a:off x="350996" y="79"/>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Problem definition</a:t>
          </a:r>
        </a:p>
      </dsp:txBody>
      <dsp:txXfrm>
        <a:off x="381586" y="30669"/>
        <a:ext cx="1679513" cy="983236"/>
      </dsp:txXfrm>
    </dsp:sp>
    <dsp:sp modelId="{C4437139-53A0-4C25-A691-FBB73027AA6F}">
      <dsp:nvSpPr>
        <dsp:cNvPr id="0" name=""/>
        <dsp:cNvSpPr/>
      </dsp:nvSpPr>
      <dsp:spPr>
        <a:xfrm>
          <a:off x="2244871" y="306441"/>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244871" y="392779"/>
        <a:ext cx="258319" cy="259016"/>
      </dsp:txXfrm>
    </dsp:sp>
    <dsp:sp modelId="{47D7EA97-7BC3-4AAE-86A9-69728E576CAA}">
      <dsp:nvSpPr>
        <dsp:cNvPr id="0" name=""/>
        <dsp:cNvSpPr/>
      </dsp:nvSpPr>
      <dsp:spPr>
        <a:xfrm>
          <a:off x="2787967" y="79"/>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Get the data</a:t>
          </a:r>
        </a:p>
      </dsp:txBody>
      <dsp:txXfrm>
        <a:off x="2818557" y="30669"/>
        <a:ext cx="1679513" cy="983236"/>
      </dsp:txXfrm>
    </dsp:sp>
    <dsp:sp modelId="{8E329EDC-2522-4D8E-B523-BE6288A7AD77}">
      <dsp:nvSpPr>
        <dsp:cNvPr id="0" name=""/>
        <dsp:cNvSpPr/>
      </dsp:nvSpPr>
      <dsp:spPr>
        <a:xfrm>
          <a:off x="4681842" y="306441"/>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681842" y="392779"/>
        <a:ext cx="258319" cy="259016"/>
      </dsp:txXfrm>
    </dsp:sp>
    <dsp:sp modelId="{F6ECF631-7451-4E31-B3CF-67C6453D8702}">
      <dsp:nvSpPr>
        <dsp:cNvPr id="0" name=""/>
        <dsp:cNvSpPr/>
      </dsp:nvSpPr>
      <dsp:spPr>
        <a:xfrm>
          <a:off x="5224938" y="79"/>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Discover and visualize the data</a:t>
          </a:r>
        </a:p>
      </dsp:txBody>
      <dsp:txXfrm>
        <a:off x="5255528" y="30669"/>
        <a:ext cx="1679513" cy="983236"/>
      </dsp:txXfrm>
    </dsp:sp>
    <dsp:sp modelId="{ED1359CA-5F8D-4AD4-86AD-AC0BC2B1E393}">
      <dsp:nvSpPr>
        <dsp:cNvPr id="0" name=""/>
        <dsp:cNvSpPr/>
      </dsp:nvSpPr>
      <dsp:spPr>
        <a:xfrm>
          <a:off x="7118813" y="306441"/>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118813" y="392779"/>
        <a:ext cx="258319" cy="259016"/>
      </dsp:txXfrm>
    </dsp:sp>
    <dsp:sp modelId="{EF93F884-CE61-4861-BC87-2704146DA49F}">
      <dsp:nvSpPr>
        <dsp:cNvPr id="0" name=""/>
        <dsp:cNvSpPr/>
      </dsp:nvSpPr>
      <dsp:spPr>
        <a:xfrm>
          <a:off x="7661910" y="79"/>
          <a:ext cx="1740693" cy="1044416"/>
        </a:xfrm>
        <a:prstGeom prst="roundRect">
          <a:avLst>
            <a:gd name="adj" fmla="val 10000"/>
          </a:avLst>
        </a:prstGeom>
        <a:solidFill>
          <a:schemeClr val="bg1">
            <a:lumMod val="8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preparation</a:t>
          </a:r>
        </a:p>
      </dsp:txBody>
      <dsp:txXfrm>
        <a:off x="7692500" y="30669"/>
        <a:ext cx="1679513" cy="983236"/>
      </dsp:txXfrm>
    </dsp:sp>
    <dsp:sp modelId="{EEDD1DFD-41DA-4CCD-A157-26D60D865739}">
      <dsp:nvSpPr>
        <dsp:cNvPr id="0" name=""/>
        <dsp:cNvSpPr/>
      </dsp:nvSpPr>
      <dsp:spPr>
        <a:xfrm rot="5400000">
          <a:off x="8347743" y="1166344"/>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402749" y="1197676"/>
        <a:ext cx="259016" cy="258319"/>
      </dsp:txXfrm>
    </dsp:sp>
    <dsp:sp modelId="{AECF9D26-CD99-49A4-BBB2-A1E31D699C03}">
      <dsp:nvSpPr>
        <dsp:cNvPr id="0" name=""/>
        <dsp:cNvSpPr/>
      </dsp:nvSpPr>
      <dsp:spPr>
        <a:xfrm>
          <a:off x="7661910" y="1740773"/>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Select a model and train</a:t>
          </a:r>
        </a:p>
      </dsp:txBody>
      <dsp:txXfrm>
        <a:off x="7692500" y="1771363"/>
        <a:ext cx="1679513" cy="983236"/>
      </dsp:txXfrm>
    </dsp:sp>
    <dsp:sp modelId="{820823D8-2AC3-4548-A5E9-86816B9F9639}">
      <dsp:nvSpPr>
        <dsp:cNvPr id="0" name=""/>
        <dsp:cNvSpPr/>
      </dsp:nvSpPr>
      <dsp:spPr>
        <a:xfrm rot="10800000">
          <a:off x="7139701" y="2047135"/>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250409" y="2133473"/>
        <a:ext cx="258319" cy="259016"/>
      </dsp:txXfrm>
    </dsp:sp>
    <dsp:sp modelId="{99B3432B-1285-4CB9-A269-46DC4683C8C1}">
      <dsp:nvSpPr>
        <dsp:cNvPr id="0" name=""/>
        <dsp:cNvSpPr/>
      </dsp:nvSpPr>
      <dsp:spPr>
        <a:xfrm>
          <a:off x="5224938" y="1740773"/>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Evaluate the model</a:t>
          </a:r>
        </a:p>
      </dsp:txBody>
      <dsp:txXfrm>
        <a:off x="5255528" y="1771363"/>
        <a:ext cx="1679513" cy="983236"/>
      </dsp:txXfrm>
    </dsp:sp>
    <dsp:sp modelId="{A1B3DFA5-50F7-43F3-B287-640E7C28CAA9}">
      <dsp:nvSpPr>
        <dsp:cNvPr id="0" name=""/>
        <dsp:cNvSpPr/>
      </dsp:nvSpPr>
      <dsp:spPr>
        <a:xfrm rot="10800000">
          <a:off x="4702730" y="2047135"/>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813438" y="2133473"/>
        <a:ext cx="258319" cy="259016"/>
      </dsp:txXfrm>
    </dsp:sp>
    <dsp:sp modelId="{4B9499F8-4574-4943-AE8B-3E6D1938188B}">
      <dsp:nvSpPr>
        <dsp:cNvPr id="0" name=""/>
        <dsp:cNvSpPr/>
      </dsp:nvSpPr>
      <dsp:spPr>
        <a:xfrm>
          <a:off x="2787967" y="1740773"/>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Fine tuning</a:t>
          </a:r>
        </a:p>
      </dsp:txBody>
      <dsp:txXfrm>
        <a:off x="2818557" y="1771363"/>
        <a:ext cx="1679513" cy="983236"/>
      </dsp:txXfrm>
    </dsp:sp>
    <dsp:sp modelId="{7CA0D6CE-E2B0-434A-959C-3EC727DF52F9}">
      <dsp:nvSpPr>
        <dsp:cNvPr id="0" name=""/>
        <dsp:cNvSpPr/>
      </dsp:nvSpPr>
      <dsp:spPr>
        <a:xfrm rot="10800000">
          <a:off x="2265759" y="2047135"/>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376467" y="2133473"/>
        <a:ext cx="258319" cy="259016"/>
      </dsp:txXfrm>
    </dsp:sp>
    <dsp:sp modelId="{C59B1230-F9D9-4121-866B-A479967C496F}">
      <dsp:nvSpPr>
        <dsp:cNvPr id="0" name=""/>
        <dsp:cNvSpPr/>
      </dsp:nvSpPr>
      <dsp:spPr>
        <a:xfrm>
          <a:off x="350996" y="1740773"/>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Present solution</a:t>
          </a:r>
        </a:p>
      </dsp:txBody>
      <dsp:txXfrm>
        <a:off x="381586" y="1771363"/>
        <a:ext cx="1679513" cy="983236"/>
      </dsp:txXfrm>
    </dsp:sp>
    <dsp:sp modelId="{A3CD4ECB-10B4-4418-B28B-6A0503B09D73}">
      <dsp:nvSpPr>
        <dsp:cNvPr id="0" name=""/>
        <dsp:cNvSpPr/>
      </dsp:nvSpPr>
      <dsp:spPr>
        <a:xfrm rot="5400000">
          <a:off x="1036829" y="2907038"/>
          <a:ext cx="369027" cy="43169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091835" y="2938370"/>
        <a:ext cx="259016" cy="258319"/>
      </dsp:txXfrm>
    </dsp:sp>
    <dsp:sp modelId="{2CF619F9-12AE-4D69-A54D-178C55AE775F}">
      <dsp:nvSpPr>
        <dsp:cNvPr id="0" name=""/>
        <dsp:cNvSpPr/>
      </dsp:nvSpPr>
      <dsp:spPr>
        <a:xfrm>
          <a:off x="350996" y="3481467"/>
          <a:ext cx="1740693" cy="10444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Launch, monitor, maintain</a:t>
          </a:r>
        </a:p>
      </dsp:txBody>
      <dsp:txXfrm>
        <a:off x="381586" y="3512057"/>
        <a:ext cx="1679513" cy="9832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EA20-A668-469E-ABD8-9E3C0EC18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619A96-1414-4119-8B60-3CE92651B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3C9E79-9375-4348-8C33-9ABA1894E6FA}"/>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5" name="Footer Placeholder 4">
            <a:extLst>
              <a:ext uri="{FF2B5EF4-FFF2-40B4-BE49-F238E27FC236}">
                <a16:creationId xmlns:a16="http://schemas.microsoft.com/office/drawing/2014/main" id="{CA36F9BE-3761-4C5D-A5A0-19D5AD83C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C8707-ECC3-41FD-BCE9-5C9D20B4259C}"/>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185149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4E73-0417-46F4-B5DB-F2B547A573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310ED-F6D7-4C42-BF42-F85530A09E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06CC8-9BA5-466B-9A4A-FC7CF61FB712}"/>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5" name="Footer Placeholder 4">
            <a:extLst>
              <a:ext uri="{FF2B5EF4-FFF2-40B4-BE49-F238E27FC236}">
                <a16:creationId xmlns:a16="http://schemas.microsoft.com/office/drawing/2014/main" id="{2B17BD30-9F61-4E0B-A697-E8DC0429C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4CD3-1A04-4A39-91F3-8DC783A9B836}"/>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2964272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2ED96-F6B5-4661-B71F-EFA3E1DB26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18E559-A8AF-42A7-86D0-9C4B56BCBC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9FFB7-1A60-4649-9366-4206D2ED770F}"/>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5" name="Footer Placeholder 4">
            <a:extLst>
              <a:ext uri="{FF2B5EF4-FFF2-40B4-BE49-F238E27FC236}">
                <a16:creationId xmlns:a16="http://schemas.microsoft.com/office/drawing/2014/main" id="{71F46C85-4B08-4705-9BBC-AB67AA3CF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47E91-E036-4BFB-A0BD-032B8B438D07}"/>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151489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EAF1-E65F-4004-9D31-BB16E8896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546EE-6342-4B7F-A265-A6D618249D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570FE-00EF-450C-B220-234A13CF8981}"/>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5" name="Footer Placeholder 4">
            <a:extLst>
              <a:ext uri="{FF2B5EF4-FFF2-40B4-BE49-F238E27FC236}">
                <a16:creationId xmlns:a16="http://schemas.microsoft.com/office/drawing/2014/main" id="{8CA77F77-F5B9-4805-95C0-2A6FD4B4A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EFB05-7DB1-4796-9054-2800237872EE}"/>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57751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6EAB-4616-4A90-B2CB-6FB8DACC8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FB2DB1-A55D-457C-949D-B69A585AB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09F62A-0B68-4280-8ADA-271FFE56E61D}"/>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5" name="Footer Placeholder 4">
            <a:extLst>
              <a:ext uri="{FF2B5EF4-FFF2-40B4-BE49-F238E27FC236}">
                <a16:creationId xmlns:a16="http://schemas.microsoft.com/office/drawing/2014/main" id="{B5AEBBE5-0F14-4853-AC7F-D964C2440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E8DEB-6426-4450-8B39-B65343E371E6}"/>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283739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3A1A-E225-41B1-9D53-A7841CC77E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E359A-A368-45F2-B71D-68CEA1972F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F40B82-4E97-40CD-809E-0F4A42609E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8A36ED-53FA-4F63-9C66-0B16ABA86224}"/>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6" name="Footer Placeholder 5">
            <a:extLst>
              <a:ext uri="{FF2B5EF4-FFF2-40B4-BE49-F238E27FC236}">
                <a16:creationId xmlns:a16="http://schemas.microsoft.com/office/drawing/2014/main" id="{B833AB5A-781D-4FAC-8F53-A2D120F81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77848-223D-49DB-BBF1-E26FC04C0CCE}"/>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158113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96E0-6293-492D-9E50-428487821F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931BEF-6260-449D-A580-06A611DA8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1C06BA-809F-4E8F-92B8-530CE0C241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CFA2E-DD61-4F35-B9EC-57B98F6A8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9942F4-7562-4539-BDC1-21BA8C8D29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08FB4A-C64A-4F6C-B2C7-C14C3F5CAA0A}"/>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8" name="Footer Placeholder 7">
            <a:extLst>
              <a:ext uri="{FF2B5EF4-FFF2-40B4-BE49-F238E27FC236}">
                <a16:creationId xmlns:a16="http://schemas.microsoft.com/office/drawing/2014/main" id="{ED62C653-408E-4CC6-AEEF-2AEF2362B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25D052-0A25-41A9-9DA0-FD113FA4D088}"/>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204184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7EFD-F1B1-4C7E-9767-07A7980693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50E917-3CE3-400B-BCD0-62969B633ECF}"/>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4" name="Footer Placeholder 3">
            <a:extLst>
              <a:ext uri="{FF2B5EF4-FFF2-40B4-BE49-F238E27FC236}">
                <a16:creationId xmlns:a16="http://schemas.microsoft.com/office/drawing/2014/main" id="{AFBB3E82-4EB0-45AF-B956-D6C803CA1E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46893C-6D8A-486A-B082-ABE6AE28C58D}"/>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362467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B6881E-1FAE-4D48-A072-D3F53215AAFF}"/>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3" name="Footer Placeholder 2">
            <a:extLst>
              <a:ext uri="{FF2B5EF4-FFF2-40B4-BE49-F238E27FC236}">
                <a16:creationId xmlns:a16="http://schemas.microsoft.com/office/drawing/2014/main" id="{6AEC537F-01ED-40D3-BD81-E69D1B0467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33C3FD-8AB1-4B12-A565-241E9EFA5118}"/>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417364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573E-2411-435E-85A1-1A9FC23C2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FC48-2151-4164-89B8-52AFDE181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5280B-FC02-4985-B3B5-6B7568FE4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A59F46-2877-4185-9AC4-3699FFB5A134}"/>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6" name="Footer Placeholder 5">
            <a:extLst>
              <a:ext uri="{FF2B5EF4-FFF2-40B4-BE49-F238E27FC236}">
                <a16:creationId xmlns:a16="http://schemas.microsoft.com/office/drawing/2014/main" id="{997F25B9-D765-41F6-9A63-C7ECA31AD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9E95A-FDF1-4FDA-869F-1F72B436E008}"/>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57803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F66A-A7CB-4119-889A-7AF014A01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FF68E2-AB57-4967-9711-0BDEF6FB4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2BA2DD-7F6A-49D2-BDD7-5B4EF9AFB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0746D5-3D37-48B8-AB49-B4877272D1A3}"/>
              </a:ext>
            </a:extLst>
          </p:cNvPr>
          <p:cNvSpPr>
            <a:spLocks noGrp="1"/>
          </p:cNvSpPr>
          <p:nvPr>
            <p:ph type="dt" sz="half" idx="10"/>
          </p:nvPr>
        </p:nvSpPr>
        <p:spPr/>
        <p:txBody>
          <a:bodyPr/>
          <a:lstStyle/>
          <a:p>
            <a:fld id="{BEF3ABFE-DDDF-4922-856F-518B0C10CCDB}" type="datetimeFigureOut">
              <a:rPr lang="en-US" smtClean="0"/>
              <a:t>2/7/23</a:t>
            </a:fld>
            <a:endParaRPr lang="en-US"/>
          </a:p>
        </p:txBody>
      </p:sp>
      <p:sp>
        <p:nvSpPr>
          <p:cNvPr id="6" name="Footer Placeholder 5">
            <a:extLst>
              <a:ext uri="{FF2B5EF4-FFF2-40B4-BE49-F238E27FC236}">
                <a16:creationId xmlns:a16="http://schemas.microsoft.com/office/drawing/2014/main" id="{BCA2CD49-4F94-48A1-A1BC-417D776DB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D23E0-F55E-4078-A888-C98FA36B2B99}"/>
              </a:ext>
            </a:extLst>
          </p:cNvPr>
          <p:cNvSpPr>
            <a:spLocks noGrp="1"/>
          </p:cNvSpPr>
          <p:nvPr>
            <p:ph type="sldNum" sz="quarter" idx="12"/>
          </p:nvPr>
        </p:nvSpPr>
        <p:spPr/>
        <p:txBody>
          <a:bodyPr/>
          <a:lstStyle/>
          <a:p>
            <a:fld id="{44EA6664-765E-4001-9309-F1682D61B89E}" type="slidenum">
              <a:rPr lang="en-US" smtClean="0"/>
              <a:t>‹#›</a:t>
            </a:fld>
            <a:endParaRPr lang="en-US"/>
          </a:p>
        </p:txBody>
      </p:sp>
    </p:spTree>
    <p:extLst>
      <p:ext uri="{BB962C8B-B14F-4D97-AF65-F5344CB8AC3E}">
        <p14:creationId xmlns:p14="http://schemas.microsoft.com/office/powerpoint/2010/main" val="38852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A8EF8-B537-4F0A-91EB-262B3ECB3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696E4C-A279-4118-90E8-B3C590AEC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1A755-A32B-4F67-B692-39141A1A2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3ABFE-DDDF-4922-856F-518B0C10CCDB}" type="datetimeFigureOut">
              <a:rPr lang="en-US" smtClean="0"/>
              <a:t>2/7/23</a:t>
            </a:fld>
            <a:endParaRPr lang="en-US"/>
          </a:p>
        </p:txBody>
      </p:sp>
      <p:sp>
        <p:nvSpPr>
          <p:cNvPr id="5" name="Footer Placeholder 4">
            <a:extLst>
              <a:ext uri="{FF2B5EF4-FFF2-40B4-BE49-F238E27FC236}">
                <a16:creationId xmlns:a16="http://schemas.microsoft.com/office/drawing/2014/main" id="{B9F60B56-35D1-4AA6-A97F-CE237CF512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C8FC34-F6FD-4B7A-87FD-D599D1172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A6664-765E-4001-9309-F1682D61B89E}" type="slidenum">
              <a:rPr lang="en-US" smtClean="0"/>
              <a:t>‹#›</a:t>
            </a:fld>
            <a:endParaRPr lang="en-US"/>
          </a:p>
        </p:txBody>
      </p:sp>
    </p:spTree>
    <p:extLst>
      <p:ext uri="{BB962C8B-B14F-4D97-AF65-F5344CB8AC3E}">
        <p14:creationId xmlns:p14="http://schemas.microsoft.com/office/powerpoint/2010/main" val="4106467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hyperlink" Target="https://stackoverflow.com/questions/39618824/excel-sumifs-function-not-returning-results-consistently"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C1D4-8941-4396-84CB-249C85EF4783}"/>
              </a:ext>
            </a:extLst>
          </p:cNvPr>
          <p:cNvSpPr>
            <a:spLocks noGrp="1"/>
          </p:cNvSpPr>
          <p:nvPr>
            <p:ph type="ctrTitle"/>
          </p:nvPr>
        </p:nvSpPr>
        <p:spPr/>
        <p:txBody>
          <a:bodyPr/>
          <a:lstStyle/>
          <a:p>
            <a:r>
              <a:rPr lang="en-US" dirty="0"/>
              <a:t>End-to-end ML</a:t>
            </a:r>
          </a:p>
        </p:txBody>
      </p:sp>
      <p:sp>
        <p:nvSpPr>
          <p:cNvPr id="3" name="Subtitle 2">
            <a:extLst>
              <a:ext uri="{FF2B5EF4-FFF2-40B4-BE49-F238E27FC236}">
                <a16:creationId xmlns:a16="http://schemas.microsoft.com/office/drawing/2014/main" id="{CA53D54C-D099-4FE4-9A17-649BA1A79B51}"/>
              </a:ext>
            </a:extLst>
          </p:cNvPr>
          <p:cNvSpPr>
            <a:spLocks noGrp="1"/>
          </p:cNvSpPr>
          <p:nvPr>
            <p:ph type="subTitle" idx="1"/>
          </p:nvPr>
        </p:nvSpPr>
        <p:spPr/>
        <p:txBody>
          <a:bodyPr/>
          <a:lstStyle/>
          <a:p>
            <a:r>
              <a:rPr lang="en-US" dirty="0"/>
              <a:t>Tim Smith, PhD</a:t>
            </a:r>
          </a:p>
        </p:txBody>
      </p:sp>
    </p:spTree>
    <p:extLst>
      <p:ext uri="{BB962C8B-B14F-4D97-AF65-F5344CB8AC3E}">
        <p14:creationId xmlns:p14="http://schemas.microsoft.com/office/powerpoint/2010/main" val="8457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8FCB-3264-46F6-912D-145017A4FA9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A4E0A9D-7692-467B-984B-C17C60551A45}"/>
              </a:ext>
            </a:extLst>
          </p:cNvPr>
          <p:cNvSpPr>
            <a:spLocks noGrp="1"/>
          </p:cNvSpPr>
          <p:nvPr>
            <p:ph idx="1"/>
          </p:nvPr>
        </p:nvSpPr>
        <p:spPr/>
        <p:txBody>
          <a:bodyPr/>
          <a:lstStyle/>
          <a:p>
            <a:r>
              <a:rPr lang="en-US" dirty="0"/>
              <a:t>Identify and deal with outliers:</a:t>
            </a:r>
          </a:p>
          <a:p>
            <a:pPr lvl="1"/>
            <a:r>
              <a:rPr lang="en-US" dirty="0"/>
              <a:t>How do you define outliers? </a:t>
            </a:r>
          </a:p>
          <a:p>
            <a:pPr lvl="1"/>
            <a:r>
              <a:rPr lang="en-US" dirty="0"/>
              <a:t>Are outliers legitimate or data entry errors?</a:t>
            </a:r>
          </a:p>
          <a:p>
            <a:pPr lvl="1"/>
            <a:r>
              <a:rPr lang="en-US" dirty="0"/>
              <a:t>For each outlier: eliminate, include, or correct?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26031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7E92-109E-42FA-8A99-041B39874F5E}"/>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9C459F45-3C14-4AB8-A88B-4DE002DB592B}"/>
              </a:ext>
            </a:extLst>
          </p:cNvPr>
          <p:cNvSpPr>
            <a:spLocks noGrp="1"/>
          </p:cNvSpPr>
          <p:nvPr>
            <p:ph idx="1"/>
          </p:nvPr>
        </p:nvSpPr>
        <p:spPr/>
        <p:txBody>
          <a:bodyPr/>
          <a:lstStyle/>
          <a:p>
            <a:r>
              <a:rPr lang="en-US" dirty="0"/>
              <a:t>Question: do you the data prep BEFORE or AFTER the train/test split?</a:t>
            </a:r>
          </a:p>
        </p:txBody>
      </p:sp>
    </p:spTree>
    <p:extLst>
      <p:ext uri="{BB962C8B-B14F-4D97-AF65-F5344CB8AC3E}">
        <p14:creationId xmlns:p14="http://schemas.microsoft.com/office/powerpoint/2010/main" val="164524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949-30C4-4643-8CF2-A393A096D31C}"/>
              </a:ext>
            </a:extLst>
          </p:cNvPr>
          <p:cNvSpPr>
            <a:spLocks noGrp="1"/>
          </p:cNvSpPr>
          <p:nvPr>
            <p:ph type="title"/>
          </p:nvPr>
        </p:nvSpPr>
        <p:spPr/>
        <p:txBody>
          <a:bodyPr/>
          <a:lstStyle/>
          <a:p>
            <a:r>
              <a:rPr lang="en-US" dirty="0"/>
              <a:t>Data Transformation (</a:t>
            </a:r>
            <a:r>
              <a:rPr lang="en-US" dirty="0" err="1"/>
              <a:t>fit_transform</a:t>
            </a:r>
            <a:r>
              <a:rPr lang="en-US" dirty="0"/>
              <a:t>)</a:t>
            </a:r>
          </a:p>
        </p:txBody>
      </p:sp>
      <p:sp>
        <p:nvSpPr>
          <p:cNvPr id="3" name="Content Placeholder 2">
            <a:extLst>
              <a:ext uri="{FF2B5EF4-FFF2-40B4-BE49-F238E27FC236}">
                <a16:creationId xmlns:a16="http://schemas.microsoft.com/office/drawing/2014/main" id="{A3D20BC7-6DCE-4B3A-9426-DCA085ECBAE5}"/>
              </a:ext>
            </a:extLst>
          </p:cNvPr>
          <p:cNvSpPr>
            <a:spLocks noGrp="1"/>
          </p:cNvSpPr>
          <p:nvPr>
            <p:ph idx="1"/>
          </p:nvPr>
        </p:nvSpPr>
        <p:spPr/>
        <p:txBody>
          <a:bodyPr/>
          <a:lstStyle/>
          <a:p>
            <a:r>
              <a:rPr lang="en-US" dirty="0" err="1"/>
              <a:t>Scikit</a:t>
            </a:r>
            <a:r>
              <a:rPr lang="en-US" dirty="0"/>
              <a:t> data transformation:</a:t>
            </a:r>
          </a:p>
          <a:p>
            <a:pPr lvl="1"/>
            <a:r>
              <a:rPr lang="en-US" dirty="0" err="1"/>
              <a:t>fit_transform</a:t>
            </a:r>
            <a:r>
              <a:rPr lang="en-US" dirty="0"/>
              <a:t>() : Used to prep </a:t>
            </a:r>
            <a:r>
              <a:rPr lang="en-US" b="1" dirty="0"/>
              <a:t>TRAIN</a:t>
            </a:r>
            <a:r>
              <a:rPr lang="en-US" dirty="0"/>
              <a:t> data</a:t>
            </a:r>
          </a:p>
          <a:p>
            <a:pPr lvl="1"/>
            <a:r>
              <a:rPr lang="en-US" dirty="0"/>
              <a:t>transform() : Used to prep </a:t>
            </a:r>
            <a:r>
              <a:rPr lang="en-US" b="1" dirty="0"/>
              <a:t>TEST</a:t>
            </a:r>
            <a:r>
              <a:rPr lang="en-US" dirty="0"/>
              <a:t> data</a:t>
            </a:r>
          </a:p>
        </p:txBody>
      </p:sp>
    </p:spTree>
    <p:extLst>
      <p:ext uri="{BB962C8B-B14F-4D97-AF65-F5344CB8AC3E}">
        <p14:creationId xmlns:p14="http://schemas.microsoft.com/office/powerpoint/2010/main" val="87015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8FCB-3264-46F6-912D-145017A4FA9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A4E0A9D-7692-467B-984B-C17C60551A45}"/>
              </a:ext>
            </a:extLst>
          </p:cNvPr>
          <p:cNvSpPr>
            <a:spLocks noGrp="1"/>
          </p:cNvSpPr>
          <p:nvPr>
            <p:ph idx="1"/>
          </p:nvPr>
        </p:nvSpPr>
        <p:spPr/>
        <p:txBody>
          <a:bodyPr>
            <a:normAutofit/>
          </a:bodyPr>
          <a:lstStyle/>
          <a:p>
            <a:r>
              <a:rPr lang="en-US" dirty="0"/>
              <a:t>What does </a:t>
            </a:r>
            <a:r>
              <a:rPr lang="en-US" dirty="0" err="1"/>
              <a:t>fit_transform</a:t>
            </a:r>
            <a:r>
              <a:rPr lang="en-US" dirty="0"/>
              <a:t>() and transform() do?</a:t>
            </a:r>
          </a:p>
        </p:txBody>
      </p:sp>
      <p:graphicFrame>
        <p:nvGraphicFramePr>
          <p:cNvPr id="6" name="Table 6">
            <a:extLst>
              <a:ext uri="{FF2B5EF4-FFF2-40B4-BE49-F238E27FC236}">
                <a16:creationId xmlns:a16="http://schemas.microsoft.com/office/drawing/2014/main" id="{F7377F63-5575-47B2-8844-F83E7CD03DC6}"/>
              </a:ext>
            </a:extLst>
          </p:cNvPr>
          <p:cNvGraphicFramePr>
            <a:graphicFrameLocks noGrp="1"/>
          </p:cNvGraphicFramePr>
          <p:nvPr>
            <p:extLst>
              <p:ext uri="{D42A27DB-BD31-4B8C-83A1-F6EECF244321}">
                <p14:modId xmlns:p14="http://schemas.microsoft.com/office/powerpoint/2010/main" val="2145194514"/>
              </p:ext>
            </p:extLst>
          </p:nvPr>
        </p:nvGraphicFramePr>
        <p:xfrm>
          <a:off x="1083049" y="3003256"/>
          <a:ext cx="3093646" cy="2225040"/>
        </p:xfrm>
        <a:graphic>
          <a:graphicData uri="http://schemas.openxmlformats.org/drawingml/2006/table">
            <a:tbl>
              <a:tblPr firstRow="1" bandRow="1">
                <a:tableStyleId>{5940675A-B579-460E-94D1-54222C63F5DA}</a:tableStyleId>
              </a:tblPr>
              <a:tblGrid>
                <a:gridCol w="1083999">
                  <a:extLst>
                    <a:ext uri="{9D8B030D-6E8A-4147-A177-3AD203B41FA5}">
                      <a16:colId xmlns:a16="http://schemas.microsoft.com/office/drawing/2014/main" val="1882205795"/>
                    </a:ext>
                  </a:extLst>
                </a:gridCol>
                <a:gridCol w="799529">
                  <a:extLst>
                    <a:ext uri="{9D8B030D-6E8A-4147-A177-3AD203B41FA5}">
                      <a16:colId xmlns:a16="http://schemas.microsoft.com/office/drawing/2014/main" val="2733459208"/>
                    </a:ext>
                  </a:extLst>
                </a:gridCol>
                <a:gridCol w="1210118">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Color</a:t>
                      </a:r>
                    </a:p>
                  </a:txBody>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pPr algn="l"/>
                      <a:r>
                        <a:rPr lang="en-US" dirty="0"/>
                        <a:t>Compact</a:t>
                      </a:r>
                    </a:p>
                  </a:txBody>
                  <a:tcPr/>
                </a:tc>
                <a:tc>
                  <a:txBody>
                    <a:bodyPr/>
                    <a:lstStyle/>
                    <a:p>
                      <a:pPr algn="l"/>
                      <a:r>
                        <a:rPr lang="en-US" dirty="0"/>
                        <a:t>White</a:t>
                      </a:r>
                    </a:p>
                  </a:txBody>
                  <a:tcPr/>
                </a:tc>
                <a:tc>
                  <a:txBody>
                    <a:bodyPr/>
                    <a:lstStyle/>
                    <a:p>
                      <a:pPr algn="ctr"/>
                      <a:r>
                        <a:rPr lang="en-US" dirty="0"/>
                        <a:t>22,000</a:t>
                      </a:r>
                    </a:p>
                  </a:txBody>
                  <a:tcPr/>
                </a:tc>
                <a:extLst>
                  <a:ext uri="{0D108BD9-81ED-4DB2-BD59-A6C34878D82A}">
                    <a16:rowId xmlns:a16="http://schemas.microsoft.com/office/drawing/2014/main" val="1769087681"/>
                  </a:ext>
                </a:extLst>
              </a:tr>
              <a:tr h="370840">
                <a:tc>
                  <a:txBody>
                    <a:bodyPr/>
                    <a:lstStyle/>
                    <a:p>
                      <a:pPr algn="l"/>
                      <a:r>
                        <a:rPr lang="en-US" dirty="0"/>
                        <a:t>Compact</a:t>
                      </a:r>
                    </a:p>
                  </a:txBody>
                  <a:tcPr/>
                </a:tc>
                <a:tc>
                  <a:txBody>
                    <a:bodyPr/>
                    <a:lstStyle/>
                    <a:p>
                      <a:pPr algn="l"/>
                      <a:r>
                        <a:rPr lang="en-US" dirty="0"/>
                        <a:t>Red</a:t>
                      </a:r>
                    </a:p>
                  </a:txBody>
                  <a:tcPr/>
                </a:tc>
                <a:tc>
                  <a:txBody>
                    <a:bodyPr/>
                    <a:lstStyle/>
                    <a:p>
                      <a:pPr algn="ctr"/>
                      <a:r>
                        <a:rPr lang="en-US" dirty="0"/>
                        <a:t>22,750</a:t>
                      </a:r>
                    </a:p>
                  </a:txBody>
                  <a:tcPr/>
                </a:tc>
                <a:extLst>
                  <a:ext uri="{0D108BD9-81ED-4DB2-BD59-A6C34878D82A}">
                    <a16:rowId xmlns:a16="http://schemas.microsoft.com/office/drawing/2014/main" val="724713883"/>
                  </a:ext>
                </a:extLst>
              </a:tr>
              <a:tr h="370840">
                <a:tc>
                  <a:txBody>
                    <a:bodyPr/>
                    <a:lstStyle/>
                    <a:p>
                      <a:pPr algn="l"/>
                      <a:r>
                        <a:rPr lang="en-US" dirty="0"/>
                        <a:t>Mid-size</a:t>
                      </a:r>
                    </a:p>
                  </a:txBody>
                  <a:tcPr/>
                </a:tc>
                <a:tc>
                  <a:txBody>
                    <a:bodyPr/>
                    <a:lstStyle/>
                    <a:p>
                      <a:pPr algn="l"/>
                      <a:r>
                        <a:rPr lang="en-US" dirty="0"/>
                        <a:t>Black</a:t>
                      </a:r>
                    </a:p>
                  </a:txBody>
                  <a:tcPr/>
                </a:tc>
                <a:tc>
                  <a:txBody>
                    <a:bodyPr/>
                    <a:lstStyle/>
                    <a:p>
                      <a:pPr algn="ctr"/>
                      <a:r>
                        <a:rPr lang="en-US" dirty="0"/>
                        <a:t>25,000</a:t>
                      </a:r>
                    </a:p>
                  </a:txBody>
                  <a:tcPr/>
                </a:tc>
                <a:extLst>
                  <a:ext uri="{0D108BD9-81ED-4DB2-BD59-A6C34878D82A}">
                    <a16:rowId xmlns:a16="http://schemas.microsoft.com/office/drawing/2014/main" val="1698262416"/>
                  </a:ext>
                </a:extLst>
              </a:tr>
              <a:tr h="370840">
                <a:tc>
                  <a:txBody>
                    <a:bodyPr/>
                    <a:lstStyle/>
                    <a:p>
                      <a:pPr algn="l"/>
                      <a:r>
                        <a:rPr lang="en-US" dirty="0"/>
                        <a:t>Full-size</a:t>
                      </a:r>
                    </a:p>
                  </a:txBody>
                  <a:tcPr/>
                </a:tc>
                <a:tc>
                  <a:txBody>
                    <a:bodyPr/>
                    <a:lstStyle/>
                    <a:p>
                      <a:pPr algn="l"/>
                      <a:r>
                        <a:rPr lang="en-US" dirty="0"/>
                        <a:t>White</a:t>
                      </a:r>
                    </a:p>
                  </a:txBody>
                  <a:tcPr/>
                </a:tc>
                <a:tc>
                  <a:txBody>
                    <a:bodyPr/>
                    <a:lstStyle/>
                    <a:p>
                      <a:pPr algn="ctr"/>
                      <a:r>
                        <a:rPr lang="en-US" dirty="0"/>
                        <a:t>32,000</a:t>
                      </a:r>
                    </a:p>
                  </a:txBody>
                  <a:tcPr/>
                </a:tc>
                <a:extLst>
                  <a:ext uri="{0D108BD9-81ED-4DB2-BD59-A6C34878D82A}">
                    <a16:rowId xmlns:a16="http://schemas.microsoft.com/office/drawing/2014/main" val="3551066048"/>
                  </a:ext>
                </a:extLst>
              </a:tr>
              <a:tr h="370840">
                <a:tc>
                  <a:txBody>
                    <a:bodyPr/>
                    <a:lstStyle/>
                    <a:p>
                      <a:pPr algn="l"/>
                      <a:r>
                        <a:rPr lang="en-US" dirty="0"/>
                        <a:t>Mid-size</a:t>
                      </a:r>
                    </a:p>
                  </a:txBody>
                  <a:tcPr/>
                </a:tc>
                <a:tc>
                  <a:txBody>
                    <a:bodyPr/>
                    <a:lstStyle/>
                    <a:p>
                      <a:pPr algn="l"/>
                      <a:r>
                        <a:rPr lang="en-US" dirty="0"/>
                        <a:t>Red</a:t>
                      </a:r>
                    </a:p>
                  </a:txBody>
                  <a:tcPr/>
                </a:tc>
                <a:tc>
                  <a:txBody>
                    <a:bodyPr/>
                    <a:lstStyle/>
                    <a:p>
                      <a:pPr algn="ctr"/>
                      <a:r>
                        <a:rPr lang="en-US" dirty="0"/>
                        <a:t>26,000</a:t>
                      </a:r>
                    </a:p>
                  </a:txBody>
                  <a:tcPr/>
                </a:tc>
                <a:extLst>
                  <a:ext uri="{0D108BD9-81ED-4DB2-BD59-A6C34878D82A}">
                    <a16:rowId xmlns:a16="http://schemas.microsoft.com/office/drawing/2014/main" val="2982395286"/>
                  </a:ext>
                </a:extLst>
              </a:tr>
            </a:tbl>
          </a:graphicData>
        </a:graphic>
      </p:graphicFrame>
      <p:graphicFrame>
        <p:nvGraphicFramePr>
          <p:cNvPr id="8" name="Table 6">
            <a:extLst>
              <a:ext uri="{FF2B5EF4-FFF2-40B4-BE49-F238E27FC236}">
                <a16:creationId xmlns:a16="http://schemas.microsoft.com/office/drawing/2014/main" id="{0734AAC1-4195-40A0-B840-2B643CD35B5E}"/>
              </a:ext>
            </a:extLst>
          </p:cNvPr>
          <p:cNvGraphicFramePr>
            <a:graphicFrameLocks noGrp="1"/>
          </p:cNvGraphicFramePr>
          <p:nvPr>
            <p:extLst>
              <p:ext uri="{D42A27DB-BD31-4B8C-83A1-F6EECF244321}">
                <p14:modId xmlns:p14="http://schemas.microsoft.com/office/powerpoint/2010/main" val="808400009"/>
              </p:ext>
            </p:extLst>
          </p:nvPr>
        </p:nvGraphicFramePr>
        <p:xfrm>
          <a:off x="6603077" y="3003256"/>
          <a:ext cx="4107187" cy="2225040"/>
        </p:xfrm>
        <a:graphic>
          <a:graphicData uri="http://schemas.openxmlformats.org/drawingml/2006/table">
            <a:tbl>
              <a:tblPr firstRow="1" bandRow="1">
                <a:tableStyleId>{5940675A-B579-460E-94D1-54222C63F5DA}</a:tableStyleId>
              </a:tblPr>
              <a:tblGrid>
                <a:gridCol w="802758">
                  <a:extLst>
                    <a:ext uri="{9D8B030D-6E8A-4147-A177-3AD203B41FA5}">
                      <a16:colId xmlns:a16="http://schemas.microsoft.com/office/drawing/2014/main" val="1845063555"/>
                    </a:ext>
                  </a:extLst>
                </a:gridCol>
                <a:gridCol w="802758">
                  <a:extLst>
                    <a:ext uri="{9D8B030D-6E8A-4147-A177-3AD203B41FA5}">
                      <a16:colId xmlns:a16="http://schemas.microsoft.com/office/drawing/2014/main" val="2258110408"/>
                    </a:ext>
                  </a:extLst>
                </a:gridCol>
                <a:gridCol w="802758">
                  <a:extLst>
                    <a:ext uri="{9D8B030D-6E8A-4147-A177-3AD203B41FA5}">
                      <a16:colId xmlns:a16="http://schemas.microsoft.com/office/drawing/2014/main" val="2949216373"/>
                    </a:ext>
                  </a:extLst>
                </a:gridCol>
                <a:gridCol w="802758">
                  <a:extLst>
                    <a:ext uri="{9D8B030D-6E8A-4147-A177-3AD203B41FA5}">
                      <a16:colId xmlns:a16="http://schemas.microsoft.com/office/drawing/2014/main" val="1882205795"/>
                    </a:ext>
                  </a:extLst>
                </a:gridCol>
                <a:gridCol w="896155">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White</a:t>
                      </a:r>
                    </a:p>
                  </a:txBody>
                  <a:tcPr/>
                </a:tc>
                <a:tc>
                  <a:txBody>
                    <a:bodyPr/>
                    <a:lstStyle/>
                    <a:p>
                      <a:r>
                        <a:rPr lang="en-US" dirty="0"/>
                        <a:t>Red</a:t>
                      </a:r>
                    </a:p>
                  </a:txBody>
                  <a:tcPr/>
                </a:tc>
                <a:tc>
                  <a:txBody>
                    <a:bodyPr/>
                    <a:lstStyle/>
                    <a:p>
                      <a:r>
                        <a:rPr lang="en-US" dirty="0"/>
                        <a:t>Black</a:t>
                      </a:r>
                    </a:p>
                  </a:txBody>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-1.00</a:t>
                      </a:r>
                    </a:p>
                  </a:txBody>
                  <a:tcPr marL="4763" marR="4763" marT="4763" marB="0" anchor="b"/>
                </a:tc>
                <a:extLst>
                  <a:ext uri="{0D108BD9-81ED-4DB2-BD59-A6C34878D82A}">
                    <a16:rowId xmlns:a16="http://schemas.microsoft.com/office/drawing/2014/main" val="1769087681"/>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-0.79</a:t>
                      </a:r>
                    </a:p>
                  </a:txBody>
                  <a:tcPr marL="4763" marR="4763" marT="4763" marB="0" anchor="b"/>
                </a:tc>
                <a:extLst>
                  <a:ext uri="{0D108BD9-81ED-4DB2-BD59-A6C34878D82A}">
                    <a16:rowId xmlns:a16="http://schemas.microsoft.com/office/drawing/2014/main" val="724713883"/>
                  </a:ext>
                </a:extLst>
              </a:tr>
              <a:tr h="370840">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-0.16</a:t>
                      </a:r>
                    </a:p>
                  </a:txBody>
                  <a:tcPr marL="4763" marR="4763" marT="4763" marB="0" anchor="b"/>
                </a:tc>
                <a:extLst>
                  <a:ext uri="{0D108BD9-81ED-4DB2-BD59-A6C34878D82A}">
                    <a16:rowId xmlns:a16="http://schemas.microsoft.com/office/drawing/2014/main" val="1698262416"/>
                  </a:ext>
                </a:extLst>
              </a:tr>
              <a:tr h="370840">
                <a:tc>
                  <a:txBody>
                    <a:bodyPr/>
                    <a:lstStyle/>
                    <a:p>
                      <a:r>
                        <a:rPr lang="en-US" dirty="0"/>
                        <a:t>3</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1.82</a:t>
                      </a:r>
                    </a:p>
                  </a:txBody>
                  <a:tcPr marL="4763" marR="4763" marT="4763" marB="0" anchor="b"/>
                </a:tc>
                <a:extLst>
                  <a:ext uri="{0D108BD9-81ED-4DB2-BD59-A6C34878D82A}">
                    <a16:rowId xmlns:a16="http://schemas.microsoft.com/office/drawing/2014/main" val="3551066048"/>
                  </a:ext>
                </a:extLst>
              </a:tr>
              <a:tr h="370840">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0.13</a:t>
                      </a:r>
                    </a:p>
                  </a:txBody>
                  <a:tcPr marL="4763" marR="4763" marT="4763" marB="0" anchor="b"/>
                </a:tc>
                <a:extLst>
                  <a:ext uri="{0D108BD9-81ED-4DB2-BD59-A6C34878D82A}">
                    <a16:rowId xmlns:a16="http://schemas.microsoft.com/office/drawing/2014/main" val="2982395286"/>
                  </a:ext>
                </a:extLst>
              </a:tr>
            </a:tbl>
          </a:graphicData>
        </a:graphic>
      </p:graphicFrame>
      <p:sp>
        <p:nvSpPr>
          <p:cNvPr id="9" name="Arrow: Right 8">
            <a:extLst>
              <a:ext uri="{FF2B5EF4-FFF2-40B4-BE49-F238E27FC236}">
                <a16:creationId xmlns:a16="http://schemas.microsoft.com/office/drawing/2014/main" id="{CCC8C1F3-E12D-4168-A868-4B0B8F8EF0A6}"/>
              </a:ext>
            </a:extLst>
          </p:cNvPr>
          <p:cNvSpPr/>
          <p:nvPr/>
        </p:nvSpPr>
        <p:spPr>
          <a:xfrm>
            <a:off x="4732713" y="4568950"/>
            <a:ext cx="1363287" cy="3325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21F69F3-9BE4-4713-9C6B-AD3A5E7A447E}"/>
              </a:ext>
            </a:extLst>
          </p:cNvPr>
          <p:cNvSpPr txBox="1"/>
          <p:nvPr/>
        </p:nvSpPr>
        <p:spPr>
          <a:xfrm>
            <a:off x="2075333" y="2505376"/>
            <a:ext cx="1109078" cy="369332"/>
          </a:xfrm>
          <a:prstGeom prst="rect">
            <a:avLst/>
          </a:prstGeom>
          <a:noFill/>
        </p:spPr>
        <p:txBody>
          <a:bodyPr wrap="square" rtlCol="0">
            <a:spAutoFit/>
          </a:bodyPr>
          <a:lstStyle/>
          <a:p>
            <a:r>
              <a:rPr lang="en-US" dirty="0"/>
              <a:t>Train set</a:t>
            </a:r>
          </a:p>
        </p:txBody>
      </p:sp>
      <p:sp>
        <p:nvSpPr>
          <p:cNvPr id="5" name="TextBox 4">
            <a:extLst>
              <a:ext uri="{FF2B5EF4-FFF2-40B4-BE49-F238E27FC236}">
                <a16:creationId xmlns:a16="http://schemas.microsoft.com/office/drawing/2014/main" id="{C27B86CA-6E77-4190-B20A-B6F2E29F1A58}"/>
              </a:ext>
            </a:extLst>
          </p:cNvPr>
          <p:cNvSpPr txBox="1"/>
          <p:nvPr/>
        </p:nvSpPr>
        <p:spPr>
          <a:xfrm>
            <a:off x="4606915" y="4200360"/>
            <a:ext cx="1565942" cy="369332"/>
          </a:xfrm>
          <a:prstGeom prst="rect">
            <a:avLst/>
          </a:prstGeom>
          <a:noFill/>
        </p:spPr>
        <p:txBody>
          <a:bodyPr wrap="none" rtlCol="0">
            <a:spAutoFit/>
          </a:bodyPr>
          <a:lstStyle/>
          <a:p>
            <a:r>
              <a:rPr lang="en-US" dirty="0" err="1"/>
              <a:t>fit_transform</a:t>
            </a:r>
            <a:r>
              <a:rPr lang="en-US" dirty="0"/>
              <a:t>()</a:t>
            </a:r>
          </a:p>
        </p:txBody>
      </p:sp>
      <p:graphicFrame>
        <p:nvGraphicFramePr>
          <p:cNvPr id="10" name="Table 6">
            <a:extLst>
              <a:ext uri="{FF2B5EF4-FFF2-40B4-BE49-F238E27FC236}">
                <a16:creationId xmlns:a16="http://schemas.microsoft.com/office/drawing/2014/main" id="{71131EDF-CF96-4F63-8287-3188DEEB2DAC}"/>
              </a:ext>
            </a:extLst>
          </p:cNvPr>
          <p:cNvGraphicFramePr>
            <a:graphicFrameLocks noGrp="1"/>
          </p:cNvGraphicFramePr>
          <p:nvPr>
            <p:extLst>
              <p:ext uri="{D42A27DB-BD31-4B8C-83A1-F6EECF244321}">
                <p14:modId xmlns:p14="http://schemas.microsoft.com/office/powerpoint/2010/main" val="3584674020"/>
              </p:ext>
            </p:extLst>
          </p:nvPr>
        </p:nvGraphicFramePr>
        <p:xfrm>
          <a:off x="1083049" y="5854724"/>
          <a:ext cx="3093646" cy="741680"/>
        </p:xfrm>
        <a:graphic>
          <a:graphicData uri="http://schemas.openxmlformats.org/drawingml/2006/table">
            <a:tbl>
              <a:tblPr firstRow="1" bandRow="1">
                <a:tableStyleId>{5940675A-B579-460E-94D1-54222C63F5DA}</a:tableStyleId>
              </a:tblPr>
              <a:tblGrid>
                <a:gridCol w="1083999">
                  <a:extLst>
                    <a:ext uri="{9D8B030D-6E8A-4147-A177-3AD203B41FA5}">
                      <a16:colId xmlns:a16="http://schemas.microsoft.com/office/drawing/2014/main" val="1882205795"/>
                    </a:ext>
                  </a:extLst>
                </a:gridCol>
                <a:gridCol w="799529">
                  <a:extLst>
                    <a:ext uri="{9D8B030D-6E8A-4147-A177-3AD203B41FA5}">
                      <a16:colId xmlns:a16="http://schemas.microsoft.com/office/drawing/2014/main" val="2733459208"/>
                    </a:ext>
                  </a:extLst>
                </a:gridCol>
                <a:gridCol w="1210118">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Color</a:t>
                      </a:r>
                    </a:p>
                  </a:txBody>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r>
                        <a:rPr lang="en-US" dirty="0"/>
                        <a:t>Mid-size</a:t>
                      </a:r>
                    </a:p>
                  </a:txBody>
                  <a:tcPr/>
                </a:tc>
                <a:tc>
                  <a:txBody>
                    <a:bodyPr/>
                    <a:lstStyle/>
                    <a:p>
                      <a:r>
                        <a:rPr lang="en-US" dirty="0"/>
                        <a:t>Purple</a:t>
                      </a:r>
                    </a:p>
                  </a:txBody>
                  <a:tcPr/>
                </a:tc>
                <a:tc>
                  <a:txBody>
                    <a:bodyPr/>
                    <a:lstStyle/>
                    <a:p>
                      <a:pPr algn="ctr"/>
                      <a:r>
                        <a:rPr lang="en-US" dirty="0"/>
                        <a:t>23,000</a:t>
                      </a:r>
                    </a:p>
                  </a:txBody>
                  <a:tcPr/>
                </a:tc>
                <a:extLst>
                  <a:ext uri="{0D108BD9-81ED-4DB2-BD59-A6C34878D82A}">
                    <a16:rowId xmlns:a16="http://schemas.microsoft.com/office/drawing/2014/main" val="1769087681"/>
                  </a:ext>
                </a:extLst>
              </a:tr>
            </a:tbl>
          </a:graphicData>
        </a:graphic>
      </p:graphicFrame>
      <p:sp>
        <p:nvSpPr>
          <p:cNvPr id="11" name="TextBox 10">
            <a:extLst>
              <a:ext uri="{FF2B5EF4-FFF2-40B4-BE49-F238E27FC236}">
                <a16:creationId xmlns:a16="http://schemas.microsoft.com/office/drawing/2014/main" id="{B7C4954C-6406-4DA8-9B49-0DFB289F82F9}"/>
              </a:ext>
            </a:extLst>
          </p:cNvPr>
          <p:cNvSpPr txBox="1"/>
          <p:nvPr/>
        </p:nvSpPr>
        <p:spPr>
          <a:xfrm>
            <a:off x="2075333" y="5417924"/>
            <a:ext cx="1109078" cy="369332"/>
          </a:xfrm>
          <a:prstGeom prst="rect">
            <a:avLst/>
          </a:prstGeom>
          <a:noFill/>
        </p:spPr>
        <p:txBody>
          <a:bodyPr wrap="square" rtlCol="0">
            <a:spAutoFit/>
          </a:bodyPr>
          <a:lstStyle/>
          <a:p>
            <a:r>
              <a:rPr lang="en-US" dirty="0"/>
              <a:t>Test set</a:t>
            </a:r>
          </a:p>
        </p:txBody>
      </p:sp>
      <p:graphicFrame>
        <p:nvGraphicFramePr>
          <p:cNvPr id="12" name="Table 6">
            <a:extLst>
              <a:ext uri="{FF2B5EF4-FFF2-40B4-BE49-F238E27FC236}">
                <a16:creationId xmlns:a16="http://schemas.microsoft.com/office/drawing/2014/main" id="{EE493725-A0DC-4310-A463-FF8EE19844DB}"/>
              </a:ext>
            </a:extLst>
          </p:cNvPr>
          <p:cNvGraphicFramePr>
            <a:graphicFrameLocks noGrp="1"/>
          </p:cNvGraphicFramePr>
          <p:nvPr>
            <p:extLst>
              <p:ext uri="{D42A27DB-BD31-4B8C-83A1-F6EECF244321}">
                <p14:modId xmlns:p14="http://schemas.microsoft.com/office/powerpoint/2010/main" val="3824393195"/>
              </p:ext>
            </p:extLst>
          </p:nvPr>
        </p:nvGraphicFramePr>
        <p:xfrm>
          <a:off x="6603076" y="5861820"/>
          <a:ext cx="4107187" cy="741680"/>
        </p:xfrm>
        <a:graphic>
          <a:graphicData uri="http://schemas.openxmlformats.org/drawingml/2006/table">
            <a:tbl>
              <a:tblPr firstRow="1" bandRow="1">
                <a:tableStyleId>{5940675A-B579-460E-94D1-54222C63F5DA}</a:tableStyleId>
              </a:tblPr>
              <a:tblGrid>
                <a:gridCol w="802758">
                  <a:extLst>
                    <a:ext uri="{9D8B030D-6E8A-4147-A177-3AD203B41FA5}">
                      <a16:colId xmlns:a16="http://schemas.microsoft.com/office/drawing/2014/main" val="1845063555"/>
                    </a:ext>
                  </a:extLst>
                </a:gridCol>
                <a:gridCol w="802758">
                  <a:extLst>
                    <a:ext uri="{9D8B030D-6E8A-4147-A177-3AD203B41FA5}">
                      <a16:colId xmlns:a16="http://schemas.microsoft.com/office/drawing/2014/main" val="2258110408"/>
                    </a:ext>
                  </a:extLst>
                </a:gridCol>
                <a:gridCol w="802758">
                  <a:extLst>
                    <a:ext uri="{9D8B030D-6E8A-4147-A177-3AD203B41FA5}">
                      <a16:colId xmlns:a16="http://schemas.microsoft.com/office/drawing/2014/main" val="2949216373"/>
                    </a:ext>
                  </a:extLst>
                </a:gridCol>
                <a:gridCol w="802758">
                  <a:extLst>
                    <a:ext uri="{9D8B030D-6E8A-4147-A177-3AD203B41FA5}">
                      <a16:colId xmlns:a16="http://schemas.microsoft.com/office/drawing/2014/main" val="1882205795"/>
                    </a:ext>
                  </a:extLst>
                </a:gridCol>
                <a:gridCol w="896155">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White</a:t>
                      </a:r>
                    </a:p>
                  </a:txBody>
                  <a:tcPr/>
                </a:tc>
                <a:tc>
                  <a:txBody>
                    <a:bodyPr/>
                    <a:lstStyle/>
                    <a:p>
                      <a:r>
                        <a:rPr lang="en-US" dirty="0"/>
                        <a:t>Red</a:t>
                      </a:r>
                    </a:p>
                  </a:txBody>
                  <a:tcPr/>
                </a:tc>
                <a:tc>
                  <a:txBody>
                    <a:bodyPr/>
                    <a:lstStyle/>
                    <a:p>
                      <a:r>
                        <a:rPr lang="en-US" dirty="0"/>
                        <a:t>Black</a:t>
                      </a:r>
                    </a:p>
                  </a:txBody>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pPr algn="ctr"/>
                      <a:r>
                        <a:rPr lang="en-US" dirty="0"/>
                        <a:t>-0.60</a:t>
                      </a:r>
                    </a:p>
                  </a:txBody>
                  <a:tcPr/>
                </a:tc>
                <a:extLst>
                  <a:ext uri="{0D108BD9-81ED-4DB2-BD59-A6C34878D82A}">
                    <a16:rowId xmlns:a16="http://schemas.microsoft.com/office/drawing/2014/main" val="1769087681"/>
                  </a:ext>
                </a:extLst>
              </a:tr>
            </a:tbl>
          </a:graphicData>
        </a:graphic>
      </p:graphicFrame>
      <p:sp>
        <p:nvSpPr>
          <p:cNvPr id="13" name="Arrow: Right 12">
            <a:extLst>
              <a:ext uri="{FF2B5EF4-FFF2-40B4-BE49-F238E27FC236}">
                <a16:creationId xmlns:a16="http://schemas.microsoft.com/office/drawing/2014/main" id="{463BBDA4-01C4-468F-A9F1-AE2E272DB2E2}"/>
              </a:ext>
            </a:extLst>
          </p:cNvPr>
          <p:cNvSpPr/>
          <p:nvPr/>
        </p:nvSpPr>
        <p:spPr>
          <a:xfrm>
            <a:off x="4726982" y="6066406"/>
            <a:ext cx="1363287" cy="3325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66BDC7F-3D50-4178-9785-15DA480216D7}"/>
              </a:ext>
            </a:extLst>
          </p:cNvPr>
          <p:cNvSpPr txBox="1"/>
          <p:nvPr/>
        </p:nvSpPr>
        <p:spPr>
          <a:xfrm>
            <a:off x="4763262" y="5691079"/>
            <a:ext cx="1250150" cy="369332"/>
          </a:xfrm>
          <a:prstGeom prst="rect">
            <a:avLst/>
          </a:prstGeom>
          <a:noFill/>
        </p:spPr>
        <p:txBody>
          <a:bodyPr wrap="none" rtlCol="0">
            <a:spAutoFit/>
          </a:bodyPr>
          <a:lstStyle/>
          <a:p>
            <a:r>
              <a:rPr lang="en-US" dirty="0"/>
              <a:t>transform()</a:t>
            </a:r>
          </a:p>
        </p:txBody>
      </p:sp>
      <p:sp>
        <p:nvSpPr>
          <p:cNvPr id="15" name="TextBox 14">
            <a:extLst>
              <a:ext uri="{FF2B5EF4-FFF2-40B4-BE49-F238E27FC236}">
                <a16:creationId xmlns:a16="http://schemas.microsoft.com/office/drawing/2014/main" id="{9C1C222E-8BF8-432D-95B5-575B3A42797C}"/>
              </a:ext>
            </a:extLst>
          </p:cNvPr>
          <p:cNvSpPr txBox="1"/>
          <p:nvPr/>
        </p:nvSpPr>
        <p:spPr>
          <a:xfrm>
            <a:off x="4625654" y="2986426"/>
            <a:ext cx="1487908" cy="646331"/>
          </a:xfrm>
          <a:prstGeom prst="rect">
            <a:avLst/>
          </a:prstGeom>
          <a:noFill/>
        </p:spPr>
        <p:txBody>
          <a:bodyPr wrap="none" rtlCol="0">
            <a:spAutoFit/>
          </a:bodyPr>
          <a:lstStyle/>
          <a:p>
            <a:r>
              <a:rPr lang="en-US" dirty="0"/>
              <a:t>Mean=25,550</a:t>
            </a:r>
          </a:p>
          <a:p>
            <a:r>
              <a:rPr lang="en-US" dirty="0" err="1"/>
              <a:t>Stddev</a:t>
            </a:r>
            <a:r>
              <a:rPr lang="en-US" dirty="0"/>
              <a:t>=3,537</a:t>
            </a:r>
          </a:p>
        </p:txBody>
      </p:sp>
      <p:sp>
        <p:nvSpPr>
          <p:cNvPr id="7" name="Arrow: Curved Down 6">
            <a:extLst>
              <a:ext uri="{FF2B5EF4-FFF2-40B4-BE49-F238E27FC236}">
                <a16:creationId xmlns:a16="http://schemas.microsoft.com/office/drawing/2014/main" id="{F278BAAA-2FDE-4B54-9603-828A8CD5D7A9}"/>
              </a:ext>
            </a:extLst>
          </p:cNvPr>
          <p:cNvSpPr/>
          <p:nvPr/>
        </p:nvSpPr>
        <p:spPr>
          <a:xfrm>
            <a:off x="3559793" y="2505376"/>
            <a:ext cx="1628222" cy="559778"/>
          </a:xfrm>
          <a:prstGeom prst="curved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98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8FCB-3264-46F6-912D-145017A4FA9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A4E0A9D-7692-467B-984B-C17C60551A45}"/>
              </a:ext>
            </a:extLst>
          </p:cNvPr>
          <p:cNvSpPr>
            <a:spLocks noGrp="1"/>
          </p:cNvSpPr>
          <p:nvPr>
            <p:ph idx="1"/>
          </p:nvPr>
        </p:nvSpPr>
        <p:spPr/>
        <p:txBody>
          <a:bodyPr>
            <a:normAutofit/>
          </a:bodyPr>
          <a:lstStyle/>
          <a:p>
            <a:r>
              <a:rPr lang="en-US" dirty="0"/>
              <a:t>Do not use </a:t>
            </a:r>
            <a:r>
              <a:rPr lang="en-US" dirty="0" err="1"/>
              <a:t>fit_transform</a:t>
            </a:r>
            <a:r>
              <a:rPr lang="en-US" dirty="0"/>
              <a:t>() on train and test separately!!!</a:t>
            </a:r>
          </a:p>
        </p:txBody>
      </p:sp>
      <p:graphicFrame>
        <p:nvGraphicFramePr>
          <p:cNvPr id="6" name="Table 6">
            <a:extLst>
              <a:ext uri="{FF2B5EF4-FFF2-40B4-BE49-F238E27FC236}">
                <a16:creationId xmlns:a16="http://schemas.microsoft.com/office/drawing/2014/main" id="{F7377F63-5575-47B2-8844-F83E7CD03DC6}"/>
              </a:ext>
            </a:extLst>
          </p:cNvPr>
          <p:cNvGraphicFramePr>
            <a:graphicFrameLocks noGrp="1"/>
          </p:cNvGraphicFramePr>
          <p:nvPr>
            <p:extLst>
              <p:ext uri="{D42A27DB-BD31-4B8C-83A1-F6EECF244321}">
                <p14:modId xmlns:p14="http://schemas.microsoft.com/office/powerpoint/2010/main" val="787533810"/>
              </p:ext>
            </p:extLst>
          </p:nvPr>
        </p:nvGraphicFramePr>
        <p:xfrm>
          <a:off x="245345" y="3003256"/>
          <a:ext cx="2755383" cy="1483360"/>
        </p:xfrm>
        <a:graphic>
          <a:graphicData uri="http://schemas.openxmlformats.org/drawingml/2006/table">
            <a:tbl>
              <a:tblPr firstRow="1" bandRow="1">
                <a:tableStyleId>{5940675A-B579-460E-94D1-54222C63F5DA}</a:tableStyleId>
              </a:tblPr>
              <a:tblGrid>
                <a:gridCol w="1083999">
                  <a:extLst>
                    <a:ext uri="{9D8B030D-6E8A-4147-A177-3AD203B41FA5}">
                      <a16:colId xmlns:a16="http://schemas.microsoft.com/office/drawing/2014/main" val="1882205795"/>
                    </a:ext>
                  </a:extLst>
                </a:gridCol>
                <a:gridCol w="799529">
                  <a:extLst>
                    <a:ext uri="{9D8B030D-6E8A-4147-A177-3AD203B41FA5}">
                      <a16:colId xmlns:a16="http://schemas.microsoft.com/office/drawing/2014/main" val="2733459208"/>
                    </a:ext>
                  </a:extLst>
                </a:gridCol>
                <a:gridCol w="871855">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Color</a:t>
                      </a:r>
                    </a:p>
                  </a:txBody>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pPr algn="l"/>
                      <a:r>
                        <a:rPr lang="en-US" dirty="0"/>
                        <a:t>Compact</a:t>
                      </a:r>
                    </a:p>
                  </a:txBody>
                  <a:tcPr/>
                </a:tc>
                <a:tc>
                  <a:txBody>
                    <a:bodyPr/>
                    <a:lstStyle/>
                    <a:p>
                      <a:pPr algn="l"/>
                      <a:r>
                        <a:rPr lang="en-US" dirty="0"/>
                        <a:t>White</a:t>
                      </a:r>
                    </a:p>
                  </a:txBody>
                  <a:tcPr/>
                </a:tc>
                <a:tc>
                  <a:txBody>
                    <a:bodyPr/>
                    <a:lstStyle/>
                    <a:p>
                      <a:pPr algn="ctr"/>
                      <a:r>
                        <a:rPr lang="en-US" dirty="0"/>
                        <a:t>22,000</a:t>
                      </a:r>
                    </a:p>
                  </a:txBody>
                  <a:tcPr/>
                </a:tc>
                <a:extLst>
                  <a:ext uri="{0D108BD9-81ED-4DB2-BD59-A6C34878D82A}">
                    <a16:rowId xmlns:a16="http://schemas.microsoft.com/office/drawing/2014/main" val="1769087681"/>
                  </a:ext>
                </a:extLst>
              </a:tr>
              <a:tr h="370840">
                <a:tc>
                  <a:txBody>
                    <a:bodyPr/>
                    <a:lstStyle/>
                    <a:p>
                      <a:pPr algn="l"/>
                      <a:r>
                        <a:rPr lang="en-US" dirty="0"/>
                        <a:t>Compact</a:t>
                      </a:r>
                    </a:p>
                  </a:txBody>
                  <a:tcPr/>
                </a:tc>
                <a:tc>
                  <a:txBody>
                    <a:bodyPr/>
                    <a:lstStyle/>
                    <a:p>
                      <a:pPr algn="l"/>
                      <a:r>
                        <a:rPr lang="en-US" dirty="0"/>
                        <a:t>Red</a:t>
                      </a:r>
                    </a:p>
                  </a:txBody>
                  <a:tcPr/>
                </a:tc>
                <a:tc>
                  <a:txBody>
                    <a:bodyPr/>
                    <a:lstStyle/>
                    <a:p>
                      <a:pPr algn="ctr"/>
                      <a:r>
                        <a:rPr lang="en-US" dirty="0"/>
                        <a:t>22,750</a:t>
                      </a:r>
                    </a:p>
                  </a:txBody>
                  <a:tcPr/>
                </a:tc>
                <a:extLst>
                  <a:ext uri="{0D108BD9-81ED-4DB2-BD59-A6C34878D82A}">
                    <a16:rowId xmlns:a16="http://schemas.microsoft.com/office/drawing/2014/main" val="724713883"/>
                  </a:ext>
                </a:extLst>
              </a:tr>
              <a:tr h="370840">
                <a:tc>
                  <a:txBody>
                    <a:bodyPr/>
                    <a:lstStyle/>
                    <a:p>
                      <a:pPr algn="l"/>
                      <a:r>
                        <a:rPr lang="en-US" dirty="0"/>
                        <a:t>Mid-size</a:t>
                      </a:r>
                    </a:p>
                  </a:txBody>
                  <a:tcPr/>
                </a:tc>
                <a:tc>
                  <a:txBody>
                    <a:bodyPr/>
                    <a:lstStyle/>
                    <a:p>
                      <a:pPr algn="l"/>
                      <a:r>
                        <a:rPr lang="en-US" dirty="0"/>
                        <a:t>Black</a:t>
                      </a:r>
                    </a:p>
                  </a:txBody>
                  <a:tcPr/>
                </a:tc>
                <a:tc>
                  <a:txBody>
                    <a:bodyPr/>
                    <a:lstStyle/>
                    <a:p>
                      <a:pPr algn="ctr"/>
                      <a:r>
                        <a:rPr lang="en-US" dirty="0"/>
                        <a:t>25,000</a:t>
                      </a:r>
                    </a:p>
                  </a:txBody>
                  <a:tcPr/>
                </a:tc>
                <a:extLst>
                  <a:ext uri="{0D108BD9-81ED-4DB2-BD59-A6C34878D82A}">
                    <a16:rowId xmlns:a16="http://schemas.microsoft.com/office/drawing/2014/main" val="1698262416"/>
                  </a:ext>
                </a:extLst>
              </a:tr>
            </a:tbl>
          </a:graphicData>
        </a:graphic>
      </p:graphicFrame>
      <p:graphicFrame>
        <p:nvGraphicFramePr>
          <p:cNvPr id="8" name="Table 6">
            <a:extLst>
              <a:ext uri="{FF2B5EF4-FFF2-40B4-BE49-F238E27FC236}">
                <a16:creationId xmlns:a16="http://schemas.microsoft.com/office/drawing/2014/main" id="{0734AAC1-4195-40A0-B840-2B643CD35B5E}"/>
              </a:ext>
            </a:extLst>
          </p:cNvPr>
          <p:cNvGraphicFramePr>
            <a:graphicFrameLocks noGrp="1"/>
          </p:cNvGraphicFramePr>
          <p:nvPr>
            <p:extLst>
              <p:ext uri="{D42A27DB-BD31-4B8C-83A1-F6EECF244321}">
                <p14:modId xmlns:p14="http://schemas.microsoft.com/office/powerpoint/2010/main" val="2291551893"/>
              </p:ext>
            </p:extLst>
          </p:nvPr>
        </p:nvGraphicFramePr>
        <p:xfrm>
          <a:off x="4874579" y="3003256"/>
          <a:ext cx="3401560" cy="1483360"/>
        </p:xfrm>
        <a:graphic>
          <a:graphicData uri="http://schemas.openxmlformats.org/drawingml/2006/table">
            <a:tbl>
              <a:tblPr firstRow="1" bandRow="1">
                <a:tableStyleId>{5940675A-B579-460E-94D1-54222C63F5DA}</a:tableStyleId>
              </a:tblPr>
              <a:tblGrid>
                <a:gridCol w="592074">
                  <a:extLst>
                    <a:ext uri="{9D8B030D-6E8A-4147-A177-3AD203B41FA5}">
                      <a16:colId xmlns:a16="http://schemas.microsoft.com/office/drawing/2014/main" val="1845063555"/>
                    </a:ext>
                  </a:extLst>
                </a:gridCol>
                <a:gridCol w="802758">
                  <a:extLst>
                    <a:ext uri="{9D8B030D-6E8A-4147-A177-3AD203B41FA5}">
                      <a16:colId xmlns:a16="http://schemas.microsoft.com/office/drawing/2014/main" val="2258110408"/>
                    </a:ext>
                  </a:extLst>
                </a:gridCol>
                <a:gridCol w="590042">
                  <a:extLst>
                    <a:ext uri="{9D8B030D-6E8A-4147-A177-3AD203B41FA5}">
                      <a16:colId xmlns:a16="http://schemas.microsoft.com/office/drawing/2014/main" val="2949216373"/>
                    </a:ext>
                  </a:extLst>
                </a:gridCol>
                <a:gridCol w="721043">
                  <a:extLst>
                    <a:ext uri="{9D8B030D-6E8A-4147-A177-3AD203B41FA5}">
                      <a16:colId xmlns:a16="http://schemas.microsoft.com/office/drawing/2014/main" val="1882205795"/>
                    </a:ext>
                  </a:extLst>
                </a:gridCol>
                <a:gridCol w="695643">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White</a:t>
                      </a:r>
                    </a:p>
                  </a:txBody>
                  <a:tcPr/>
                </a:tc>
                <a:tc>
                  <a:txBody>
                    <a:bodyPr/>
                    <a:lstStyle/>
                    <a:p>
                      <a:r>
                        <a:rPr lang="en-US" dirty="0"/>
                        <a:t>Red</a:t>
                      </a:r>
                    </a:p>
                  </a:txBody>
                  <a:tcPr/>
                </a:tc>
                <a:tc>
                  <a:txBody>
                    <a:bodyPr/>
                    <a:lstStyle/>
                    <a:p>
                      <a:r>
                        <a:rPr lang="en-US" dirty="0"/>
                        <a:t>Black</a:t>
                      </a:r>
                    </a:p>
                  </a:txBody>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-0.98</a:t>
                      </a:r>
                    </a:p>
                  </a:txBody>
                  <a:tcPr marL="4763" marR="4763" marT="4763" marB="0" anchor="b"/>
                </a:tc>
                <a:extLst>
                  <a:ext uri="{0D108BD9-81ED-4DB2-BD59-A6C34878D82A}">
                    <a16:rowId xmlns:a16="http://schemas.microsoft.com/office/drawing/2014/main" val="1769087681"/>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-0.39</a:t>
                      </a:r>
                    </a:p>
                  </a:txBody>
                  <a:tcPr marL="4763" marR="4763" marT="4763" marB="0" anchor="b"/>
                </a:tc>
                <a:extLst>
                  <a:ext uri="{0D108BD9-81ED-4DB2-BD59-A6C34878D82A}">
                    <a16:rowId xmlns:a16="http://schemas.microsoft.com/office/drawing/2014/main" val="724713883"/>
                  </a:ext>
                </a:extLst>
              </a:tr>
              <a:tr h="370840">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1.37</a:t>
                      </a:r>
                    </a:p>
                  </a:txBody>
                  <a:tcPr marL="4763" marR="4763" marT="4763" marB="0" anchor="b"/>
                </a:tc>
                <a:extLst>
                  <a:ext uri="{0D108BD9-81ED-4DB2-BD59-A6C34878D82A}">
                    <a16:rowId xmlns:a16="http://schemas.microsoft.com/office/drawing/2014/main" val="1698262416"/>
                  </a:ext>
                </a:extLst>
              </a:tr>
            </a:tbl>
          </a:graphicData>
        </a:graphic>
      </p:graphicFrame>
      <p:sp>
        <p:nvSpPr>
          <p:cNvPr id="9" name="Arrow: Right 8">
            <a:extLst>
              <a:ext uri="{FF2B5EF4-FFF2-40B4-BE49-F238E27FC236}">
                <a16:creationId xmlns:a16="http://schemas.microsoft.com/office/drawing/2014/main" id="{CCC8C1F3-E12D-4168-A868-4B0B8F8EF0A6}"/>
              </a:ext>
            </a:extLst>
          </p:cNvPr>
          <p:cNvSpPr/>
          <p:nvPr/>
        </p:nvSpPr>
        <p:spPr>
          <a:xfrm>
            <a:off x="3281480" y="4085206"/>
            <a:ext cx="1363287" cy="3325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21F69F3-9BE4-4713-9C6B-AD3A5E7A447E}"/>
              </a:ext>
            </a:extLst>
          </p:cNvPr>
          <p:cNvSpPr txBox="1"/>
          <p:nvPr/>
        </p:nvSpPr>
        <p:spPr>
          <a:xfrm>
            <a:off x="1237629" y="2505376"/>
            <a:ext cx="1109078" cy="369332"/>
          </a:xfrm>
          <a:prstGeom prst="rect">
            <a:avLst/>
          </a:prstGeom>
          <a:noFill/>
        </p:spPr>
        <p:txBody>
          <a:bodyPr wrap="square" rtlCol="0">
            <a:spAutoFit/>
          </a:bodyPr>
          <a:lstStyle/>
          <a:p>
            <a:r>
              <a:rPr lang="en-US" dirty="0"/>
              <a:t>Train set</a:t>
            </a:r>
          </a:p>
        </p:txBody>
      </p:sp>
      <p:sp>
        <p:nvSpPr>
          <p:cNvPr id="5" name="TextBox 4">
            <a:extLst>
              <a:ext uri="{FF2B5EF4-FFF2-40B4-BE49-F238E27FC236}">
                <a16:creationId xmlns:a16="http://schemas.microsoft.com/office/drawing/2014/main" id="{C27B86CA-6E77-4190-B20A-B6F2E29F1A58}"/>
              </a:ext>
            </a:extLst>
          </p:cNvPr>
          <p:cNvSpPr txBox="1"/>
          <p:nvPr/>
        </p:nvSpPr>
        <p:spPr>
          <a:xfrm>
            <a:off x="3155682" y="3716616"/>
            <a:ext cx="1565942" cy="369332"/>
          </a:xfrm>
          <a:prstGeom prst="rect">
            <a:avLst/>
          </a:prstGeom>
          <a:noFill/>
        </p:spPr>
        <p:txBody>
          <a:bodyPr wrap="none" rtlCol="0">
            <a:spAutoFit/>
          </a:bodyPr>
          <a:lstStyle/>
          <a:p>
            <a:r>
              <a:rPr lang="en-US" dirty="0" err="1"/>
              <a:t>fit_transform</a:t>
            </a:r>
            <a:r>
              <a:rPr lang="en-US" dirty="0"/>
              <a:t>()</a:t>
            </a:r>
          </a:p>
        </p:txBody>
      </p:sp>
      <p:graphicFrame>
        <p:nvGraphicFramePr>
          <p:cNvPr id="10" name="Table 6">
            <a:extLst>
              <a:ext uri="{FF2B5EF4-FFF2-40B4-BE49-F238E27FC236}">
                <a16:creationId xmlns:a16="http://schemas.microsoft.com/office/drawing/2014/main" id="{71131EDF-CF96-4F63-8287-3188DEEB2DAC}"/>
              </a:ext>
            </a:extLst>
          </p:cNvPr>
          <p:cNvGraphicFramePr>
            <a:graphicFrameLocks noGrp="1"/>
          </p:cNvGraphicFramePr>
          <p:nvPr>
            <p:extLst>
              <p:ext uri="{D42A27DB-BD31-4B8C-83A1-F6EECF244321}">
                <p14:modId xmlns:p14="http://schemas.microsoft.com/office/powerpoint/2010/main" val="1987601593"/>
              </p:ext>
            </p:extLst>
          </p:nvPr>
        </p:nvGraphicFramePr>
        <p:xfrm>
          <a:off x="257151" y="4999331"/>
          <a:ext cx="2755383" cy="1483360"/>
        </p:xfrm>
        <a:graphic>
          <a:graphicData uri="http://schemas.openxmlformats.org/drawingml/2006/table">
            <a:tbl>
              <a:tblPr firstRow="1" bandRow="1">
                <a:tableStyleId>{5940675A-B579-460E-94D1-54222C63F5DA}</a:tableStyleId>
              </a:tblPr>
              <a:tblGrid>
                <a:gridCol w="1083999">
                  <a:extLst>
                    <a:ext uri="{9D8B030D-6E8A-4147-A177-3AD203B41FA5}">
                      <a16:colId xmlns:a16="http://schemas.microsoft.com/office/drawing/2014/main" val="1882205795"/>
                    </a:ext>
                  </a:extLst>
                </a:gridCol>
                <a:gridCol w="799529">
                  <a:extLst>
                    <a:ext uri="{9D8B030D-6E8A-4147-A177-3AD203B41FA5}">
                      <a16:colId xmlns:a16="http://schemas.microsoft.com/office/drawing/2014/main" val="2733459208"/>
                    </a:ext>
                  </a:extLst>
                </a:gridCol>
                <a:gridCol w="871855">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Color</a:t>
                      </a:r>
                    </a:p>
                  </a:txBody>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r>
                        <a:rPr lang="en-US" dirty="0"/>
                        <a:t>Mid-size</a:t>
                      </a:r>
                    </a:p>
                  </a:txBody>
                  <a:tcPr/>
                </a:tc>
                <a:tc>
                  <a:txBody>
                    <a:bodyPr/>
                    <a:lstStyle/>
                    <a:p>
                      <a:r>
                        <a:rPr lang="en-US" dirty="0"/>
                        <a:t>Blue</a:t>
                      </a:r>
                    </a:p>
                  </a:txBody>
                  <a:tcPr/>
                </a:tc>
                <a:tc>
                  <a:txBody>
                    <a:bodyPr/>
                    <a:lstStyle/>
                    <a:p>
                      <a:pPr algn="ctr"/>
                      <a:r>
                        <a:rPr lang="en-US" dirty="0"/>
                        <a:t>43,000</a:t>
                      </a:r>
                    </a:p>
                  </a:txBody>
                  <a:tcPr/>
                </a:tc>
                <a:extLst>
                  <a:ext uri="{0D108BD9-81ED-4DB2-BD59-A6C34878D82A}">
                    <a16:rowId xmlns:a16="http://schemas.microsoft.com/office/drawing/2014/main" val="1769087681"/>
                  </a:ext>
                </a:extLst>
              </a:tr>
              <a:tr h="370840">
                <a:tc>
                  <a:txBody>
                    <a:bodyPr/>
                    <a:lstStyle/>
                    <a:p>
                      <a:r>
                        <a:rPr lang="en-US" dirty="0"/>
                        <a:t>Full-size</a:t>
                      </a:r>
                    </a:p>
                  </a:txBody>
                  <a:tcPr/>
                </a:tc>
                <a:tc>
                  <a:txBody>
                    <a:bodyPr/>
                    <a:lstStyle/>
                    <a:p>
                      <a:r>
                        <a:rPr lang="en-US" dirty="0"/>
                        <a:t>White</a:t>
                      </a:r>
                    </a:p>
                  </a:txBody>
                  <a:tcPr/>
                </a:tc>
                <a:tc>
                  <a:txBody>
                    <a:bodyPr/>
                    <a:lstStyle/>
                    <a:p>
                      <a:pPr algn="ctr"/>
                      <a:r>
                        <a:rPr lang="en-US" dirty="0"/>
                        <a:t>45,000</a:t>
                      </a:r>
                    </a:p>
                  </a:txBody>
                  <a:tcPr/>
                </a:tc>
                <a:extLst>
                  <a:ext uri="{0D108BD9-81ED-4DB2-BD59-A6C34878D82A}">
                    <a16:rowId xmlns:a16="http://schemas.microsoft.com/office/drawing/2014/main" val="2032234997"/>
                  </a:ext>
                </a:extLst>
              </a:tr>
              <a:tr h="370840">
                <a:tc>
                  <a:txBody>
                    <a:bodyPr/>
                    <a:lstStyle/>
                    <a:p>
                      <a:r>
                        <a:rPr lang="en-US" dirty="0"/>
                        <a:t>Mid-size</a:t>
                      </a:r>
                    </a:p>
                  </a:txBody>
                  <a:tcPr/>
                </a:tc>
                <a:tc>
                  <a:txBody>
                    <a:bodyPr/>
                    <a:lstStyle/>
                    <a:p>
                      <a:r>
                        <a:rPr lang="en-US" dirty="0"/>
                        <a:t>Red</a:t>
                      </a:r>
                    </a:p>
                  </a:txBody>
                  <a:tcPr/>
                </a:tc>
                <a:tc>
                  <a:txBody>
                    <a:bodyPr/>
                    <a:lstStyle/>
                    <a:p>
                      <a:pPr algn="ctr"/>
                      <a:r>
                        <a:rPr lang="en-US" dirty="0"/>
                        <a:t>50,000</a:t>
                      </a:r>
                    </a:p>
                  </a:txBody>
                  <a:tcPr/>
                </a:tc>
                <a:extLst>
                  <a:ext uri="{0D108BD9-81ED-4DB2-BD59-A6C34878D82A}">
                    <a16:rowId xmlns:a16="http://schemas.microsoft.com/office/drawing/2014/main" val="472867603"/>
                  </a:ext>
                </a:extLst>
              </a:tr>
            </a:tbl>
          </a:graphicData>
        </a:graphic>
      </p:graphicFrame>
      <p:sp>
        <p:nvSpPr>
          <p:cNvPr id="11" name="TextBox 10">
            <a:extLst>
              <a:ext uri="{FF2B5EF4-FFF2-40B4-BE49-F238E27FC236}">
                <a16:creationId xmlns:a16="http://schemas.microsoft.com/office/drawing/2014/main" id="{B7C4954C-6406-4DA8-9B49-0DFB289F82F9}"/>
              </a:ext>
            </a:extLst>
          </p:cNvPr>
          <p:cNvSpPr txBox="1"/>
          <p:nvPr/>
        </p:nvSpPr>
        <p:spPr>
          <a:xfrm>
            <a:off x="1249435" y="4562531"/>
            <a:ext cx="1109078" cy="369332"/>
          </a:xfrm>
          <a:prstGeom prst="rect">
            <a:avLst/>
          </a:prstGeom>
          <a:noFill/>
        </p:spPr>
        <p:txBody>
          <a:bodyPr wrap="square" rtlCol="0">
            <a:spAutoFit/>
          </a:bodyPr>
          <a:lstStyle/>
          <a:p>
            <a:r>
              <a:rPr lang="en-US" dirty="0"/>
              <a:t>Test set</a:t>
            </a:r>
          </a:p>
        </p:txBody>
      </p:sp>
      <p:graphicFrame>
        <p:nvGraphicFramePr>
          <p:cNvPr id="12" name="Table 6">
            <a:extLst>
              <a:ext uri="{FF2B5EF4-FFF2-40B4-BE49-F238E27FC236}">
                <a16:creationId xmlns:a16="http://schemas.microsoft.com/office/drawing/2014/main" id="{EE493725-A0DC-4310-A463-FF8EE19844DB}"/>
              </a:ext>
            </a:extLst>
          </p:cNvPr>
          <p:cNvGraphicFramePr>
            <a:graphicFrameLocks noGrp="1"/>
          </p:cNvGraphicFramePr>
          <p:nvPr>
            <p:extLst>
              <p:ext uri="{D42A27DB-BD31-4B8C-83A1-F6EECF244321}">
                <p14:modId xmlns:p14="http://schemas.microsoft.com/office/powerpoint/2010/main" val="42255257"/>
              </p:ext>
            </p:extLst>
          </p:nvPr>
        </p:nvGraphicFramePr>
        <p:xfrm>
          <a:off x="4874585" y="5006427"/>
          <a:ext cx="3323718" cy="1483360"/>
        </p:xfrm>
        <a:graphic>
          <a:graphicData uri="http://schemas.openxmlformats.org/drawingml/2006/table">
            <a:tbl>
              <a:tblPr firstRow="1" bandRow="1">
                <a:tableStyleId>{5940675A-B579-460E-94D1-54222C63F5DA}</a:tableStyleId>
              </a:tblPr>
              <a:tblGrid>
                <a:gridCol w="592074">
                  <a:extLst>
                    <a:ext uri="{9D8B030D-6E8A-4147-A177-3AD203B41FA5}">
                      <a16:colId xmlns:a16="http://schemas.microsoft.com/office/drawing/2014/main" val="1845063555"/>
                    </a:ext>
                  </a:extLst>
                </a:gridCol>
                <a:gridCol w="799529">
                  <a:extLst>
                    <a:ext uri="{9D8B030D-6E8A-4147-A177-3AD203B41FA5}">
                      <a16:colId xmlns:a16="http://schemas.microsoft.com/office/drawing/2014/main" val="2258110408"/>
                    </a:ext>
                  </a:extLst>
                </a:gridCol>
                <a:gridCol w="590042">
                  <a:extLst>
                    <a:ext uri="{9D8B030D-6E8A-4147-A177-3AD203B41FA5}">
                      <a16:colId xmlns:a16="http://schemas.microsoft.com/office/drawing/2014/main" val="2949216373"/>
                    </a:ext>
                  </a:extLst>
                </a:gridCol>
                <a:gridCol w="646430">
                  <a:extLst>
                    <a:ext uri="{9D8B030D-6E8A-4147-A177-3AD203B41FA5}">
                      <a16:colId xmlns:a16="http://schemas.microsoft.com/office/drawing/2014/main" val="1882205795"/>
                    </a:ext>
                  </a:extLst>
                </a:gridCol>
                <a:gridCol w="695643">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White</a:t>
                      </a:r>
                    </a:p>
                  </a:txBody>
                  <a:tcPr/>
                </a:tc>
                <a:tc>
                  <a:txBody>
                    <a:bodyPr/>
                    <a:lstStyle/>
                    <a:p>
                      <a:r>
                        <a:rPr lang="en-US" dirty="0"/>
                        <a:t>Red</a:t>
                      </a:r>
                    </a:p>
                  </a:txBody>
                  <a:tcPr/>
                </a:tc>
                <a:tc>
                  <a:txBody>
                    <a:bodyPr/>
                    <a:lstStyle/>
                    <a:p>
                      <a:r>
                        <a:rPr lang="en-US" dirty="0"/>
                        <a:t>Blue</a:t>
                      </a:r>
                    </a:p>
                  </a:txBody>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-1.02</a:t>
                      </a:r>
                    </a:p>
                  </a:txBody>
                  <a:tcPr marL="4763" marR="4763" marT="4763" marB="0" anchor="b"/>
                </a:tc>
                <a:extLst>
                  <a:ext uri="{0D108BD9-81ED-4DB2-BD59-A6C34878D82A}">
                    <a16:rowId xmlns:a16="http://schemas.microsoft.com/office/drawing/2014/main" val="1769087681"/>
                  </a:ext>
                </a:extLst>
              </a:tr>
              <a:tr h="370840">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-0.34</a:t>
                      </a:r>
                    </a:p>
                  </a:txBody>
                  <a:tcPr marL="4763" marR="4763" marT="4763" marB="0" anchor="b"/>
                </a:tc>
                <a:extLst>
                  <a:ext uri="{0D108BD9-81ED-4DB2-BD59-A6C34878D82A}">
                    <a16:rowId xmlns:a16="http://schemas.microsoft.com/office/drawing/2014/main" val="3262657734"/>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1.36</a:t>
                      </a:r>
                    </a:p>
                  </a:txBody>
                  <a:tcPr marL="4763" marR="4763" marT="4763" marB="0" anchor="b"/>
                </a:tc>
                <a:extLst>
                  <a:ext uri="{0D108BD9-81ED-4DB2-BD59-A6C34878D82A}">
                    <a16:rowId xmlns:a16="http://schemas.microsoft.com/office/drawing/2014/main" val="1645877849"/>
                  </a:ext>
                </a:extLst>
              </a:tr>
            </a:tbl>
          </a:graphicData>
        </a:graphic>
      </p:graphicFrame>
      <p:sp>
        <p:nvSpPr>
          <p:cNvPr id="13" name="Arrow: Right 12">
            <a:extLst>
              <a:ext uri="{FF2B5EF4-FFF2-40B4-BE49-F238E27FC236}">
                <a16:creationId xmlns:a16="http://schemas.microsoft.com/office/drawing/2014/main" id="{463BBDA4-01C4-468F-A9F1-AE2E272DB2E2}"/>
              </a:ext>
            </a:extLst>
          </p:cNvPr>
          <p:cNvSpPr/>
          <p:nvPr/>
        </p:nvSpPr>
        <p:spPr>
          <a:xfrm>
            <a:off x="3322953" y="6184395"/>
            <a:ext cx="1363287" cy="3325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66BDC7F-3D50-4178-9785-15DA480216D7}"/>
              </a:ext>
            </a:extLst>
          </p:cNvPr>
          <p:cNvSpPr txBox="1"/>
          <p:nvPr/>
        </p:nvSpPr>
        <p:spPr>
          <a:xfrm>
            <a:off x="3202885" y="5808226"/>
            <a:ext cx="1565942" cy="369332"/>
          </a:xfrm>
          <a:prstGeom prst="rect">
            <a:avLst/>
          </a:prstGeom>
          <a:noFill/>
        </p:spPr>
        <p:txBody>
          <a:bodyPr wrap="none" rtlCol="0">
            <a:spAutoFit/>
          </a:bodyPr>
          <a:lstStyle/>
          <a:p>
            <a:r>
              <a:rPr lang="en-US" dirty="0" err="1"/>
              <a:t>fit_transform</a:t>
            </a:r>
            <a:r>
              <a:rPr lang="en-US" dirty="0"/>
              <a:t>()</a:t>
            </a:r>
          </a:p>
        </p:txBody>
      </p:sp>
      <p:sp>
        <p:nvSpPr>
          <p:cNvPr id="15" name="TextBox 14">
            <a:extLst>
              <a:ext uri="{FF2B5EF4-FFF2-40B4-BE49-F238E27FC236}">
                <a16:creationId xmlns:a16="http://schemas.microsoft.com/office/drawing/2014/main" id="{9C1C222E-8BF8-432D-95B5-575B3A42797C}"/>
              </a:ext>
            </a:extLst>
          </p:cNvPr>
          <p:cNvSpPr txBox="1"/>
          <p:nvPr/>
        </p:nvSpPr>
        <p:spPr>
          <a:xfrm>
            <a:off x="3174421" y="2986426"/>
            <a:ext cx="1487908" cy="646331"/>
          </a:xfrm>
          <a:prstGeom prst="rect">
            <a:avLst/>
          </a:prstGeom>
          <a:noFill/>
        </p:spPr>
        <p:txBody>
          <a:bodyPr wrap="none" rtlCol="0">
            <a:spAutoFit/>
          </a:bodyPr>
          <a:lstStyle/>
          <a:p>
            <a:r>
              <a:rPr lang="en-US" dirty="0"/>
              <a:t>Mean=23,250</a:t>
            </a:r>
          </a:p>
          <a:p>
            <a:r>
              <a:rPr lang="en-US" dirty="0" err="1"/>
              <a:t>Stddev</a:t>
            </a:r>
            <a:r>
              <a:rPr lang="en-US" dirty="0"/>
              <a:t>=1,275</a:t>
            </a:r>
          </a:p>
        </p:txBody>
      </p:sp>
      <p:sp>
        <p:nvSpPr>
          <p:cNvPr id="7" name="Arrow: Curved Down 6">
            <a:extLst>
              <a:ext uri="{FF2B5EF4-FFF2-40B4-BE49-F238E27FC236}">
                <a16:creationId xmlns:a16="http://schemas.microsoft.com/office/drawing/2014/main" id="{F278BAAA-2FDE-4B54-9603-828A8CD5D7A9}"/>
              </a:ext>
            </a:extLst>
          </p:cNvPr>
          <p:cNvSpPr/>
          <p:nvPr/>
        </p:nvSpPr>
        <p:spPr>
          <a:xfrm>
            <a:off x="2722089" y="2505376"/>
            <a:ext cx="1628222" cy="559778"/>
          </a:xfrm>
          <a:prstGeom prst="curved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53DC653D-FC3D-47A5-B106-6BC32714C9FB}"/>
              </a:ext>
            </a:extLst>
          </p:cNvPr>
          <p:cNvSpPr txBox="1"/>
          <p:nvPr/>
        </p:nvSpPr>
        <p:spPr>
          <a:xfrm>
            <a:off x="3198332" y="4968433"/>
            <a:ext cx="1487908" cy="646331"/>
          </a:xfrm>
          <a:prstGeom prst="rect">
            <a:avLst/>
          </a:prstGeom>
          <a:noFill/>
        </p:spPr>
        <p:txBody>
          <a:bodyPr wrap="none" rtlCol="0">
            <a:spAutoFit/>
          </a:bodyPr>
          <a:lstStyle/>
          <a:p>
            <a:r>
              <a:rPr lang="en-US" dirty="0"/>
              <a:t>Mean=46,000</a:t>
            </a:r>
          </a:p>
          <a:p>
            <a:r>
              <a:rPr lang="en-US" dirty="0" err="1"/>
              <a:t>Stddev</a:t>
            </a:r>
            <a:r>
              <a:rPr lang="en-US" dirty="0"/>
              <a:t>=2,944</a:t>
            </a:r>
          </a:p>
        </p:txBody>
      </p:sp>
      <p:sp>
        <p:nvSpPr>
          <p:cNvPr id="17" name="Arrow: Curved Down 16">
            <a:extLst>
              <a:ext uri="{FF2B5EF4-FFF2-40B4-BE49-F238E27FC236}">
                <a16:creationId xmlns:a16="http://schemas.microsoft.com/office/drawing/2014/main" id="{6FDE136F-587C-4AC1-9A6B-841F9366CB64}"/>
              </a:ext>
            </a:extLst>
          </p:cNvPr>
          <p:cNvSpPr/>
          <p:nvPr/>
        </p:nvSpPr>
        <p:spPr>
          <a:xfrm>
            <a:off x="2710602" y="4487383"/>
            <a:ext cx="1628222" cy="559778"/>
          </a:xfrm>
          <a:prstGeom prst="curved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aphicFrame>
        <p:nvGraphicFramePr>
          <p:cNvPr id="18" name="Table 6">
            <a:extLst>
              <a:ext uri="{FF2B5EF4-FFF2-40B4-BE49-F238E27FC236}">
                <a16:creationId xmlns:a16="http://schemas.microsoft.com/office/drawing/2014/main" id="{42479980-35AA-4DE8-8662-BFE178A654B0}"/>
              </a:ext>
            </a:extLst>
          </p:cNvPr>
          <p:cNvGraphicFramePr>
            <a:graphicFrameLocks noGrp="1"/>
          </p:cNvGraphicFramePr>
          <p:nvPr>
            <p:extLst>
              <p:ext uri="{D42A27DB-BD31-4B8C-83A1-F6EECF244321}">
                <p14:modId xmlns:p14="http://schemas.microsoft.com/office/powerpoint/2010/main" val="2081513794"/>
              </p:ext>
            </p:extLst>
          </p:nvPr>
        </p:nvGraphicFramePr>
        <p:xfrm>
          <a:off x="8611131" y="5006427"/>
          <a:ext cx="3398331" cy="1483360"/>
        </p:xfrm>
        <a:graphic>
          <a:graphicData uri="http://schemas.openxmlformats.org/drawingml/2006/table">
            <a:tbl>
              <a:tblPr firstRow="1" bandRow="1">
                <a:tableStyleId>{5940675A-B579-460E-94D1-54222C63F5DA}</a:tableStyleId>
              </a:tblPr>
              <a:tblGrid>
                <a:gridCol w="592074">
                  <a:extLst>
                    <a:ext uri="{9D8B030D-6E8A-4147-A177-3AD203B41FA5}">
                      <a16:colId xmlns:a16="http://schemas.microsoft.com/office/drawing/2014/main" val="1845063555"/>
                    </a:ext>
                  </a:extLst>
                </a:gridCol>
                <a:gridCol w="799529">
                  <a:extLst>
                    <a:ext uri="{9D8B030D-6E8A-4147-A177-3AD203B41FA5}">
                      <a16:colId xmlns:a16="http://schemas.microsoft.com/office/drawing/2014/main" val="2258110408"/>
                    </a:ext>
                  </a:extLst>
                </a:gridCol>
                <a:gridCol w="590042">
                  <a:extLst>
                    <a:ext uri="{9D8B030D-6E8A-4147-A177-3AD203B41FA5}">
                      <a16:colId xmlns:a16="http://schemas.microsoft.com/office/drawing/2014/main" val="2949216373"/>
                    </a:ext>
                  </a:extLst>
                </a:gridCol>
                <a:gridCol w="721043">
                  <a:extLst>
                    <a:ext uri="{9D8B030D-6E8A-4147-A177-3AD203B41FA5}">
                      <a16:colId xmlns:a16="http://schemas.microsoft.com/office/drawing/2014/main" val="1882205795"/>
                    </a:ext>
                  </a:extLst>
                </a:gridCol>
                <a:gridCol w="695643">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White</a:t>
                      </a:r>
                    </a:p>
                  </a:txBody>
                  <a:tcPr/>
                </a:tc>
                <a:tc>
                  <a:txBody>
                    <a:bodyPr/>
                    <a:lstStyle/>
                    <a:p>
                      <a:r>
                        <a:rPr lang="en-US" dirty="0"/>
                        <a:t>Red</a:t>
                      </a:r>
                    </a:p>
                  </a:txBody>
                  <a:tcPr/>
                </a:tc>
                <a:tc>
                  <a:txBody>
                    <a:bodyPr/>
                    <a:lstStyle/>
                    <a:p>
                      <a:r>
                        <a:rPr lang="en-US" dirty="0"/>
                        <a:t>Black</a:t>
                      </a:r>
                    </a:p>
                  </a:txBody>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15.49</a:t>
                      </a:r>
                    </a:p>
                  </a:txBody>
                  <a:tcPr marL="4763" marR="4763" marT="4763" marB="0" anchor="b"/>
                </a:tc>
                <a:extLst>
                  <a:ext uri="{0D108BD9-81ED-4DB2-BD59-A6C34878D82A}">
                    <a16:rowId xmlns:a16="http://schemas.microsoft.com/office/drawing/2014/main" val="1769087681"/>
                  </a:ext>
                </a:extLst>
              </a:tr>
              <a:tr h="370840">
                <a:tc>
                  <a:txBody>
                    <a:bodyPr/>
                    <a:lstStyle/>
                    <a:p>
                      <a:r>
                        <a:rPr lang="en-US" dirty="0" err="1"/>
                        <a:t>unk</a:t>
                      </a:r>
                      <a:endParaRPr lang="en-US" dirty="0"/>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17.06</a:t>
                      </a:r>
                    </a:p>
                  </a:txBody>
                  <a:tcPr marL="4763" marR="4763" marT="4763" marB="0" anchor="b"/>
                </a:tc>
                <a:extLst>
                  <a:ext uri="{0D108BD9-81ED-4DB2-BD59-A6C34878D82A}">
                    <a16:rowId xmlns:a16="http://schemas.microsoft.com/office/drawing/2014/main" val="3262657734"/>
                  </a:ext>
                </a:extLst>
              </a:tr>
              <a:tr h="370840">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pPr marL="0" algn="ctr" defTabSz="914400" rtl="0" eaLnBrk="1" fontAlgn="b" latinLnBrk="0" hangingPunct="1"/>
                      <a:r>
                        <a:rPr lang="en-US" sz="1800" kern="1200" dirty="0">
                          <a:solidFill>
                            <a:schemeClr val="tx1"/>
                          </a:solidFill>
                          <a:latin typeface="+mn-lt"/>
                          <a:ea typeface="+mn-ea"/>
                          <a:cs typeface="+mn-cs"/>
                        </a:rPr>
                        <a:t>20.98</a:t>
                      </a:r>
                    </a:p>
                  </a:txBody>
                  <a:tcPr marL="4763" marR="4763" marT="4763" marB="0" anchor="b"/>
                </a:tc>
                <a:extLst>
                  <a:ext uri="{0D108BD9-81ED-4DB2-BD59-A6C34878D82A}">
                    <a16:rowId xmlns:a16="http://schemas.microsoft.com/office/drawing/2014/main" val="1645877849"/>
                  </a:ext>
                </a:extLst>
              </a:tr>
            </a:tbl>
          </a:graphicData>
        </a:graphic>
      </p:graphicFrame>
      <p:sp>
        <p:nvSpPr>
          <p:cNvPr id="19" name="TextBox 18">
            <a:extLst>
              <a:ext uri="{FF2B5EF4-FFF2-40B4-BE49-F238E27FC236}">
                <a16:creationId xmlns:a16="http://schemas.microsoft.com/office/drawing/2014/main" id="{30DEAF2E-A139-4002-A8CD-C7E158852734}"/>
              </a:ext>
            </a:extLst>
          </p:cNvPr>
          <p:cNvSpPr txBox="1"/>
          <p:nvPr/>
        </p:nvSpPr>
        <p:spPr>
          <a:xfrm>
            <a:off x="9295412" y="3632757"/>
            <a:ext cx="1764970" cy="646331"/>
          </a:xfrm>
          <a:prstGeom prst="rect">
            <a:avLst/>
          </a:prstGeom>
          <a:noFill/>
        </p:spPr>
        <p:txBody>
          <a:bodyPr wrap="none" rtlCol="0">
            <a:spAutoFit/>
          </a:bodyPr>
          <a:lstStyle/>
          <a:p>
            <a:r>
              <a:rPr lang="en-US" dirty="0"/>
              <a:t>Instead, use only</a:t>
            </a:r>
          </a:p>
          <a:p>
            <a:r>
              <a:rPr lang="en-US" dirty="0"/>
              <a:t>transform()</a:t>
            </a:r>
          </a:p>
        </p:txBody>
      </p:sp>
      <p:sp>
        <p:nvSpPr>
          <p:cNvPr id="20" name="Arrow: Down 19">
            <a:extLst>
              <a:ext uri="{FF2B5EF4-FFF2-40B4-BE49-F238E27FC236}">
                <a16:creationId xmlns:a16="http://schemas.microsoft.com/office/drawing/2014/main" id="{494D30E3-F2A0-41EB-8CB7-931BC688D8C4}"/>
              </a:ext>
            </a:extLst>
          </p:cNvPr>
          <p:cNvSpPr/>
          <p:nvPr/>
        </p:nvSpPr>
        <p:spPr>
          <a:xfrm>
            <a:off x="9934514" y="4417715"/>
            <a:ext cx="412954" cy="45377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83472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949-30C4-4643-8CF2-A393A096D31C}"/>
              </a:ext>
            </a:extLst>
          </p:cNvPr>
          <p:cNvSpPr>
            <a:spLocks noGrp="1"/>
          </p:cNvSpPr>
          <p:nvPr>
            <p:ph type="title"/>
          </p:nvPr>
        </p:nvSpPr>
        <p:spPr/>
        <p:txBody>
          <a:bodyPr/>
          <a:lstStyle/>
          <a:p>
            <a:r>
              <a:rPr lang="en-US" dirty="0"/>
              <a:t>Data Transformation (</a:t>
            </a:r>
            <a:r>
              <a:rPr lang="en-US" dirty="0" err="1"/>
              <a:t>fit_transform</a:t>
            </a:r>
            <a:r>
              <a:rPr lang="en-US" dirty="0"/>
              <a:t>)</a:t>
            </a:r>
          </a:p>
        </p:txBody>
      </p:sp>
      <p:sp>
        <p:nvSpPr>
          <p:cNvPr id="3" name="Content Placeholder 2">
            <a:extLst>
              <a:ext uri="{FF2B5EF4-FFF2-40B4-BE49-F238E27FC236}">
                <a16:creationId xmlns:a16="http://schemas.microsoft.com/office/drawing/2014/main" id="{A3D20BC7-6DCE-4B3A-9426-DCA085ECBAE5}"/>
              </a:ext>
            </a:extLst>
          </p:cNvPr>
          <p:cNvSpPr>
            <a:spLocks noGrp="1"/>
          </p:cNvSpPr>
          <p:nvPr>
            <p:ph idx="1"/>
          </p:nvPr>
        </p:nvSpPr>
        <p:spPr/>
        <p:txBody>
          <a:bodyPr/>
          <a:lstStyle/>
          <a:p>
            <a:r>
              <a:rPr lang="en-US" dirty="0"/>
              <a:t>When to use </a:t>
            </a:r>
            <a:r>
              <a:rPr lang="en-US" dirty="0" err="1"/>
              <a:t>fit_transform</a:t>
            </a:r>
            <a:r>
              <a:rPr lang="en-US" dirty="0"/>
              <a:t> and transform()</a:t>
            </a:r>
          </a:p>
          <a:p>
            <a:r>
              <a:rPr lang="en-US" dirty="0"/>
              <a:t>Only ‘fit’ to training data. Fit transform does both the fitting (trains the transformer) and the transformation is one step. The trained ‘fitted’ transformation can then be applied to test data. </a:t>
            </a:r>
          </a:p>
        </p:txBody>
      </p:sp>
    </p:spTree>
    <p:extLst>
      <p:ext uri="{BB962C8B-B14F-4D97-AF65-F5344CB8AC3E}">
        <p14:creationId xmlns:p14="http://schemas.microsoft.com/office/powerpoint/2010/main" val="115098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4DE6-D19E-4C04-A86E-0494A993B06F}"/>
              </a:ext>
            </a:extLst>
          </p:cNvPr>
          <p:cNvSpPr>
            <a:spLocks noGrp="1"/>
          </p:cNvSpPr>
          <p:nvPr>
            <p:ph type="title"/>
          </p:nvPr>
        </p:nvSpPr>
        <p:spPr/>
        <p:txBody>
          <a:bodyPr/>
          <a:lstStyle/>
          <a:p>
            <a:r>
              <a:rPr lang="en-US" dirty="0"/>
              <a:t>Train Models</a:t>
            </a:r>
          </a:p>
        </p:txBody>
      </p:sp>
      <p:sp>
        <p:nvSpPr>
          <p:cNvPr id="3" name="Content Placeholder 2">
            <a:extLst>
              <a:ext uri="{FF2B5EF4-FFF2-40B4-BE49-F238E27FC236}">
                <a16:creationId xmlns:a16="http://schemas.microsoft.com/office/drawing/2014/main" id="{84540775-79E7-4781-9559-C55DD7024B04}"/>
              </a:ext>
            </a:extLst>
          </p:cNvPr>
          <p:cNvSpPr>
            <a:spLocks noGrp="1"/>
          </p:cNvSpPr>
          <p:nvPr>
            <p:ph idx="1"/>
          </p:nvPr>
        </p:nvSpPr>
        <p:spPr/>
        <p:txBody>
          <a:bodyPr>
            <a:normAutofit/>
          </a:bodyPr>
          <a:lstStyle/>
          <a:p>
            <a:r>
              <a:rPr lang="en-US" dirty="0"/>
              <a:t>Select the right algorithm(s) for the task:</a:t>
            </a:r>
          </a:p>
          <a:p>
            <a:endParaRPr lang="en-US" dirty="0"/>
          </a:p>
          <a:p>
            <a:endParaRPr lang="en-US" dirty="0"/>
          </a:p>
          <a:p>
            <a:endParaRPr lang="en-US" dirty="0"/>
          </a:p>
          <a:p>
            <a:endParaRPr lang="en-US" dirty="0"/>
          </a:p>
          <a:p>
            <a:endParaRPr lang="en-US" dirty="0"/>
          </a:p>
          <a:p>
            <a:r>
              <a:rPr lang="en-US" dirty="0"/>
              <a:t>Build alternative models to compare</a:t>
            </a:r>
          </a:p>
        </p:txBody>
      </p:sp>
      <p:graphicFrame>
        <p:nvGraphicFramePr>
          <p:cNvPr id="4" name="Table 4">
            <a:extLst>
              <a:ext uri="{FF2B5EF4-FFF2-40B4-BE49-F238E27FC236}">
                <a16:creationId xmlns:a16="http://schemas.microsoft.com/office/drawing/2014/main" id="{602ECEED-928E-4A91-8C20-64D1617735D7}"/>
              </a:ext>
            </a:extLst>
          </p:cNvPr>
          <p:cNvGraphicFramePr>
            <a:graphicFrameLocks noGrp="1"/>
          </p:cNvGraphicFramePr>
          <p:nvPr>
            <p:extLst>
              <p:ext uri="{D42A27DB-BD31-4B8C-83A1-F6EECF244321}">
                <p14:modId xmlns:p14="http://schemas.microsoft.com/office/powerpoint/2010/main" val="2756894508"/>
              </p:ext>
            </p:extLst>
          </p:nvPr>
        </p:nvGraphicFramePr>
        <p:xfrm>
          <a:off x="1572029" y="2628771"/>
          <a:ext cx="4918266" cy="1854200"/>
        </p:xfrm>
        <a:graphic>
          <a:graphicData uri="http://schemas.openxmlformats.org/drawingml/2006/table">
            <a:tbl>
              <a:tblPr firstRow="1" bandRow="1">
                <a:tableStyleId>{5940675A-B579-460E-94D1-54222C63F5DA}</a:tableStyleId>
              </a:tblPr>
              <a:tblGrid>
                <a:gridCol w="2499297">
                  <a:extLst>
                    <a:ext uri="{9D8B030D-6E8A-4147-A177-3AD203B41FA5}">
                      <a16:colId xmlns:a16="http://schemas.microsoft.com/office/drawing/2014/main" val="810638848"/>
                    </a:ext>
                  </a:extLst>
                </a:gridCol>
                <a:gridCol w="2418969">
                  <a:extLst>
                    <a:ext uri="{9D8B030D-6E8A-4147-A177-3AD203B41FA5}">
                      <a16:colId xmlns:a16="http://schemas.microsoft.com/office/drawing/2014/main" val="3896446800"/>
                    </a:ext>
                  </a:extLst>
                </a:gridCol>
              </a:tblGrid>
              <a:tr h="370840">
                <a:tc>
                  <a:txBody>
                    <a:bodyPr/>
                    <a:lstStyle/>
                    <a:p>
                      <a:pPr algn="ctr"/>
                      <a:r>
                        <a:rPr lang="en-US" b="1" dirty="0"/>
                        <a:t>Regression Tasks</a:t>
                      </a:r>
                    </a:p>
                  </a:txBody>
                  <a:tcPr/>
                </a:tc>
                <a:tc>
                  <a:txBody>
                    <a:bodyPr/>
                    <a:lstStyle/>
                    <a:p>
                      <a:pPr algn="ctr"/>
                      <a:r>
                        <a:rPr lang="en-US" b="1" dirty="0"/>
                        <a:t>Classification Tasks</a:t>
                      </a:r>
                    </a:p>
                  </a:txBody>
                  <a:tcPr/>
                </a:tc>
                <a:extLst>
                  <a:ext uri="{0D108BD9-81ED-4DB2-BD59-A6C34878D82A}">
                    <a16:rowId xmlns:a16="http://schemas.microsoft.com/office/drawing/2014/main" val="3287901439"/>
                  </a:ext>
                </a:extLst>
              </a:tr>
              <a:tr h="370840">
                <a:tc>
                  <a:txBody>
                    <a:bodyPr/>
                    <a:lstStyle/>
                    <a:p>
                      <a:r>
                        <a:rPr lang="en-US" dirty="0" err="1"/>
                        <a:t>DecisionTreeRegressor</a:t>
                      </a:r>
                      <a:endParaRPr lang="en-US" dirty="0"/>
                    </a:p>
                  </a:txBody>
                  <a:tcPr/>
                </a:tc>
                <a:tc>
                  <a:txBody>
                    <a:bodyPr/>
                    <a:lstStyle/>
                    <a:p>
                      <a:r>
                        <a:rPr lang="en-US" dirty="0" err="1"/>
                        <a:t>DecisionTreeClassifier</a:t>
                      </a:r>
                      <a:endParaRPr lang="en-US" dirty="0"/>
                    </a:p>
                  </a:txBody>
                  <a:tcPr/>
                </a:tc>
                <a:extLst>
                  <a:ext uri="{0D108BD9-81ED-4DB2-BD59-A6C34878D82A}">
                    <a16:rowId xmlns:a16="http://schemas.microsoft.com/office/drawing/2014/main" val="3820100070"/>
                  </a:ext>
                </a:extLst>
              </a:tr>
              <a:tr h="370840">
                <a:tc>
                  <a:txBody>
                    <a:bodyPr/>
                    <a:lstStyle/>
                    <a:p>
                      <a:r>
                        <a:rPr lang="en-US" dirty="0"/>
                        <a:t>SVR</a:t>
                      </a:r>
                    </a:p>
                  </a:txBody>
                  <a:tcPr/>
                </a:tc>
                <a:tc>
                  <a:txBody>
                    <a:bodyPr/>
                    <a:lstStyle/>
                    <a:p>
                      <a:r>
                        <a:rPr lang="en-US" dirty="0"/>
                        <a:t>SCV</a:t>
                      </a:r>
                    </a:p>
                  </a:txBody>
                  <a:tcPr/>
                </a:tc>
                <a:extLst>
                  <a:ext uri="{0D108BD9-81ED-4DB2-BD59-A6C34878D82A}">
                    <a16:rowId xmlns:a16="http://schemas.microsoft.com/office/drawing/2014/main" val="525110416"/>
                  </a:ext>
                </a:extLst>
              </a:tr>
              <a:tr h="370840">
                <a:tc>
                  <a:txBody>
                    <a:bodyPr/>
                    <a:lstStyle/>
                    <a:p>
                      <a:r>
                        <a:rPr lang="en-US" dirty="0" err="1"/>
                        <a:t>RandomForestRegressor</a:t>
                      </a:r>
                      <a:endParaRPr lang="en-US" dirty="0"/>
                    </a:p>
                  </a:txBody>
                  <a:tcPr/>
                </a:tc>
                <a:tc>
                  <a:txBody>
                    <a:bodyPr/>
                    <a:lstStyle/>
                    <a:p>
                      <a:r>
                        <a:rPr lang="en-US" dirty="0" err="1"/>
                        <a:t>RandomForestClassifier</a:t>
                      </a:r>
                      <a:endParaRPr lang="en-US" dirty="0"/>
                    </a:p>
                  </a:txBody>
                  <a:tcPr/>
                </a:tc>
                <a:extLst>
                  <a:ext uri="{0D108BD9-81ED-4DB2-BD59-A6C34878D82A}">
                    <a16:rowId xmlns:a16="http://schemas.microsoft.com/office/drawing/2014/main" val="825324107"/>
                  </a:ext>
                </a:extLst>
              </a:tr>
              <a:tr h="370840">
                <a:tc>
                  <a:txBody>
                    <a:bodyPr/>
                    <a:lstStyle/>
                    <a:p>
                      <a:r>
                        <a:rPr lang="en-US" dirty="0"/>
                        <a:t>Etc.</a:t>
                      </a:r>
                    </a:p>
                  </a:txBody>
                  <a:tcPr/>
                </a:tc>
                <a:tc>
                  <a:txBody>
                    <a:bodyPr/>
                    <a:lstStyle/>
                    <a:p>
                      <a:r>
                        <a:rPr lang="en-US" dirty="0"/>
                        <a:t>Etc.</a:t>
                      </a:r>
                    </a:p>
                  </a:txBody>
                  <a:tcPr/>
                </a:tc>
                <a:extLst>
                  <a:ext uri="{0D108BD9-81ED-4DB2-BD59-A6C34878D82A}">
                    <a16:rowId xmlns:a16="http://schemas.microsoft.com/office/drawing/2014/main" val="1022615908"/>
                  </a:ext>
                </a:extLst>
              </a:tr>
            </a:tbl>
          </a:graphicData>
        </a:graphic>
      </p:graphicFrame>
    </p:spTree>
    <p:extLst>
      <p:ext uri="{BB962C8B-B14F-4D97-AF65-F5344CB8AC3E}">
        <p14:creationId xmlns:p14="http://schemas.microsoft.com/office/powerpoint/2010/main" val="52691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406C5A-91EC-4BD9-AE77-4E11B94D3F27}"/>
              </a:ext>
            </a:extLst>
          </p:cNvPr>
          <p:cNvSpPr>
            <a:spLocks noGrp="1"/>
          </p:cNvSpPr>
          <p:nvPr>
            <p:ph type="title"/>
          </p:nvPr>
        </p:nvSpPr>
        <p:spPr/>
        <p:txBody>
          <a:bodyPr/>
          <a:lstStyle/>
          <a:p>
            <a:r>
              <a:rPr lang="en-US" dirty="0"/>
              <a:t>Model Evaluation (to be discussed later)</a:t>
            </a:r>
          </a:p>
        </p:txBody>
      </p:sp>
      <p:sp>
        <p:nvSpPr>
          <p:cNvPr id="2" name="Content Placeholder 1">
            <a:extLst>
              <a:ext uri="{FF2B5EF4-FFF2-40B4-BE49-F238E27FC236}">
                <a16:creationId xmlns:a16="http://schemas.microsoft.com/office/drawing/2014/main" id="{48BAA56F-787B-4502-B2AC-18104284E1C5}"/>
              </a:ext>
            </a:extLst>
          </p:cNvPr>
          <p:cNvSpPr>
            <a:spLocks noGrp="1"/>
          </p:cNvSpPr>
          <p:nvPr>
            <p:ph idx="1"/>
          </p:nvPr>
        </p:nvSpPr>
        <p:spPr/>
        <p:txBody>
          <a:bodyPr/>
          <a:lstStyle/>
          <a:p>
            <a:r>
              <a:rPr lang="en-US" dirty="0"/>
              <a:t>Regression evaluation metric:</a:t>
            </a:r>
          </a:p>
          <a:p>
            <a:pPr lvl="1"/>
            <a:r>
              <a:rPr lang="en-US" dirty="0"/>
              <a:t>Mean squared error (MSE)</a:t>
            </a:r>
          </a:p>
          <a:p>
            <a:pPr lvl="1"/>
            <a:r>
              <a:rPr lang="en-US" dirty="0"/>
              <a:t>Root mean squared error (RMSE)</a:t>
            </a:r>
          </a:p>
          <a:p>
            <a:r>
              <a:rPr lang="en-US" dirty="0"/>
              <a:t>Classification evaluation metric:</a:t>
            </a:r>
          </a:p>
          <a:p>
            <a:pPr lvl="1"/>
            <a:r>
              <a:rPr lang="en-US" dirty="0"/>
              <a:t>Accuracy</a:t>
            </a:r>
          </a:p>
          <a:p>
            <a:pPr lvl="1"/>
            <a:r>
              <a:rPr lang="en-US" dirty="0"/>
              <a:t>Sensitivity/specificity</a:t>
            </a:r>
          </a:p>
          <a:p>
            <a:pPr lvl="1"/>
            <a:r>
              <a:rPr lang="en-US" dirty="0"/>
              <a:t>F1 score</a:t>
            </a:r>
          </a:p>
          <a:p>
            <a:pPr lvl="1"/>
            <a:r>
              <a:rPr lang="en-US" dirty="0"/>
              <a:t>ROC curve</a:t>
            </a:r>
          </a:p>
        </p:txBody>
      </p:sp>
    </p:spTree>
    <p:extLst>
      <p:ext uri="{BB962C8B-B14F-4D97-AF65-F5344CB8AC3E}">
        <p14:creationId xmlns:p14="http://schemas.microsoft.com/office/powerpoint/2010/main" val="161898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62EC-9FBC-435F-B894-1334E7B375E7}"/>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47B5BF48-BA7F-489A-BFAA-4C3310EA8F15}"/>
              </a:ext>
            </a:extLst>
          </p:cNvPr>
          <p:cNvSpPr>
            <a:spLocks noGrp="1"/>
          </p:cNvSpPr>
          <p:nvPr>
            <p:ph idx="1"/>
          </p:nvPr>
        </p:nvSpPr>
        <p:spPr/>
        <p:txBody>
          <a:bodyPr/>
          <a:lstStyle/>
          <a:p>
            <a:r>
              <a:rPr lang="en-US" dirty="0"/>
              <a:t>Change hyperparameters</a:t>
            </a:r>
          </a:p>
          <a:p>
            <a:r>
              <a:rPr lang="en-US" dirty="0"/>
              <a:t>Grid search!</a:t>
            </a:r>
          </a:p>
          <a:p>
            <a:pPr lvl="1"/>
            <a:r>
              <a:rPr lang="en-US" dirty="0"/>
              <a:t>Define the set of parameters</a:t>
            </a:r>
          </a:p>
          <a:p>
            <a:pPr lvl="1"/>
            <a:r>
              <a:rPr lang="en-US" dirty="0"/>
              <a:t>Perform a (random) search!</a:t>
            </a:r>
          </a:p>
          <a:p>
            <a:pPr lvl="1"/>
            <a:r>
              <a:rPr lang="en-US" dirty="0"/>
              <a:t>(Exhaustive search not recommended!)</a:t>
            </a:r>
          </a:p>
        </p:txBody>
      </p:sp>
    </p:spTree>
    <p:extLst>
      <p:ext uri="{BB962C8B-B14F-4D97-AF65-F5344CB8AC3E}">
        <p14:creationId xmlns:p14="http://schemas.microsoft.com/office/powerpoint/2010/main" val="3089465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1175-D191-4D2D-85FB-CDC86AEB3D44}"/>
              </a:ext>
            </a:extLst>
          </p:cNvPr>
          <p:cNvSpPr>
            <a:spLocks noGrp="1"/>
          </p:cNvSpPr>
          <p:nvPr>
            <p:ph type="title"/>
          </p:nvPr>
        </p:nvSpPr>
        <p:spPr/>
        <p:txBody>
          <a:bodyPr/>
          <a:lstStyle/>
          <a:p>
            <a:r>
              <a:rPr lang="en-US" dirty="0"/>
              <a:t>Present Solution</a:t>
            </a:r>
          </a:p>
        </p:txBody>
      </p:sp>
      <p:sp>
        <p:nvSpPr>
          <p:cNvPr id="3" name="Content Placeholder 2">
            <a:extLst>
              <a:ext uri="{FF2B5EF4-FFF2-40B4-BE49-F238E27FC236}">
                <a16:creationId xmlns:a16="http://schemas.microsoft.com/office/drawing/2014/main" id="{C635E6A8-D826-489D-ABF4-D13A26622861}"/>
              </a:ext>
            </a:extLst>
          </p:cNvPr>
          <p:cNvSpPr>
            <a:spLocks noGrp="1"/>
          </p:cNvSpPr>
          <p:nvPr>
            <p:ph idx="1"/>
          </p:nvPr>
        </p:nvSpPr>
        <p:spPr/>
        <p:txBody>
          <a:bodyPr/>
          <a:lstStyle/>
          <a:p>
            <a:r>
              <a:rPr lang="en-US" dirty="0"/>
              <a:t>Is the "error" acceptable?</a:t>
            </a:r>
          </a:p>
          <a:p>
            <a:r>
              <a:rPr lang="en-US" dirty="0"/>
              <a:t>Can you interpret the model (black-box or white box)?</a:t>
            </a:r>
          </a:p>
          <a:p>
            <a:r>
              <a:rPr lang="en-US" dirty="0"/>
              <a:t>Can you identify "variable importance"?</a:t>
            </a:r>
          </a:p>
        </p:txBody>
      </p:sp>
    </p:spTree>
    <p:extLst>
      <p:ext uri="{BB962C8B-B14F-4D97-AF65-F5344CB8AC3E}">
        <p14:creationId xmlns:p14="http://schemas.microsoft.com/office/powerpoint/2010/main" val="53383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End-to-End ML (and our 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4075572"/>
              </p:ext>
            </p:extLst>
          </p:nvPr>
        </p:nvGraphicFramePr>
        <p:xfrm>
          <a:off x="1066800" y="1620079"/>
          <a:ext cx="9753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 Monitor, Maintain</a:t>
            </a:r>
          </a:p>
        </p:txBody>
      </p:sp>
      <p:sp>
        <p:nvSpPr>
          <p:cNvPr id="3" name="Content Placeholder 2"/>
          <p:cNvSpPr>
            <a:spLocks noGrp="1"/>
          </p:cNvSpPr>
          <p:nvPr>
            <p:ph idx="1"/>
          </p:nvPr>
        </p:nvSpPr>
        <p:spPr/>
        <p:txBody>
          <a:bodyPr/>
          <a:lstStyle/>
          <a:p>
            <a:r>
              <a:rPr lang="en-US" dirty="0"/>
              <a:t>Is the model successful/effective?</a:t>
            </a:r>
          </a:p>
          <a:p>
            <a:r>
              <a:rPr lang="en-US" dirty="0"/>
              <a:t>Conduct A/B experiments to test model </a:t>
            </a:r>
            <a:r>
              <a:rPr lang="en-US" dirty="0" err="1"/>
              <a:t>effectivess</a:t>
            </a:r>
            <a:endParaRPr lang="en-US" dirty="0"/>
          </a:p>
        </p:txBody>
      </p:sp>
    </p:spTree>
    <p:extLst>
      <p:ext uri="{BB962C8B-B14F-4D97-AF65-F5344CB8AC3E}">
        <p14:creationId xmlns:p14="http://schemas.microsoft.com/office/powerpoint/2010/main" val="201095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4126137"/>
              </p:ext>
            </p:extLst>
          </p:nvPr>
        </p:nvGraphicFramePr>
        <p:xfrm>
          <a:off x="1066800" y="1620079"/>
          <a:ext cx="9753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F44CBEA2-D78B-4B4B-ABE5-BD0C24C18E41}"/>
              </a:ext>
            </a:extLst>
          </p:cNvPr>
          <p:cNvSpPr/>
          <p:nvPr/>
        </p:nvSpPr>
        <p:spPr>
          <a:xfrm>
            <a:off x="3765665" y="1346662"/>
            <a:ext cx="6932815" cy="35162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BB8825-D6C9-4595-8F3F-B9917F5A06D2}"/>
              </a:ext>
            </a:extLst>
          </p:cNvPr>
          <p:cNvSpPr txBox="1"/>
          <p:nvPr/>
        </p:nvSpPr>
        <p:spPr>
          <a:xfrm>
            <a:off x="5451999" y="5045826"/>
            <a:ext cx="3756734" cy="369332"/>
          </a:xfrm>
          <a:prstGeom prst="rect">
            <a:avLst/>
          </a:prstGeom>
          <a:noFill/>
        </p:spPr>
        <p:txBody>
          <a:bodyPr wrap="none" rtlCol="0">
            <a:spAutoFit/>
          </a:bodyPr>
          <a:lstStyle/>
          <a:p>
            <a:r>
              <a:rPr lang="en-US" dirty="0"/>
              <a:t>We will perform these steps in Python</a:t>
            </a:r>
          </a:p>
        </p:txBody>
      </p:sp>
      <p:sp>
        <p:nvSpPr>
          <p:cNvPr id="6" name="TextBox 5">
            <a:extLst>
              <a:ext uri="{FF2B5EF4-FFF2-40B4-BE49-F238E27FC236}">
                <a16:creationId xmlns:a16="http://schemas.microsoft.com/office/drawing/2014/main" id="{0B5EFCEB-D9B5-42BC-84EB-C825BDCDA5A2}"/>
              </a:ext>
            </a:extLst>
          </p:cNvPr>
          <p:cNvSpPr txBox="1"/>
          <p:nvPr/>
        </p:nvSpPr>
        <p:spPr>
          <a:xfrm>
            <a:off x="8643131" y="410002"/>
            <a:ext cx="2485296" cy="646331"/>
          </a:xfrm>
          <a:prstGeom prst="rect">
            <a:avLst/>
          </a:prstGeom>
          <a:noFill/>
        </p:spPr>
        <p:txBody>
          <a:bodyPr wrap="none" rtlCol="0">
            <a:spAutoFit/>
          </a:bodyPr>
          <a:lstStyle/>
          <a:p>
            <a:r>
              <a:rPr lang="en-US" dirty="0"/>
              <a:t>Most time consuming &amp; </a:t>
            </a:r>
            <a:br>
              <a:rPr lang="en-US" dirty="0"/>
            </a:br>
            <a:r>
              <a:rPr lang="en-US" dirty="0"/>
              <a:t>error prone</a:t>
            </a:r>
          </a:p>
        </p:txBody>
      </p:sp>
      <p:cxnSp>
        <p:nvCxnSpPr>
          <p:cNvPr id="8" name="Straight Arrow Connector 7">
            <a:extLst>
              <a:ext uri="{FF2B5EF4-FFF2-40B4-BE49-F238E27FC236}">
                <a16:creationId xmlns:a16="http://schemas.microsoft.com/office/drawing/2014/main" id="{8D444E25-6205-4E71-903A-1ED57BAB1BE4}"/>
              </a:ext>
            </a:extLst>
          </p:cNvPr>
          <p:cNvCxnSpPr/>
          <p:nvPr/>
        </p:nvCxnSpPr>
        <p:spPr>
          <a:xfrm flipV="1">
            <a:off x="9627577" y="1090246"/>
            <a:ext cx="0" cy="600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4571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row: Right 22">
            <a:extLst>
              <a:ext uri="{FF2B5EF4-FFF2-40B4-BE49-F238E27FC236}">
                <a16:creationId xmlns:a16="http://schemas.microsoft.com/office/drawing/2014/main" id="{BBB47CF4-2802-438A-9E19-2F4C31BDB963}"/>
              </a:ext>
            </a:extLst>
          </p:cNvPr>
          <p:cNvSpPr/>
          <p:nvPr/>
        </p:nvSpPr>
        <p:spPr>
          <a:xfrm rot="5400000">
            <a:off x="6137862" y="4561440"/>
            <a:ext cx="877227" cy="2743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E2B39B7-76C9-48EF-AB58-439C6E3AA561}"/>
              </a:ext>
            </a:extLst>
          </p:cNvPr>
          <p:cNvSpPr>
            <a:spLocks noGrp="1"/>
          </p:cNvSpPr>
          <p:nvPr>
            <p:ph type="title"/>
          </p:nvPr>
        </p:nvSpPr>
        <p:spPr/>
        <p:txBody>
          <a:bodyPr/>
          <a:lstStyle/>
          <a:p>
            <a:r>
              <a:rPr lang="en-US" dirty="0"/>
              <a:t>Python – Scikit – </a:t>
            </a:r>
            <a:r>
              <a:rPr lang="en-US" b="1" dirty="0"/>
              <a:t>Training &amp; Evaluating</a:t>
            </a:r>
          </a:p>
        </p:txBody>
      </p:sp>
      <p:sp>
        <p:nvSpPr>
          <p:cNvPr id="4" name="TextBox 3">
            <a:extLst>
              <a:ext uri="{FF2B5EF4-FFF2-40B4-BE49-F238E27FC236}">
                <a16:creationId xmlns:a16="http://schemas.microsoft.com/office/drawing/2014/main" id="{B70546E0-92E3-4D7A-9D82-E559AA03D60E}"/>
              </a:ext>
            </a:extLst>
          </p:cNvPr>
          <p:cNvSpPr txBox="1"/>
          <p:nvPr/>
        </p:nvSpPr>
        <p:spPr>
          <a:xfrm>
            <a:off x="368194" y="2376772"/>
            <a:ext cx="2140009" cy="369332"/>
          </a:xfrm>
          <a:prstGeom prst="rect">
            <a:avLst/>
          </a:prstGeom>
          <a:noFill/>
        </p:spPr>
        <p:txBody>
          <a:bodyPr wrap="none" rtlCol="0">
            <a:spAutoFit/>
          </a:bodyPr>
          <a:lstStyle/>
          <a:p>
            <a:r>
              <a:rPr lang="en-US" dirty="0"/>
              <a:t>Train: </a:t>
            </a:r>
            <a:r>
              <a:rPr lang="en-US" dirty="0" err="1"/>
              <a:t>fit_transform</a:t>
            </a:r>
            <a:r>
              <a:rPr lang="en-US" dirty="0"/>
              <a:t>()</a:t>
            </a:r>
          </a:p>
        </p:txBody>
      </p:sp>
      <p:pic>
        <p:nvPicPr>
          <p:cNvPr id="5" name="Picture 4" descr="A close up of a device&#10;&#10;Description automatically generated">
            <a:extLst>
              <a:ext uri="{FF2B5EF4-FFF2-40B4-BE49-F238E27FC236}">
                <a16:creationId xmlns:a16="http://schemas.microsoft.com/office/drawing/2014/main" id="{15EDC7E8-BAA1-4EDA-A1DA-722D0057BE2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
          <a:stretch/>
        </p:blipFill>
        <p:spPr>
          <a:xfrm>
            <a:off x="389643" y="2828861"/>
            <a:ext cx="3536288" cy="1418474"/>
          </a:xfrm>
          <a:prstGeom prst="rect">
            <a:avLst/>
          </a:prstGeom>
        </p:spPr>
      </p:pic>
      <p:sp>
        <p:nvSpPr>
          <p:cNvPr id="6" name="Rectangle 5">
            <a:extLst>
              <a:ext uri="{FF2B5EF4-FFF2-40B4-BE49-F238E27FC236}">
                <a16:creationId xmlns:a16="http://schemas.microsoft.com/office/drawing/2014/main" id="{3A201CAA-6B75-4350-8685-4F5DF5A86731}"/>
              </a:ext>
            </a:extLst>
          </p:cNvPr>
          <p:cNvSpPr/>
          <p:nvPr/>
        </p:nvSpPr>
        <p:spPr>
          <a:xfrm>
            <a:off x="3626211" y="2828861"/>
            <a:ext cx="299720" cy="1418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EC3D2BE-28AE-48DD-A76A-6200816CF90F}"/>
              </a:ext>
            </a:extLst>
          </p:cNvPr>
          <p:cNvCxnSpPr/>
          <p:nvPr/>
        </p:nvCxnSpPr>
        <p:spPr>
          <a:xfrm>
            <a:off x="389643" y="3640975"/>
            <a:ext cx="35362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BEB08F-B94B-4233-BE38-40A1D225047D}"/>
              </a:ext>
            </a:extLst>
          </p:cNvPr>
          <p:cNvSpPr txBox="1"/>
          <p:nvPr/>
        </p:nvSpPr>
        <p:spPr>
          <a:xfrm>
            <a:off x="1327272" y="3084022"/>
            <a:ext cx="1307474" cy="369332"/>
          </a:xfrm>
          <a:prstGeom prst="rect">
            <a:avLst/>
          </a:prstGeom>
          <a:noFill/>
        </p:spPr>
        <p:txBody>
          <a:bodyPr wrap="none" rtlCol="0">
            <a:spAutoFit/>
          </a:bodyPr>
          <a:lstStyle/>
          <a:p>
            <a:r>
              <a:rPr lang="en-US" b="1" dirty="0">
                <a:solidFill>
                  <a:schemeClr val="accent2">
                    <a:lumMod val="50000"/>
                  </a:schemeClr>
                </a:solidFill>
              </a:rPr>
              <a:t>Train inputs</a:t>
            </a:r>
          </a:p>
        </p:txBody>
      </p:sp>
      <p:sp>
        <p:nvSpPr>
          <p:cNvPr id="10" name="TextBox 9">
            <a:extLst>
              <a:ext uri="{FF2B5EF4-FFF2-40B4-BE49-F238E27FC236}">
                <a16:creationId xmlns:a16="http://schemas.microsoft.com/office/drawing/2014/main" id="{AC7D93FB-096E-4D35-B380-FC7348642DFE}"/>
              </a:ext>
            </a:extLst>
          </p:cNvPr>
          <p:cNvSpPr txBox="1"/>
          <p:nvPr/>
        </p:nvSpPr>
        <p:spPr>
          <a:xfrm>
            <a:off x="1327271" y="3759489"/>
            <a:ext cx="1213730" cy="369332"/>
          </a:xfrm>
          <a:prstGeom prst="rect">
            <a:avLst/>
          </a:prstGeom>
          <a:noFill/>
        </p:spPr>
        <p:txBody>
          <a:bodyPr wrap="none" rtlCol="0">
            <a:spAutoFit/>
          </a:bodyPr>
          <a:lstStyle/>
          <a:p>
            <a:r>
              <a:rPr lang="en-US" b="1" dirty="0">
                <a:solidFill>
                  <a:schemeClr val="accent2">
                    <a:lumMod val="50000"/>
                  </a:schemeClr>
                </a:solidFill>
              </a:rPr>
              <a:t>Test inputs</a:t>
            </a:r>
          </a:p>
        </p:txBody>
      </p:sp>
      <p:sp>
        <p:nvSpPr>
          <p:cNvPr id="11" name="TextBox 10">
            <a:extLst>
              <a:ext uri="{FF2B5EF4-FFF2-40B4-BE49-F238E27FC236}">
                <a16:creationId xmlns:a16="http://schemas.microsoft.com/office/drawing/2014/main" id="{EA1FCF21-1056-4EB7-9968-3B11DEC9B5D8}"/>
              </a:ext>
            </a:extLst>
          </p:cNvPr>
          <p:cNvSpPr txBox="1"/>
          <p:nvPr/>
        </p:nvSpPr>
        <p:spPr>
          <a:xfrm>
            <a:off x="3182543" y="4303953"/>
            <a:ext cx="1187056" cy="369332"/>
          </a:xfrm>
          <a:prstGeom prst="rect">
            <a:avLst/>
          </a:prstGeom>
          <a:noFill/>
        </p:spPr>
        <p:txBody>
          <a:bodyPr wrap="none" rtlCol="0">
            <a:spAutoFit/>
          </a:bodyPr>
          <a:lstStyle/>
          <a:p>
            <a:r>
              <a:rPr lang="en-US" b="1" dirty="0">
                <a:solidFill>
                  <a:schemeClr val="accent2">
                    <a:lumMod val="50000"/>
                  </a:schemeClr>
                </a:solidFill>
              </a:rPr>
              <a:t>Test target</a:t>
            </a:r>
          </a:p>
        </p:txBody>
      </p:sp>
      <p:sp>
        <p:nvSpPr>
          <p:cNvPr id="12" name="TextBox 11">
            <a:extLst>
              <a:ext uri="{FF2B5EF4-FFF2-40B4-BE49-F238E27FC236}">
                <a16:creationId xmlns:a16="http://schemas.microsoft.com/office/drawing/2014/main" id="{54AC8C90-77B6-4683-A11D-9931AE5EE010}"/>
              </a:ext>
            </a:extLst>
          </p:cNvPr>
          <p:cNvSpPr txBox="1"/>
          <p:nvPr/>
        </p:nvSpPr>
        <p:spPr>
          <a:xfrm>
            <a:off x="3135671" y="2365719"/>
            <a:ext cx="1280800" cy="369332"/>
          </a:xfrm>
          <a:prstGeom prst="rect">
            <a:avLst/>
          </a:prstGeom>
          <a:noFill/>
        </p:spPr>
        <p:txBody>
          <a:bodyPr wrap="none" rtlCol="0">
            <a:spAutoFit/>
          </a:bodyPr>
          <a:lstStyle/>
          <a:p>
            <a:r>
              <a:rPr lang="en-US" b="1" dirty="0">
                <a:solidFill>
                  <a:schemeClr val="accent2">
                    <a:lumMod val="50000"/>
                  </a:schemeClr>
                </a:solidFill>
              </a:rPr>
              <a:t>Train target</a:t>
            </a:r>
          </a:p>
        </p:txBody>
      </p:sp>
      <p:sp>
        <p:nvSpPr>
          <p:cNvPr id="13" name="Rectangle: Rounded Corners 12">
            <a:extLst>
              <a:ext uri="{FF2B5EF4-FFF2-40B4-BE49-F238E27FC236}">
                <a16:creationId xmlns:a16="http://schemas.microsoft.com/office/drawing/2014/main" id="{5E7558FC-A46D-415A-BFB0-183032298F47}"/>
              </a:ext>
            </a:extLst>
          </p:cNvPr>
          <p:cNvSpPr/>
          <p:nvPr/>
        </p:nvSpPr>
        <p:spPr>
          <a:xfrm>
            <a:off x="5602778" y="2871699"/>
            <a:ext cx="1920240" cy="1163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 a model</a:t>
            </a:r>
          </a:p>
        </p:txBody>
      </p:sp>
      <p:sp>
        <p:nvSpPr>
          <p:cNvPr id="14" name="Arrow: Right 13">
            <a:extLst>
              <a:ext uri="{FF2B5EF4-FFF2-40B4-BE49-F238E27FC236}">
                <a16:creationId xmlns:a16="http://schemas.microsoft.com/office/drawing/2014/main" id="{EE556274-71A0-4352-B13D-914E8B6D9A1F}"/>
              </a:ext>
            </a:extLst>
          </p:cNvPr>
          <p:cNvSpPr/>
          <p:nvPr/>
        </p:nvSpPr>
        <p:spPr>
          <a:xfrm>
            <a:off x="4434605" y="3366655"/>
            <a:ext cx="877227" cy="2743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Freeform: Shape 14">
            <a:extLst>
              <a:ext uri="{FF2B5EF4-FFF2-40B4-BE49-F238E27FC236}">
                <a16:creationId xmlns:a16="http://schemas.microsoft.com/office/drawing/2014/main" id="{AF450C2B-1755-451A-B113-001FE02F3610}"/>
              </a:ext>
            </a:extLst>
          </p:cNvPr>
          <p:cNvSpPr/>
          <p:nvPr/>
        </p:nvSpPr>
        <p:spPr>
          <a:xfrm>
            <a:off x="2668385" y="3217024"/>
            <a:ext cx="3075710" cy="116379"/>
          </a:xfrm>
          <a:custGeom>
            <a:avLst/>
            <a:gdLst>
              <a:gd name="connsiteX0" fmla="*/ 0 w 3075710"/>
              <a:gd name="connsiteY0" fmla="*/ 241346 h 282910"/>
              <a:gd name="connsiteX1" fmla="*/ 1803862 w 3075710"/>
              <a:gd name="connsiteY1" fmla="*/ 277 h 282910"/>
              <a:gd name="connsiteX2" fmla="*/ 3075710 w 3075710"/>
              <a:gd name="connsiteY2" fmla="*/ 282910 h 282910"/>
            </a:gdLst>
            <a:ahLst/>
            <a:cxnLst>
              <a:cxn ang="0">
                <a:pos x="connsiteX0" y="connsiteY0"/>
              </a:cxn>
              <a:cxn ang="0">
                <a:pos x="connsiteX1" y="connsiteY1"/>
              </a:cxn>
              <a:cxn ang="0">
                <a:pos x="connsiteX2" y="connsiteY2"/>
              </a:cxn>
            </a:cxnLst>
            <a:rect l="l" t="t" r="r" b="b"/>
            <a:pathLst>
              <a:path w="3075710" h="282910">
                <a:moveTo>
                  <a:pt x="0" y="241346"/>
                </a:moveTo>
                <a:cubicBezTo>
                  <a:pt x="645622" y="117348"/>
                  <a:pt x="1291244" y="-6650"/>
                  <a:pt x="1803862" y="277"/>
                </a:cubicBezTo>
                <a:cubicBezTo>
                  <a:pt x="2316480" y="7204"/>
                  <a:pt x="2809703" y="199783"/>
                  <a:pt x="3075710" y="28291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A8097C9-90C6-4A88-AFDF-2197850963D9}"/>
              </a:ext>
            </a:extLst>
          </p:cNvPr>
          <p:cNvSpPr/>
          <p:nvPr/>
        </p:nvSpPr>
        <p:spPr>
          <a:xfrm>
            <a:off x="8645236" y="2847345"/>
            <a:ext cx="1920240" cy="1163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Evaluate the model</a:t>
            </a:r>
          </a:p>
        </p:txBody>
      </p:sp>
      <p:sp>
        <p:nvSpPr>
          <p:cNvPr id="18" name="Arrow: Right 17">
            <a:extLst>
              <a:ext uri="{FF2B5EF4-FFF2-40B4-BE49-F238E27FC236}">
                <a16:creationId xmlns:a16="http://schemas.microsoft.com/office/drawing/2014/main" id="{CFBF93BD-96FD-4A53-BBC0-2E459C53F029}"/>
              </a:ext>
            </a:extLst>
          </p:cNvPr>
          <p:cNvSpPr/>
          <p:nvPr/>
        </p:nvSpPr>
        <p:spPr>
          <a:xfrm>
            <a:off x="7644722" y="3333404"/>
            <a:ext cx="877227" cy="2743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Freeform: Shape 18">
            <a:extLst>
              <a:ext uri="{FF2B5EF4-FFF2-40B4-BE49-F238E27FC236}">
                <a16:creationId xmlns:a16="http://schemas.microsoft.com/office/drawing/2014/main" id="{0817F15C-5AFB-44A7-8D1E-1F0C05DB2E2E}"/>
              </a:ext>
            </a:extLst>
          </p:cNvPr>
          <p:cNvSpPr/>
          <p:nvPr/>
        </p:nvSpPr>
        <p:spPr>
          <a:xfrm>
            <a:off x="2502131" y="3857105"/>
            <a:ext cx="6409113" cy="1263028"/>
          </a:xfrm>
          <a:custGeom>
            <a:avLst/>
            <a:gdLst>
              <a:gd name="connsiteX0" fmla="*/ 0 w 6409113"/>
              <a:gd name="connsiteY0" fmla="*/ 141317 h 1263028"/>
              <a:gd name="connsiteX1" fmla="*/ 997527 w 6409113"/>
              <a:gd name="connsiteY1" fmla="*/ 1138844 h 1263028"/>
              <a:gd name="connsiteX2" fmla="*/ 3616036 w 6409113"/>
              <a:gd name="connsiteY2" fmla="*/ 1122219 h 1263028"/>
              <a:gd name="connsiteX3" fmla="*/ 6409113 w 6409113"/>
              <a:gd name="connsiteY3" fmla="*/ 0 h 1263028"/>
            </a:gdLst>
            <a:ahLst/>
            <a:cxnLst>
              <a:cxn ang="0">
                <a:pos x="connsiteX0" y="connsiteY0"/>
              </a:cxn>
              <a:cxn ang="0">
                <a:pos x="connsiteX1" y="connsiteY1"/>
              </a:cxn>
              <a:cxn ang="0">
                <a:pos x="connsiteX2" y="connsiteY2"/>
              </a:cxn>
              <a:cxn ang="0">
                <a:pos x="connsiteX3" y="connsiteY3"/>
              </a:cxn>
            </a:cxnLst>
            <a:rect l="l" t="t" r="r" b="b"/>
            <a:pathLst>
              <a:path w="6409113" h="1263028">
                <a:moveTo>
                  <a:pt x="0" y="141317"/>
                </a:moveTo>
                <a:cubicBezTo>
                  <a:pt x="197427" y="558338"/>
                  <a:pt x="394854" y="975360"/>
                  <a:pt x="997527" y="1138844"/>
                </a:cubicBezTo>
                <a:cubicBezTo>
                  <a:pt x="1600200" y="1302328"/>
                  <a:pt x="2714105" y="1312026"/>
                  <a:pt x="3616036" y="1122219"/>
                </a:cubicBezTo>
                <a:cubicBezTo>
                  <a:pt x="4517967" y="932412"/>
                  <a:pt x="5920047" y="238298"/>
                  <a:pt x="6409113"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F443213-149A-42FD-B199-55D6B7A0EEA5}"/>
              </a:ext>
            </a:extLst>
          </p:cNvPr>
          <p:cNvSpPr/>
          <p:nvPr/>
        </p:nvSpPr>
        <p:spPr>
          <a:xfrm>
            <a:off x="5608768" y="5329566"/>
            <a:ext cx="1920240" cy="1163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Fine tuning/</a:t>
            </a:r>
          </a:p>
          <a:p>
            <a:pPr algn="ctr"/>
            <a:r>
              <a:rPr lang="en-US" dirty="0">
                <a:solidFill>
                  <a:schemeClr val="tx1"/>
                </a:solidFill>
              </a:rPr>
              <a:t>Grid search</a:t>
            </a:r>
          </a:p>
        </p:txBody>
      </p:sp>
      <p:sp>
        <p:nvSpPr>
          <p:cNvPr id="22" name="Rectangle: Rounded Corners 21">
            <a:extLst>
              <a:ext uri="{FF2B5EF4-FFF2-40B4-BE49-F238E27FC236}">
                <a16:creationId xmlns:a16="http://schemas.microsoft.com/office/drawing/2014/main" id="{B1961EE8-AECC-4C59-8C30-270FE1773AE4}"/>
              </a:ext>
            </a:extLst>
          </p:cNvPr>
          <p:cNvSpPr/>
          <p:nvPr/>
        </p:nvSpPr>
        <p:spPr>
          <a:xfrm>
            <a:off x="8645236" y="5329565"/>
            <a:ext cx="1920240" cy="1163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Evaluate the model</a:t>
            </a:r>
          </a:p>
        </p:txBody>
      </p:sp>
      <p:sp>
        <p:nvSpPr>
          <p:cNvPr id="24" name="Arrow: Right 23">
            <a:extLst>
              <a:ext uri="{FF2B5EF4-FFF2-40B4-BE49-F238E27FC236}">
                <a16:creationId xmlns:a16="http://schemas.microsoft.com/office/drawing/2014/main" id="{8196F649-6BDD-4A64-8C8C-3E3147B1FE8E}"/>
              </a:ext>
            </a:extLst>
          </p:cNvPr>
          <p:cNvSpPr/>
          <p:nvPr/>
        </p:nvSpPr>
        <p:spPr>
          <a:xfrm>
            <a:off x="7644721" y="5774059"/>
            <a:ext cx="877227" cy="2743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3B0926D1-0C97-40AB-94F0-FFDEFDD37488}"/>
              </a:ext>
            </a:extLst>
          </p:cNvPr>
          <p:cNvSpPr txBox="1"/>
          <p:nvPr/>
        </p:nvSpPr>
        <p:spPr>
          <a:xfrm>
            <a:off x="8622483" y="4060524"/>
            <a:ext cx="2403030" cy="1200329"/>
          </a:xfrm>
          <a:prstGeom prst="rect">
            <a:avLst/>
          </a:prstGeom>
          <a:noFill/>
        </p:spPr>
        <p:txBody>
          <a:bodyPr wrap="none" rtlCol="0">
            <a:spAutoFit/>
          </a:bodyPr>
          <a:lstStyle/>
          <a:p>
            <a:pPr marL="342900" indent="-342900">
              <a:buAutoNum type="arabicPeriod"/>
            </a:pPr>
            <a:r>
              <a:rPr lang="en-US" dirty="0"/>
              <a:t>Obtain train metrics</a:t>
            </a:r>
          </a:p>
          <a:p>
            <a:pPr marL="342900" indent="-342900">
              <a:buAutoNum type="arabicPeriod"/>
            </a:pPr>
            <a:r>
              <a:rPr lang="en-US" dirty="0"/>
              <a:t>Obtain test metrics</a:t>
            </a:r>
          </a:p>
          <a:p>
            <a:pPr marL="342900" indent="-342900">
              <a:buAutoNum type="arabicPeriod"/>
            </a:pPr>
            <a:r>
              <a:rPr lang="en-US" dirty="0"/>
              <a:t>Check overfitting</a:t>
            </a:r>
          </a:p>
          <a:p>
            <a:pPr marL="342900" indent="-342900">
              <a:buAutoNum type="arabicPeriod"/>
            </a:pPr>
            <a:r>
              <a:rPr lang="en-US" dirty="0"/>
              <a:t>Check underfitting</a:t>
            </a:r>
          </a:p>
        </p:txBody>
      </p:sp>
      <p:sp>
        <p:nvSpPr>
          <p:cNvPr id="26" name="Freeform: Shape 25">
            <a:extLst>
              <a:ext uri="{FF2B5EF4-FFF2-40B4-BE49-F238E27FC236}">
                <a16:creationId xmlns:a16="http://schemas.microsoft.com/office/drawing/2014/main" id="{C39BE4D2-E8A5-43C2-8D1E-1F7B38F2275E}"/>
              </a:ext>
            </a:extLst>
          </p:cNvPr>
          <p:cNvSpPr/>
          <p:nvPr/>
        </p:nvSpPr>
        <p:spPr>
          <a:xfrm>
            <a:off x="3776071" y="2946166"/>
            <a:ext cx="2003367" cy="164300"/>
          </a:xfrm>
          <a:custGeom>
            <a:avLst/>
            <a:gdLst>
              <a:gd name="connsiteX0" fmla="*/ 0 w 2003367"/>
              <a:gd name="connsiteY0" fmla="*/ 62249 h 164300"/>
              <a:gd name="connsiteX1" fmla="*/ 1280160 w 2003367"/>
              <a:gd name="connsiteY1" fmla="*/ 4060 h 164300"/>
              <a:gd name="connsiteX2" fmla="*/ 2003367 w 2003367"/>
              <a:gd name="connsiteY2" fmla="*/ 162002 h 164300"/>
            </a:gdLst>
            <a:ahLst/>
            <a:cxnLst>
              <a:cxn ang="0">
                <a:pos x="connsiteX0" y="connsiteY0"/>
              </a:cxn>
              <a:cxn ang="0">
                <a:pos x="connsiteX1" y="connsiteY1"/>
              </a:cxn>
              <a:cxn ang="0">
                <a:pos x="connsiteX2" y="connsiteY2"/>
              </a:cxn>
            </a:cxnLst>
            <a:rect l="l" t="t" r="r" b="b"/>
            <a:pathLst>
              <a:path w="2003367" h="164300">
                <a:moveTo>
                  <a:pt x="0" y="62249"/>
                </a:moveTo>
                <a:cubicBezTo>
                  <a:pt x="473133" y="24842"/>
                  <a:pt x="946266" y="-12565"/>
                  <a:pt x="1280160" y="4060"/>
                </a:cubicBezTo>
                <a:cubicBezTo>
                  <a:pt x="1614054" y="20685"/>
                  <a:pt x="1870363" y="185555"/>
                  <a:pt x="2003367" y="16200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CB650BC-785D-483D-BB09-D8D640713FFF}"/>
              </a:ext>
            </a:extLst>
          </p:cNvPr>
          <p:cNvSpPr/>
          <p:nvPr/>
        </p:nvSpPr>
        <p:spPr>
          <a:xfrm>
            <a:off x="3765664" y="3649287"/>
            <a:ext cx="5079077" cy="718168"/>
          </a:xfrm>
          <a:custGeom>
            <a:avLst/>
            <a:gdLst>
              <a:gd name="connsiteX0" fmla="*/ 0 w 4979324"/>
              <a:gd name="connsiteY0" fmla="*/ 216131 h 718168"/>
              <a:gd name="connsiteX1" fmla="*/ 1712422 w 4979324"/>
              <a:gd name="connsiteY1" fmla="*/ 714895 h 718168"/>
              <a:gd name="connsiteX2" fmla="*/ 4979324 w 4979324"/>
              <a:gd name="connsiteY2" fmla="*/ 0 h 718168"/>
            </a:gdLst>
            <a:ahLst/>
            <a:cxnLst>
              <a:cxn ang="0">
                <a:pos x="connsiteX0" y="connsiteY0"/>
              </a:cxn>
              <a:cxn ang="0">
                <a:pos x="connsiteX1" y="connsiteY1"/>
              </a:cxn>
              <a:cxn ang="0">
                <a:pos x="connsiteX2" y="connsiteY2"/>
              </a:cxn>
            </a:cxnLst>
            <a:rect l="l" t="t" r="r" b="b"/>
            <a:pathLst>
              <a:path w="4979324" h="718168">
                <a:moveTo>
                  <a:pt x="0" y="216131"/>
                </a:moveTo>
                <a:cubicBezTo>
                  <a:pt x="441267" y="483524"/>
                  <a:pt x="882535" y="750917"/>
                  <a:pt x="1712422" y="714895"/>
                </a:cubicBezTo>
                <a:cubicBezTo>
                  <a:pt x="2542309" y="678873"/>
                  <a:pt x="4423757" y="42949"/>
                  <a:pt x="4979324"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FAD6039-FAFA-415E-A622-6D46B4D13CAD}"/>
              </a:ext>
            </a:extLst>
          </p:cNvPr>
          <p:cNvSpPr txBox="1"/>
          <p:nvPr/>
        </p:nvSpPr>
        <p:spPr>
          <a:xfrm>
            <a:off x="362122" y="4370241"/>
            <a:ext cx="1736822" cy="369332"/>
          </a:xfrm>
          <a:prstGeom prst="rect">
            <a:avLst/>
          </a:prstGeom>
          <a:noFill/>
        </p:spPr>
        <p:txBody>
          <a:bodyPr wrap="none" rtlCol="0">
            <a:spAutoFit/>
          </a:bodyPr>
          <a:lstStyle/>
          <a:p>
            <a:r>
              <a:rPr lang="en-US" dirty="0"/>
              <a:t>Test: transform()</a:t>
            </a:r>
          </a:p>
        </p:txBody>
      </p:sp>
    </p:spTree>
    <p:extLst>
      <p:ext uri="{BB962C8B-B14F-4D97-AF65-F5344CB8AC3E}">
        <p14:creationId xmlns:p14="http://schemas.microsoft.com/office/powerpoint/2010/main" val="327623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dirty="0"/>
              <a:t>Select SPECIFIC goals/problems!</a:t>
            </a:r>
          </a:p>
          <a:p>
            <a:r>
              <a:rPr lang="en-US" dirty="0"/>
              <a:t>Avoid broad problems!</a:t>
            </a:r>
          </a:p>
          <a:p>
            <a:r>
              <a:rPr lang="en-US" dirty="0"/>
              <a:t>Several questions to ask:</a:t>
            </a:r>
          </a:p>
          <a:p>
            <a:pPr lvl="1"/>
            <a:r>
              <a:rPr lang="en-US" dirty="0"/>
              <a:t>What is the expected benefit?</a:t>
            </a:r>
          </a:p>
          <a:p>
            <a:pPr lvl="1"/>
            <a:r>
              <a:rPr lang="en-US" dirty="0"/>
              <a:t>Is it supervised or unsupervised?</a:t>
            </a:r>
          </a:p>
          <a:p>
            <a:pPr lvl="1"/>
            <a:r>
              <a:rPr lang="en-US" dirty="0"/>
              <a:t>Is it regression or classification (binary or multi-class)?</a:t>
            </a:r>
          </a:p>
        </p:txBody>
      </p:sp>
    </p:spTree>
    <p:extLst>
      <p:ext uri="{BB962C8B-B14F-4D97-AF65-F5344CB8AC3E}">
        <p14:creationId xmlns:p14="http://schemas.microsoft.com/office/powerpoint/2010/main" val="422165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Data</a:t>
            </a:r>
          </a:p>
        </p:txBody>
      </p:sp>
      <p:sp>
        <p:nvSpPr>
          <p:cNvPr id="3" name="Content Placeholder 2"/>
          <p:cNvSpPr>
            <a:spLocks noGrp="1"/>
          </p:cNvSpPr>
          <p:nvPr>
            <p:ph idx="1"/>
          </p:nvPr>
        </p:nvSpPr>
        <p:spPr/>
        <p:txBody>
          <a:bodyPr>
            <a:normAutofit/>
          </a:bodyPr>
          <a:lstStyle/>
          <a:p>
            <a:r>
              <a:rPr lang="en-US" dirty="0"/>
              <a:t>What is the unit of analysis?</a:t>
            </a:r>
          </a:p>
          <a:p>
            <a:r>
              <a:rPr lang="en-US" dirty="0"/>
              <a:t>What are the predictors (features)?</a:t>
            </a:r>
          </a:p>
          <a:p>
            <a:r>
              <a:rPr lang="en-US" dirty="0"/>
              <a:t>What is the target/outcome variable?</a:t>
            </a:r>
          </a:p>
          <a:p>
            <a:r>
              <a:rPr lang="en-US" dirty="0"/>
              <a:t>Where is the data coming from?</a:t>
            </a:r>
          </a:p>
          <a:p>
            <a:pPr lvl="1"/>
            <a:r>
              <a:rPr lang="en-US" dirty="0"/>
              <a:t>Internal, external, combined?</a:t>
            </a:r>
          </a:p>
          <a:p>
            <a:r>
              <a:rPr lang="en-US" dirty="0"/>
              <a:t>How much data do you have (i.e., how many rows?)</a:t>
            </a:r>
          </a:p>
          <a:p>
            <a:pPr lvl="1"/>
            <a:r>
              <a:rPr lang="en-US" dirty="0"/>
              <a:t>What do to if data is too little or too much?</a:t>
            </a:r>
          </a:p>
          <a:p>
            <a:endParaRPr lang="en-US" dirty="0"/>
          </a:p>
        </p:txBody>
      </p:sp>
    </p:spTree>
    <p:extLst>
      <p:ext uri="{BB962C8B-B14F-4D97-AF65-F5344CB8AC3E}">
        <p14:creationId xmlns:p14="http://schemas.microsoft.com/office/powerpoint/2010/main" val="197645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Discover and Visualize</a:t>
            </a:r>
          </a:p>
        </p:txBody>
      </p:sp>
      <p:sp>
        <p:nvSpPr>
          <p:cNvPr id="3" name="Content Placeholder 2"/>
          <p:cNvSpPr>
            <a:spLocks noGrp="1"/>
          </p:cNvSpPr>
          <p:nvPr>
            <p:ph idx="1"/>
          </p:nvPr>
        </p:nvSpPr>
        <p:spPr/>
        <p:txBody>
          <a:bodyPr>
            <a:normAutofit/>
          </a:bodyPr>
          <a:lstStyle/>
          <a:p>
            <a:r>
              <a:rPr lang="en-US" dirty="0"/>
              <a:t>Use visualization.</a:t>
            </a:r>
          </a:p>
          <a:p>
            <a:pPr lvl="1"/>
            <a:r>
              <a:rPr lang="en-US" dirty="0"/>
              <a:t>Histograms, boxplots, scatter plots</a:t>
            </a:r>
          </a:p>
          <a:p>
            <a:pPr lvl="1"/>
            <a:r>
              <a:rPr lang="en-US" dirty="0"/>
              <a:t>Use multiple variables in one plot when possible</a:t>
            </a:r>
          </a:p>
          <a:p>
            <a:r>
              <a:rPr lang="en-US" dirty="0"/>
              <a:t>Observe descriptive statistics.</a:t>
            </a:r>
          </a:p>
          <a:p>
            <a:pPr lvl="1"/>
            <a:r>
              <a:rPr lang="en-US" dirty="0"/>
              <a:t>How to interpret mean, median, </a:t>
            </a:r>
            <a:r>
              <a:rPr lang="en-US" dirty="0" err="1"/>
              <a:t>std.dev</a:t>
            </a:r>
            <a:r>
              <a:rPr lang="en-US" dirty="0"/>
              <a:t>, min, max?</a:t>
            </a:r>
          </a:p>
          <a:p>
            <a:r>
              <a:rPr lang="en-US" dirty="0"/>
              <a:t>Observe correlations – </a:t>
            </a:r>
            <a:r>
              <a:rPr lang="en-US" sz="2400" dirty="0"/>
              <a:t>but be careful not to miss relationships with low correlations!</a:t>
            </a:r>
            <a:endParaRPr lang="en-US" dirty="0"/>
          </a:p>
          <a:p>
            <a:pPr lvl="1"/>
            <a:r>
              <a:rPr lang="en-US" dirty="0"/>
              <a:t>What is correlation?</a:t>
            </a:r>
          </a:p>
          <a:p>
            <a:r>
              <a:rPr lang="en-US" dirty="0"/>
              <a:t>Reduce variables (if needed) (how?)</a:t>
            </a:r>
          </a:p>
          <a:p>
            <a:endParaRPr lang="en-US" dirty="0"/>
          </a:p>
        </p:txBody>
      </p:sp>
    </p:spTree>
    <p:extLst>
      <p:ext uri="{BB962C8B-B14F-4D97-AF65-F5344CB8AC3E}">
        <p14:creationId xmlns:p14="http://schemas.microsoft.com/office/powerpoint/2010/main" val="294884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8FCB-3264-46F6-912D-145017A4FA9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A4E0A9D-7692-467B-984B-C17C60551A45}"/>
              </a:ext>
            </a:extLst>
          </p:cNvPr>
          <p:cNvSpPr>
            <a:spLocks noGrp="1"/>
          </p:cNvSpPr>
          <p:nvPr>
            <p:ph idx="1"/>
          </p:nvPr>
        </p:nvSpPr>
        <p:spPr/>
        <p:txBody>
          <a:bodyPr>
            <a:normAutofit/>
          </a:bodyPr>
          <a:lstStyle/>
          <a:p>
            <a:r>
              <a:rPr lang="en-US" dirty="0"/>
              <a:t>Perform "feature engineering" (if needed) </a:t>
            </a:r>
          </a:p>
          <a:p>
            <a:pPr lvl="1"/>
            <a:r>
              <a:rPr lang="en-US" dirty="0"/>
              <a:t>Derive variables using other variables</a:t>
            </a:r>
          </a:p>
          <a:p>
            <a:pPr lvl="1"/>
            <a:r>
              <a:rPr lang="en-US" dirty="0"/>
              <a:t>Convert continuous to categorical</a:t>
            </a:r>
          </a:p>
          <a:p>
            <a:pPr lvl="1"/>
            <a:r>
              <a:rPr lang="en-US" dirty="0"/>
              <a:t>Create new categories from existing categories</a:t>
            </a:r>
          </a:p>
          <a:p>
            <a:pPr lvl="1"/>
            <a:r>
              <a:rPr lang="en-US" dirty="0"/>
              <a:t>Etc.</a:t>
            </a:r>
          </a:p>
          <a:p>
            <a:r>
              <a:rPr lang="en-US" dirty="0"/>
              <a:t>Transform skewed variables if needed.</a:t>
            </a:r>
          </a:p>
          <a:p>
            <a:endParaRPr lang="en-US" dirty="0"/>
          </a:p>
          <a:p>
            <a:endParaRPr lang="en-US" dirty="0"/>
          </a:p>
        </p:txBody>
      </p:sp>
    </p:spTree>
    <p:extLst>
      <p:ext uri="{BB962C8B-B14F-4D97-AF65-F5344CB8AC3E}">
        <p14:creationId xmlns:p14="http://schemas.microsoft.com/office/powerpoint/2010/main" val="351408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8FCB-3264-46F6-912D-145017A4FA9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A4E0A9D-7692-467B-984B-C17C60551A45}"/>
              </a:ext>
            </a:extLst>
          </p:cNvPr>
          <p:cNvSpPr>
            <a:spLocks noGrp="1"/>
          </p:cNvSpPr>
          <p:nvPr>
            <p:ph idx="1"/>
          </p:nvPr>
        </p:nvSpPr>
        <p:spPr/>
        <p:txBody>
          <a:bodyPr>
            <a:normAutofit/>
          </a:bodyPr>
          <a:lstStyle/>
          <a:p>
            <a:r>
              <a:rPr lang="en-US" dirty="0"/>
              <a:t>Convert categorical text to numerical values:</a:t>
            </a:r>
          </a:p>
          <a:p>
            <a:pPr lvl="1"/>
            <a:r>
              <a:rPr lang="en-US" dirty="0"/>
              <a:t>"Ordinal encoding“ OR "one-hot-encoding"</a:t>
            </a:r>
          </a:p>
        </p:txBody>
      </p:sp>
      <p:graphicFrame>
        <p:nvGraphicFramePr>
          <p:cNvPr id="6" name="Table 6">
            <a:extLst>
              <a:ext uri="{FF2B5EF4-FFF2-40B4-BE49-F238E27FC236}">
                <a16:creationId xmlns:a16="http://schemas.microsoft.com/office/drawing/2014/main" id="{F7377F63-5575-47B2-8844-F83E7CD03DC6}"/>
              </a:ext>
            </a:extLst>
          </p:cNvPr>
          <p:cNvGraphicFramePr>
            <a:graphicFrameLocks noGrp="1"/>
          </p:cNvGraphicFramePr>
          <p:nvPr>
            <p:extLst>
              <p:ext uri="{D42A27DB-BD31-4B8C-83A1-F6EECF244321}">
                <p14:modId xmlns:p14="http://schemas.microsoft.com/office/powerpoint/2010/main" val="2455905762"/>
              </p:ext>
            </p:extLst>
          </p:nvPr>
        </p:nvGraphicFramePr>
        <p:xfrm>
          <a:off x="1083049" y="3545993"/>
          <a:ext cx="3093646" cy="2225040"/>
        </p:xfrm>
        <a:graphic>
          <a:graphicData uri="http://schemas.openxmlformats.org/drawingml/2006/table">
            <a:tbl>
              <a:tblPr firstRow="1" bandRow="1">
                <a:tableStyleId>{5940675A-B579-460E-94D1-54222C63F5DA}</a:tableStyleId>
              </a:tblPr>
              <a:tblGrid>
                <a:gridCol w="1083999">
                  <a:extLst>
                    <a:ext uri="{9D8B030D-6E8A-4147-A177-3AD203B41FA5}">
                      <a16:colId xmlns:a16="http://schemas.microsoft.com/office/drawing/2014/main" val="1882205795"/>
                    </a:ext>
                  </a:extLst>
                </a:gridCol>
                <a:gridCol w="799529">
                  <a:extLst>
                    <a:ext uri="{9D8B030D-6E8A-4147-A177-3AD203B41FA5}">
                      <a16:colId xmlns:a16="http://schemas.microsoft.com/office/drawing/2014/main" val="2733459208"/>
                    </a:ext>
                  </a:extLst>
                </a:gridCol>
                <a:gridCol w="1210118">
                  <a:extLst>
                    <a:ext uri="{9D8B030D-6E8A-4147-A177-3AD203B41FA5}">
                      <a16:colId xmlns:a16="http://schemas.microsoft.com/office/drawing/2014/main" val="2107491208"/>
                    </a:ext>
                  </a:extLst>
                </a:gridCol>
              </a:tblGrid>
              <a:tr h="370840">
                <a:tc>
                  <a:txBody>
                    <a:bodyPr/>
                    <a:lstStyle/>
                    <a:p>
                      <a:r>
                        <a:rPr lang="en-US" b="1" dirty="0"/>
                        <a:t>Size</a:t>
                      </a:r>
                    </a:p>
                  </a:txBody>
                  <a:tcPr/>
                </a:tc>
                <a:tc>
                  <a:txBody>
                    <a:bodyPr/>
                    <a:lstStyle/>
                    <a:p>
                      <a:r>
                        <a:rPr lang="en-US" b="1" dirty="0"/>
                        <a:t>Color</a:t>
                      </a:r>
                    </a:p>
                  </a:txBody>
                  <a:tcPr/>
                </a:tc>
                <a:tc>
                  <a:txBody>
                    <a:bodyPr/>
                    <a:lstStyle/>
                    <a:p>
                      <a:r>
                        <a:rPr lang="en-US" b="1" dirty="0"/>
                        <a:t>Price</a:t>
                      </a:r>
                    </a:p>
                  </a:txBody>
                  <a:tcPr/>
                </a:tc>
                <a:extLst>
                  <a:ext uri="{0D108BD9-81ED-4DB2-BD59-A6C34878D82A}">
                    <a16:rowId xmlns:a16="http://schemas.microsoft.com/office/drawing/2014/main" val="3712112840"/>
                  </a:ext>
                </a:extLst>
              </a:tr>
              <a:tr h="370840">
                <a:tc>
                  <a:txBody>
                    <a:bodyPr/>
                    <a:lstStyle/>
                    <a:p>
                      <a:r>
                        <a:rPr lang="en-US" dirty="0"/>
                        <a:t>Compact</a:t>
                      </a:r>
                    </a:p>
                  </a:txBody>
                  <a:tcPr/>
                </a:tc>
                <a:tc>
                  <a:txBody>
                    <a:bodyPr/>
                    <a:lstStyle/>
                    <a:p>
                      <a:r>
                        <a:rPr lang="en-US" dirty="0"/>
                        <a:t>White</a:t>
                      </a:r>
                    </a:p>
                  </a:txBody>
                  <a:tcPr/>
                </a:tc>
                <a:tc>
                  <a:txBody>
                    <a:bodyPr/>
                    <a:lstStyle/>
                    <a:p>
                      <a:r>
                        <a:rPr lang="en-US" dirty="0"/>
                        <a:t>22,000</a:t>
                      </a:r>
                    </a:p>
                  </a:txBody>
                  <a:tcPr/>
                </a:tc>
                <a:extLst>
                  <a:ext uri="{0D108BD9-81ED-4DB2-BD59-A6C34878D82A}">
                    <a16:rowId xmlns:a16="http://schemas.microsoft.com/office/drawing/2014/main" val="1769087681"/>
                  </a:ext>
                </a:extLst>
              </a:tr>
              <a:tr h="370840">
                <a:tc>
                  <a:txBody>
                    <a:bodyPr/>
                    <a:lstStyle/>
                    <a:p>
                      <a:r>
                        <a:rPr lang="en-US" dirty="0"/>
                        <a:t>Compact</a:t>
                      </a:r>
                    </a:p>
                  </a:txBody>
                  <a:tcPr/>
                </a:tc>
                <a:tc>
                  <a:txBody>
                    <a:bodyPr/>
                    <a:lstStyle/>
                    <a:p>
                      <a:r>
                        <a:rPr lang="en-US" dirty="0"/>
                        <a:t>Red</a:t>
                      </a:r>
                    </a:p>
                  </a:txBody>
                  <a:tcPr/>
                </a:tc>
                <a:tc>
                  <a:txBody>
                    <a:bodyPr/>
                    <a:lstStyle/>
                    <a:p>
                      <a:r>
                        <a:rPr lang="en-US" dirty="0"/>
                        <a:t>22,750</a:t>
                      </a:r>
                    </a:p>
                  </a:txBody>
                  <a:tcPr/>
                </a:tc>
                <a:extLst>
                  <a:ext uri="{0D108BD9-81ED-4DB2-BD59-A6C34878D82A}">
                    <a16:rowId xmlns:a16="http://schemas.microsoft.com/office/drawing/2014/main" val="724713883"/>
                  </a:ext>
                </a:extLst>
              </a:tr>
              <a:tr h="370840">
                <a:tc>
                  <a:txBody>
                    <a:bodyPr/>
                    <a:lstStyle/>
                    <a:p>
                      <a:r>
                        <a:rPr lang="en-US" dirty="0"/>
                        <a:t>Mid-size</a:t>
                      </a:r>
                    </a:p>
                  </a:txBody>
                  <a:tcPr/>
                </a:tc>
                <a:tc>
                  <a:txBody>
                    <a:bodyPr/>
                    <a:lstStyle/>
                    <a:p>
                      <a:r>
                        <a:rPr lang="en-US" dirty="0"/>
                        <a:t>Black</a:t>
                      </a:r>
                    </a:p>
                  </a:txBody>
                  <a:tcPr/>
                </a:tc>
                <a:tc>
                  <a:txBody>
                    <a:bodyPr/>
                    <a:lstStyle/>
                    <a:p>
                      <a:r>
                        <a:rPr lang="en-US" dirty="0"/>
                        <a:t>25,000</a:t>
                      </a:r>
                    </a:p>
                  </a:txBody>
                  <a:tcPr/>
                </a:tc>
                <a:extLst>
                  <a:ext uri="{0D108BD9-81ED-4DB2-BD59-A6C34878D82A}">
                    <a16:rowId xmlns:a16="http://schemas.microsoft.com/office/drawing/2014/main" val="1698262416"/>
                  </a:ext>
                </a:extLst>
              </a:tr>
              <a:tr h="370840">
                <a:tc>
                  <a:txBody>
                    <a:bodyPr/>
                    <a:lstStyle/>
                    <a:p>
                      <a:r>
                        <a:rPr lang="en-US" dirty="0"/>
                        <a:t>Full-size</a:t>
                      </a:r>
                    </a:p>
                  </a:txBody>
                  <a:tcPr/>
                </a:tc>
                <a:tc>
                  <a:txBody>
                    <a:bodyPr/>
                    <a:lstStyle/>
                    <a:p>
                      <a:r>
                        <a:rPr lang="en-US" dirty="0"/>
                        <a:t>White</a:t>
                      </a:r>
                    </a:p>
                  </a:txBody>
                  <a:tcPr/>
                </a:tc>
                <a:tc>
                  <a:txBody>
                    <a:bodyPr/>
                    <a:lstStyle/>
                    <a:p>
                      <a:r>
                        <a:rPr lang="en-US" dirty="0"/>
                        <a:t>32,000</a:t>
                      </a:r>
                    </a:p>
                  </a:txBody>
                  <a:tcPr/>
                </a:tc>
                <a:extLst>
                  <a:ext uri="{0D108BD9-81ED-4DB2-BD59-A6C34878D82A}">
                    <a16:rowId xmlns:a16="http://schemas.microsoft.com/office/drawing/2014/main" val="3551066048"/>
                  </a:ext>
                </a:extLst>
              </a:tr>
              <a:tr h="370840">
                <a:tc>
                  <a:txBody>
                    <a:bodyPr/>
                    <a:lstStyle/>
                    <a:p>
                      <a:r>
                        <a:rPr lang="en-US" dirty="0"/>
                        <a:t>Mid-size</a:t>
                      </a:r>
                    </a:p>
                  </a:txBody>
                  <a:tcPr/>
                </a:tc>
                <a:tc>
                  <a:txBody>
                    <a:bodyPr/>
                    <a:lstStyle/>
                    <a:p>
                      <a:r>
                        <a:rPr lang="en-US" dirty="0"/>
                        <a:t>Red</a:t>
                      </a:r>
                    </a:p>
                  </a:txBody>
                  <a:tcPr/>
                </a:tc>
                <a:tc>
                  <a:txBody>
                    <a:bodyPr/>
                    <a:lstStyle/>
                    <a:p>
                      <a:r>
                        <a:rPr lang="en-US" dirty="0"/>
                        <a:t>26,000</a:t>
                      </a:r>
                    </a:p>
                  </a:txBody>
                  <a:tcPr/>
                </a:tc>
                <a:extLst>
                  <a:ext uri="{0D108BD9-81ED-4DB2-BD59-A6C34878D82A}">
                    <a16:rowId xmlns:a16="http://schemas.microsoft.com/office/drawing/2014/main" val="2982395286"/>
                  </a:ext>
                </a:extLst>
              </a:tr>
            </a:tbl>
          </a:graphicData>
        </a:graphic>
      </p:graphicFrame>
      <p:graphicFrame>
        <p:nvGraphicFramePr>
          <p:cNvPr id="8" name="Table 6">
            <a:extLst>
              <a:ext uri="{FF2B5EF4-FFF2-40B4-BE49-F238E27FC236}">
                <a16:creationId xmlns:a16="http://schemas.microsoft.com/office/drawing/2014/main" id="{0734AAC1-4195-40A0-B840-2B643CD35B5E}"/>
              </a:ext>
            </a:extLst>
          </p:cNvPr>
          <p:cNvGraphicFramePr>
            <a:graphicFrameLocks noGrp="1"/>
          </p:cNvGraphicFramePr>
          <p:nvPr>
            <p:extLst>
              <p:ext uri="{D42A27DB-BD31-4B8C-83A1-F6EECF244321}">
                <p14:modId xmlns:p14="http://schemas.microsoft.com/office/powerpoint/2010/main" val="2611843441"/>
              </p:ext>
            </p:extLst>
          </p:nvPr>
        </p:nvGraphicFramePr>
        <p:xfrm>
          <a:off x="6603077" y="3545993"/>
          <a:ext cx="4107187" cy="2225040"/>
        </p:xfrm>
        <a:graphic>
          <a:graphicData uri="http://schemas.openxmlformats.org/drawingml/2006/table">
            <a:tbl>
              <a:tblPr firstRow="1" bandRow="1">
                <a:tableStyleId>{5940675A-B579-460E-94D1-54222C63F5DA}</a:tableStyleId>
              </a:tblPr>
              <a:tblGrid>
                <a:gridCol w="802758">
                  <a:extLst>
                    <a:ext uri="{9D8B030D-6E8A-4147-A177-3AD203B41FA5}">
                      <a16:colId xmlns:a16="http://schemas.microsoft.com/office/drawing/2014/main" val="1845063555"/>
                    </a:ext>
                  </a:extLst>
                </a:gridCol>
                <a:gridCol w="802758">
                  <a:extLst>
                    <a:ext uri="{9D8B030D-6E8A-4147-A177-3AD203B41FA5}">
                      <a16:colId xmlns:a16="http://schemas.microsoft.com/office/drawing/2014/main" val="2258110408"/>
                    </a:ext>
                  </a:extLst>
                </a:gridCol>
                <a:gridCol w="802758">
                  <a:extLst>
                    <a:ext uri="{9D8B030D-6E8A-4147-A177-3AD203B41FA5}">
                      <a16:colId xmlns:a16="http://schemas.microsoft.com/office/drawing/2014/main" val="2949216373"/>
                    </a:ext>
                  </a:extLst>
                </a:gridCol>
                <a:gridCol w="802758">
                  <a:extLst>
                    <a:ext uri="{9D8B030D-6E8A-4147-A177-3AD203B41FA5}">
                      <a16:colId xmlns:a16="http://schemas.microsoft.com/office/drawing/2014/main" val="1882205795"/>
                    </a:ext>
                  </a:extLst>
                </a:gridCol>
                <a:gridCol w="896155">
                  <a:extLst>
                    <a:ext uri="{9D8B030D-6E8A-4147-A177-3AD203B41FA5}">
                      <a16:colId xmlns:a16="http://schemas.microsoft.com/office/drawing/2014/main" val="2107491208"/>
                    </a:ext>
                  </a:extLst>
                </a:gridCol>
              </a:tblGrid>
              <a:tr h="370840">
                <a:tc>
                  <a:txBody>
                    <a:bodyPr/>
                    <a:lstStyle/>
                    <a:p>
                      <a:r>
                        <a:rPr lang="en-US" dirty="0"/>
                        <a:t>Size</a:t>
                      </a:r>
                    </a:p>
                  </a:txBody>
                  <a:tcPr/>
                </a:tc>
                <a:tc>
                  <a:txBody>
                    <a:bodyPr/>
                    <a:lstStyle/>
                    <a:p>
                      <a:r>
                        <a:rPr lang="en-US" dirty="0"/>
                        <a:t>White</a:t>
                      </a:r>
                    </a:p>
                  </a:txBody>
                  <a:tcPr>
                    <a:solidFill>
                      <a:schemeClr val="bg1">
                        <a:lumMod val="85000"/>
                      </a:schemeClr>
                    </a:solidFill>
                  </a:tcPr>
                </a:tc>
                <a:tc>
                  <a:txBody>
                    <a:bodyPr/>
                    <a:lstStyle/>
                    <a:p>
                      <a:r>
                        <a:rPr lang="en-US" dirty="0"/>
                        <a:t>Red</a:t>
                      </a:r>
                    </a:p>
                  </a:txBody>
                  <a:tcPr>
                    <a:solidFill>
                      <a:schemeClr val="bg1">
                        <a:lumMod val="85000"/>
                      </a:schemeClr>
                    </a:solidFill>
                  </a:tcPr>
                </a:tc>
                <a:tc>
                  <a:txBody>
                    <a:bodyPr/>
                    <a:lstStyle/>
                    <a:p>
                      <a:r>
                        <a:rPr lang="en-US" dirty="0"/>
                        <a:t>Black</a:t>
                      </a:r>
                    </a:p>
                  </a:txBody>
                  <a:tcPr>
                    <a:solidFill>
                      <a:schemeClr val="bg1">
                        <a:lumMod val="85000"/>
                      </a:schemeClr>
                    </a:solidFill>
                  </a:tcPr>
                </a:tc>
                <a:tc>
                  <a:txBody>
                    <a:bodyPr/>
                    <a:lstStyle/>
                    <a:p>
                      <a:r>
                        <a:rPr lang="en-US" dirty="0"/>
                        <a:t>Price</a:t>
                      </a:r>
                    </a:p>
                  </a:txBody>
                  <a:tcPr/>
                </a:tc>
                <a:extLst>
                  <a:ext uri="{0D108BD9-81ED-4DB2-BD59-A6C34878D82A}">
                    <a16:rowId xmlns:a16="http://schemas.microsoft.com/office/drawing/2014/main" val="3712112840"/>
                  </a:ext>
                </a:extLst>
              </a:tr>
              <a:tr h="370840">
                <a:tc>
                  <a:txBody>
                    <a:bodyPr/>
                    <a:lstStyle/>
                    <a:p>
                      <a:r>
                        <a:rPr lang="en-US" dirty="0"/>
                        <a:t>1</a:t>
                      </a:r>
                    </a:p>
                  </a:txBody>
                  <a:tcPr/>
                </a:tc>
                <a:tc>
                  <a:txBody>
                    <a:bodyPr/>
                    <a:lstStyle/>
                    <a:p>
                      <a:r>
                        <a:rPr lang="en-US" dirty="0"/>
                        <a:t>1</a:t>
                      </a:r>
                    </a:p>
                  </a:txBody>
                  <a:tcPr>
                    <a:solidFill>
                      <a:schemeClr val="bg1">
                        <a:lumMod val="85000"/>
                      </a:schemeClr>
                    </a:solidFill>
                  </a:tcPr>
                </a:tc>
                <a:tc>
                  <a:txBody>
                    <a:bodyPr/>
                    <a:lstStyle/>
                    <a:p>
                      <a:r>
                        <a:rPr lang="en-US" dirty="0"/>
                        <a:t>0</a:t>
                      </a:r>
                    </a:p>
                  </a:txBody>
                  <a:tcPr>
                    <a:solidFill>
                      <a:schemeClr val="bg1">
                        <a:lumMod val="85000"/>
                      </a:schemeClr>
                    </a:solidFill>
                  </a:tcPr>
                </a:tc>
                <a:tc>
                  <a:txBody>
                    <a:bodyPr/>
                    <a:lstStyle/>
                    <a:p>
                      <a:r>
                        <a:rPr lang="en-US" dirty="0"/>
                        <a:t>0</a:t>
                      </a:r>
                    </a:p>
                  </a:txBody>
                  <a:tcPr>
                    <a:solidFill>
                      <a:schemeClr val="bg1">
                        <a:lumMod val="85000"/>
                      </a:schemeClr>
                    </a:solidFill>
                  </a:tcPr>
                </a:tc>
                <a:tc>
                  <a:txBody>
                    <a:bodyPr/>
                    <a:lstStyle/>
                    <a:p>
                      <a:r>
                        <a:rPr lang="en-US" dirty="0"/>
                        <a:t>22,000</a:t>
                      </a:r>
                    </a:p>
                  </a:txBody>
                  <a:tcPr/>
                </a:tc>
                <a:extLst>
                  <a:ext uri="{0D108BD9-81ED-4DB2-BD59-A6C34878D82A}">
                    <a16:rowId xmlns:a16="http://schemas.microsoft.com/office/drawing/2014/main" val="1769087681"/>
                  </a:ext>
                </a:extLst>
              </a:tr>
              <a:tr h="370840">
                <a:tc>
                  <a:txBody>
                    <a:bodyPr/>
                    <a:lstStyle/>
                    <a:p>
                      <a:r>
                        <a:rPr lang="en-US" dirty="0"/>
                        <a:t>1</a:t>
                      </a:r>
                    </a:p>
                  </a:txBody>
                  <a:tcPr/>
                </a:tc>
                <a:tc>
                  <a:txBody>
                    <a:bodyPr/>
                    <a:lstStyle/>
                    <a:p>
                      <a:r>
                        <a:rPr lang="en-US" dirty="0"/>
                        <a:t>0</a:t>
                      </a:r>
                    </a:p>
                  </a:txBody>
                  <a:tcPr>
                    <a:solidFill>
                      <a:schemeClr val="bg1">
                        <a:lumMod val="85000"/>
                      </a:schemeClr>
                    </a:solidFill>
                  </a:tcPr>
                </a:tc>
                <a:tc>
                  <a:txBody>
                    <a:bodyPr/>
                    <a:lstStyle/>
                    <a:p>
                      <a:r>
                        <a:rPr lang="en-US" dirty="0"/>
                        <a:t>1</a:t>
                      </a:r>
                    </a:p>
                  </a:txBody>
                  <a:tcPr>
                    <a:solidFill>
                      <a:schemeClr val="bg1">
                        <a:lumMod val="85000"/>
                      </a:schemeClr>
                    </a:solidFill>
                  </a:tcPr>
                </a:tc>
                <a:tc>
                  <a:txBody>
                    <a:bodyPr/>
                    <a:lstStyle/>
                    <a:p>
                      <a:r>
                        <a:rPr lang="en-US" dirty="0"/>
                        <a:t>0</a:t>
                      </a:r>
                    </a:p>
                  </a:txBody>
                  <a:tcPr>
                    <a:solidFill>
                      <a:schemeClr val="bg1">
                        <a:lumMod val="85000"/>
                      </a:schemeClr>
                    </a:solidFill>
                  </a:tcPr>
                </a:tc>
                <a:tc>
                  <a:txBody>
                    <a:bodyPr/>
                    <a:lstStyle/>
                    <a:p>
                      <a:r>
                        <a:rPr lang="en-US" dirty="0"/>
                        <a:t>22,750</a:t>
                      </a:r>
                    </a:p>
                  </a:txBody>
                  <a:tcPr/>
                </a:tc>
                <a:extLst>
                  <a:ext uri="{0D108BD9-81ED-4DB2-BD59-A6C34878D82A}">
                    <a16:rowId xmlns:a16="http://schemas.microsoft.com/office/drawing/2014/main" val="724713883"/>
                  </a:ext>
                </a:extLst>
              </a:tr>
              <a:tr h="370840">
                <a:tc>
                  <a:txBody>
                    <a:bodyPr/>
                    <a:lstStyle/>
                    <a:p>
                      <a:r>
                        <a:rPr lang="en-US" dirty="0"/>
                        <a:t>2</a:t>
                      </a:r>
                    </a:p>
                  </a:txBody>
                  <a:tcPr/>
                </a:tc>
                <a:tc>
                  <a:txBody>
                    <a:bodyPr/>
                    <a:lstStyle/>
                    <a:p>
                      <a:r>
                        <a:rPr lang="en-US" dirty="0"/>
                        <a:t>0</a:t>
                      </a:r>
                    </a:p>
                  </a:txBody>
                  <a:tcPr>
                    <a:solidFill>
                      <a:schemeClr val="bg1">
                        <a:lumMod val="85000"/>
                      </a:schemeClr>
                    </a:solidFill>
                  </a:tcPr>
                </a:tc>
                <a:tc>
                  <a:txBody>
                    <a:bodyPr/>
                    <a:lstStyle/>
                    <a:p>
                      <a:r>
                        <a:rPr lang="en-US" dirty="0"/>
                        <a:t>0</a:t>
                      </a:r>
                    </a:p>
                  </a:txBody>
                  <a:tcPr>
                    <a:solidFill>
                      <a:schemeClr val="bg1">
                        <a:lumMod val="85000"/>
                      </a:schemeClr>
                    </a:solidFill>
                  </a:tcPr>
                </a:tc>
                <a:tc>
                  <a:txBody>
                    <a:bodyPr/>
                    <a:lstStyle/>
                    <a:p>
                      <a:r>
                        <a:rPr lang="en-US" dirty="0"/>
                        <a:t>1</a:t>
                      </a:r>
                    </a:p>
                  </a:txBody>
                  <a:tcPr>
                    <a:solidFill>
                      <a:schemeClr val="bg1">
                        <a:lumMod val="85000"/>
                      </a:schemeClr>
                    </a:solidFill>
                  </a:tcPr>
                </a:tc>
                <a:tc>
                  <a:txBody>
                    <a:bodyPr/>
                    <a:lstStyle/>
                    <a:p>
                      <a:r>
                        <a:rPr lang="en-US" dirty="0"/>
                        <a:t>25,000</a:t>
                      </a:r>
                    </a:p>
                  </a:txBody>
                  <a:tcPr/>
                </a:tc>
                <a:extLst>
                  <a:ext uri="{0D108BD9-81ED-4DB2-BD59-A6C34878D82A}">
                    <a16:rowId xmlns:a16="http://schemas.microsoft.com/office/drawing/2014/main" val="1698262416"/>
                  </a:ext>
                </a:extLst>
              </a:tr>
              <a:tr h="370840">
                <a:tc>
                  <a:txBody>
                    <a:bodyPr/>
                    <a:lstStyle/>
                    <a:p>
                      <a:r>
                        <a:rPr lang="en-US" dirty="0"/>
                        <a:t>3</a:t>
                      </a:r>
                    </a:p>
                  </a:txBody>
                  <a:tcPr/>
                </a:tc>
                <a:tc>
                  <a:txBody>
                    <a:bodyPr/>
                    <a:lstStyle/>
                    <a:p>
                      <a:r>
                        <a:rPr lang="en-US" dirty="0"/>
                        <a:t>1</a:t>
                      </a:r>
                    </a:p>
                  </a:txBody>
                  <a:tcPr>
                    <a:solidFill>
                      <a:schemeClr val="bg1">
                        <a:lumMod val="85000"/>
                      </a:schemeClr>
                    </a:solidFill>
                  </a:tcPr>
                </a:tc>
                <a:tc>
                  <a:txBody>
                    <a:bodyPr/>
                    <a:lstStyle/>
                    <a:p>
                      <a:r>
                        <a:rPr lang="en-US" dirty="0"/>
                        <a:t>0</a:t>
                      </a:r>
                    </a:p>
                  </a:txBody>
                  <a:tcPr>
                    <a:solidFill>
                      <a:schemeClr val="bg1">
                        <a:lumMod val="85000"/>
                      </a:schemeClr>
                    </a:solidFill>
                  </a:tcPr>
                </a:tc>
                <a:tc>
                  <a:txBody>
                    <a:bodyPr/>
                    <a:lstStyle/>
                    <a:p>
                      <a:r>
                        <a:rPr lang="en-US" dirty="0"/>
                        <a:t>0</a:t>
                      </a:r>
                    </a:p>
                  </a:txBody>
                  <a:tcPr>
                    <a:solidFill>
                      <a:schemeClr val="bg1">
                        <a:lumMod val="85000"/>
                      </a:schemeClr>
                    </a:solidFill>
                  </a:tcPr>
                </a:tc>
                <a:tc>
                  <a:txBody>
                    <a:bodyPr/>
                    <a:lstStyle/>
                    <a:p>
                      <a:r>
                        <a:rPr lang="en-US" dirty="0"/>
                        <a:t>32,000</a:t>
                      </a:r>
                    </a:p>
                  </a:txBody>
                  <a:tcPr/>
                </a:tc>
                <a:extLst>
                  <a:ext uri="{0D108BD9-81ED-4DB2-BD59-A6C34878D82A}">
                    <a16:rowId xmlns:a16="http://schemas.microsoft.com/office/drawing/2014/main" val="3551066048"/>
                  </a:ext>
                </a:extLst>
              </a:tr>
              <a:tr h="370840">
                <a:tc>
                  <a:txBody>
                    <a:bodyPr/>
                    <a:lstStyle/>
                    <a:p>
                      <a:r>
                        <a:rPr lang="en-US" dirty="0"/>
                        <a:t>2</a:t>
                      </a:r>
                    </a:p>
                  </a:txBody>
                  <a:tcPr/>
                </a:tc>
                <a:tc>
                  <a:txBody>
                    <a:bodyPr/>
                    <a:lstStyle/>
                    <a:p>
                      <a:r>
                        <a:rPr lang="en-US" dirty="0"/>
                        <a:t>0</a:t>
                      </a:r>
                    </a:p>
                  </a:txBody>
                  <a:tcPr>
                    <a:solidFill>
                      <a:schemeClr val="bg1">
                        <a:lumMod val="85000"/>
                      </a:schemeClr>
                    </a:solidFill>
                  </a:tcPr>
                </a:tc>
                <a:tc>
                  <a:txBody>
                    <a:bodyPr/>
                    <a:lstStyle/>
                    <a:p>
                      <a:r>
                        <a:rPr lang="en-US" dirty="0"/>
                        <a:t>1</a:t>
                      </a:r>
                    </a:p>
                  </a:txBody>
                  <a:tcPr>
                    <a:solidFill>
                      <a:schemeClr val="bg1">
                        <a:lumMod val="85000"/>
                      </a:schemeClr>
                    </a:solidFill>
                  </a:tcPr>
                </a:tc>
                <a:tc>
                  <a:txBody>
                    <a:bodyPr/>
                    <a:lstStyle/>
                    <a:p>
                      <a:r>
                        <a:rPr lang="en-US" dirty="0"/>
                        <a:t>0</a:t>
                      </a:r>
                    </a:p>
                  </a:txBody>
                  <a:tcPr>
                    <a:solidFill>
                      <a:schemeClr val="bg1">
                        <a:lumMod val="85000"/>
                      </a:schemeClr>
                    </a:solidFill>
                  </a:tcPr>
                </a:tc>
                <a:tc>
                  <a:txBody>
                    <a:bodyPr/>
                    <a:lstStyle/>
                    <a:p>
                      <a:r>
                        <a:rPr lang="en-US" dirty="0"/>
                        <a:t>26,000</a:t>
                      </a:r>
                    </a:p>
                  </a:txBody>
                  <a:tcPr/>
                </a:tc>
                <a:extLst>
                  <a:ext uri="{0D108BD9-81ED-4DB2-BD59-A6C34878D82A}">
                    <a16:rowId xmlns:a16="http://schemas.microsoft.com/office/drawing/2014/main" val="2982395286"/>
                  </a:ext>
                </a:extLst>
              </a:tr>
            </a:tbl>
          </a:graphicData>
        </a:graphic>
      </p:graphicFrame>
      <p:sp>
        <p:nvSpPr>
          <p:cNvPr id="9" name="Arrow: Right 8">
            <a:extLst>
              <a:ext uri="{FF2B5EF4-FFF2-40B4-BE49-F238E27FC236}">
                <a16:creationId xmlns:a16="http://schemas.microsoft.com/office/drawing/2014/main" id="{CCC8C1F3-E12D-4168-A868-4B0B8F8EF0A6}"/>
              </a:ext>
            </a:extLst>
          </p:cNvPr>
          <p:cNvSpPr/>
          <p:nvPr/>
        </p:nvSpPr>
        <p:spPr>
          <a:xfrm>
            <a:off x="4732713" y="4492258"/>
            <a:ext cx="1363287" cy="3325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83A6EDF-7322-46E9-BF58-1CD83440AF7E}"/>
              </a:ext>
            </a:extLst>
          </p:cNvPr>
          <p:cNvSpPr txBox="1"/>
          <p:nvPr/>
        </p:nvSpPr>
        <p:spPr>
          <a:xfrm>
            <a:off x="5591228" y="6308209"/>
            <a:ext cx="2023697" cy="369332"/>
          </a:xfrm>
          <a:prstGeom prst="rect">
            <a:avLst/>
          </a:prstGeom>
          <a:noFill/>
        </p:spPr>
        <p:txBody>
          <a:bodyPr wrap="square" rtlCol="0">
            <a:spAutoFit/>
          </a:bodyPr>
          <a:lstStyle/>
          <a:p>
            <a:r>
              <a:rPr lang="en-US" dirty="0"/>
              <a:t>Ordinal encoding</a:t>
            </a:r>
          </a:p>
        </p:txBody>
      </p:sp>
      <p:sp>
        <p:nvSpPr>
          <p:cNvPr id="10" name="TextBox 9">
            <a:extLst>
              <a:ext uri="{FF2B5EF4-FFF2-40B4-BE49-F238E27FC236}">
                <a16:creationId xmlns:a16="http://schemas.microsoft.com/office/drawing/2014/main" id="{EAE17AEB-617D-418F-9875-FD3B3FD00713}"/>
              </a:ext>
            </a:extLst>
          </p:cNvPr>
          <p:cNvSpPr txBox="1"/>
          <p:nvPr/>
        </p:nvSpPr>
        <p:spPr>
          <a:xfrm>
            <a:off x="8077200" y="6308209"/>
            <a:ext cx="2294793" cy="369332"/>
          </a:xfrm>
          <a:prstGeom prst="rect">
            <a:avLst/>
          </a:prstGeom>
          <a:noFill/>
        </p:spPr>
        <p:txBody>
          <a:bodyPr wrap="square" rtlCol="0">
            <a:spAutoFit/>
          </a:bodyPr>
          <a:lstStyle/>
          <a:p>
            <a:r>
              <a:rPr lang="en-US" dirty="0"/>
              <a:t>One-hot-encoding</a:t>
            </a:r>
          </a:p>
        </p:txBody>
      </p:sp>
      <p:sp>
        <p:nvSpPr>
          <p:cNvPr id="5" name="Left Brace 4">
            <a:extLst>
              <a:ext uri="{FF2B5EF4-FFF2-40B4-BE49-F238E27FC236}">
                <a16:creationId xmlns:a16="http://schemas.microsoft.com/office/drawing/2014/main" id="{7C704B23-C234-4DA6-9732-D16AE122AA9F}"/>
              </a:ext>
            </a:extLst>
          </p:cNvPr>
          <p:cNvSpPr/>
          <p:nvPr/>
        </p:nvSpPr>
        <p:spPr>
          <a:xfrm rot="16200000">
            <a:off x="8482295" y="4864627"/>
            <a:ext cx="329877" cy="2294794"/>
          </a:xfrm>
          <a:prstGeom prst="leftBrace">
            <a:avLst>
              <a:gd name="adj1" fmla="val 0"/>
              <a:gd name="adj2" fmla="val 5076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57B1AF38-6E4E-4CC5-806B-D77A2832094F}"/>
              </a:ext>
            </a:extLst>
          </p:cNvPr>
          <p:cNvSpPr/>
          <p:nvPr/>
        </p:nvSpPr>
        <p:spPr>
          <a:xfrm rot="16200000">
            <a:off x="6811785" y="5638379"/>
            <a:ext cx="329876" cy="747292"/>
          </a:xfrm>
          <a:prstGeom prst="leftBrace">
            <a:avLst>
              <a:gd name="adj1" fmla="val 0"/>
              <a:gd name="adj2" fmla="val 5076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72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8FCB-3264-46F6-912D-145017A4FA95}"/>
              </a:ext>
            </a:extLst>
          </p:cNvPr>
          <p:cNvSpPr>
            <a:spLocks noGrp="1"/>
          </p:cNvSpPr>
          <p:nvPr>
            <p:ph type="title"/>
          </p:nvPr>
        </p:nvSpPr>
        <p:spPr/>
        <p:txBody>
          <a:bodyPr/>
          <a:lstStyle/>
          <a:p>
            <a:r>
              <a:rPr lang="en-US" dirty="0"/>
              <a:t>Data Preparation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4E0A9D-7692-467B-984B-C17C60551A45}"/>
                  </a:ext>
                </a:extLst>
              </p:cNvPr>
              <p:cNvSpPr>
                <a:spLocks noGrp="1"/>
              </p:cNvSpPr>
              <p:nvPr>
                <p:ph idx="1"/>
              </p:nvPr>
            </p:nvSpPr>
            <p:spPr/>
            <p:txBody>
              <a:bodyPr>
                <a:normAutofit/>
              </a:bodyPr>
              <a:lstStyle/>
              <a:p>
                <a:r>
                  <a:rPr lang="en-US" dirty="0"/>
                  <a:t>Standardize continuous variables (why???)</a:t>
                </a:r>
              </a:p>
              <a:p>
                <a:pPr marL="0" indent="0">
                  <a:buNone/>
                </a:pPr>
                <a:r>
                  <a:rPr lang="en-US" sz="400" dirty="0"/>
                  <a:t>		</a:t>
                </a:r>
              </a:p>
              <a:p>
                <a:pPr marL="0" indent="0">
                  <a:buNone/>
                </a:pPr>
                <a:r>
                  <a:rPr lang="en-US" sz="2400" dirty="0"/>
                  <a:t>			Standardized value</a:t>
                </a:r>
                <a14:m>
                  <m:oMath xmlns:m="http://schemas.openxmlformats.org/officeDocument/2006/math">
                    <m:r>
                      <a:rPr lang="en-US" sz="2400" smtClean="0">
                        <a:latin typeface="Cambria Math"/>
                      </a:rPr>
                      <m:t>=</m:t>
                    </m:r>
                    <m:f>
                      <m:fPr>
                        <m:ctrlPr>
                          <a:rPr lang="en-US" sz="2400" i="1">
                            <a:latin typeface="Cambria Math" panose="02040503050406030204" pitchFamily="18" charset="0"/>
                          </a:rPr>
                        </m:ctrlPr>
                      </m:fPr>
                      <m:num>
                        <m:r>
                          <a:rPr lang="en-US" sz="2400">
                            <a:latin typeface="Cambria Math"/>
                          </a:rPr>
                          <m:t>𝑥</m:t>
                        </m:r>
                        <m:r>
                          <a:rPr lang="en-US" sz="2400">
                            <a:latin typeface="Cambria Math"/>
                          </a:rPr>
                          <m:t>−</m:t>
                        </m:r>
                        <m:sSub>
                          <m:sSubPr>
                            <m:ctrlPr>
                              <a:rPr lang="en-US" sz="2400" i="1">
                                <a:latin typeface="Cambria Math" panose="02040503050406030204" pitchFamily="18" charset="0"/>
                              </a:rPr>
                            </m:ctrlPr>
                          </m:sSubPr>
                          <m:e>
                            <m:r>
                              <a:rPr lang="en-US" sz="2400">
                                <a:latin typeface="Cambria Math"/>
                              </a:rPr>
                              <m:t>𝑥</m:t>
                            </m:r>
                          </m:e>
                          <m:sub>
                            <m:r>
                              <a:rPr lang="en-US" sz="2400">
                                <a:latin typeface="Cambria Math"/>
                              </a:rPr>
                              <m:t>𝑚</m:t>
                            </m:r>
                            <m:r>
                              <a:rPr lang="en-US" sz="2400" b="0" i="1" smtClean="0">
                                <a:latin typeface="Cambria Math" panose="02040503050406030204" pitchFamily="18" charset="0"/>
                              </a:rPr>
                              <m:t>𝑒𝑎</m:t>
                            </m:r>
                            <m:r>
                              <a:rPr lang="en-US" sz="2400">
                                <a:latin typeface="Cambria Math"/>
                              </a:rPr>
                              <m:t>𝑛</m:t>
                            </m:r>
                          </m:sub>
                        </m:sSub>
                      </m:num>
                      <m:den>
                        <m:sSub>
                          <m:sSubPr>
                            <m:ctrlPr>
                              <a:rPr lang="en-US" sz="2400" i="1">
                                <a:latin typeface="Cambria Math" panose="02040503050406030204" pitchFamily="18" charset="0"/>
                              </a:rPr>
                            </m:ctrlPr>
                          </m:sSubPr>
                          <m:e>
                            <m:r>
                              <a:rPr lang="en-US" sz="2400">
                                <a:latin typeface="Cambria Math"/>
                              </a:rPr>
                              <m:t>𝑥</m:t>
                            </m:r>
                          </m:e>
                          <m:sub>
                            <m:r>
                              <a:rPr lang="en-US" sz="2400" b="0" i="1" smtClean="0">
                                <a:latin typeface="Cambria Math" panose="02040503050406030204" pitchFamily="18" charset="0"/>
                              </a:rPr>
                              <m:t>𝑠𝑡𝑑</m:t>
                            </m:r>
                            <m:r>
                              <a:rPr lang="en-US" sz="2400" b="0" i="1" smtClean="0">
                                <a:latin typeface="Cambria Math" panose="02040503050406030204" pitchFamily="18" charset="0"/>
                              </a:rPr>
                              <m:t>.</m:t>
                            </m:r>
                            <m:r>
                              <a:rPr lang="en-US" sz="2400" b="0" i="1" smtClean="0">
                                <a:latin typeface="Cambria Math" panose="02040503050406030204" pitchFamily="18" charset="0"/>
                              </a:rPr>
                              <m:t>𝑑𝑒𝑣</m:t>
                            </m:r>
                            <m:r>
                              <a:rPr lang="en-US" sz="2400" b="0" i="1" smtClean="0">
                                <a:latin typeface="Cambria Math" panose="02040503050406030204" pitchFamily="18" charset="0"/>
                              </a:rPr>
                              <m:t>.</m:t>
                            </m:r>
                          </m:sub>
                        </m:sSub>
                      </m:den>
                    </m:f>
                  </m:oMath>
                </a14:m>
                <a:r>
                  <a:rPr lang="en-US" sz="2400" dirty="0"/>
                  <a:t>		</a:t>
                </a:r>
                <a:endParaRPr lang="en-US" dirty="0"/>
              </a:p>
            </p:txBody>
          </p:sp>
        </mc:Choice>
        <mc:Fallback xmlns="">
          <p:sp>
            <p:nvSpPr>
              <p:cNvPr id="3" name="Content Placeholder 2">
                <a:extLst>
                  <a:ext uri="{FF2B5EF4-FFF2-40B4-BE49-F238E27FC236}">
                    <a16:creationId xmlns:a16="http://schemas.microsoft.com/office/drawing/2014/main" id="{8A4E0A9D-7692-467B-984B-C17C60551A4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988E3036-E201-4FF6-9F2E-CA441E290796}"/>
              </a:ext>
            </a:extLst>
          </p:cNvPr>
          <p:cNvGraphicFramePr>
            <a:graphicFrameLocks noGrp="1"/>
          </p:cNvGraphicFramePr>
          <p:nvPr>
            <p:extLst>
              <p:ext uri="{D42A27DB-BD31-4B8C-83A1-F6EECF244321}">
                <p14:modId xmlns:p14="http://schemas.microsoft.com/office/powerpoint/2010/main" val="1213569505"/>
              </p:ext>
            </p:extLst>
          </p:nvPr>
        </p:nvGraphicFramePr>
        <p:xfrm>
          <a:off x="1658069" y="3544675"/>
          <a:ext cx="2750125" cy="2194560"/>
        </p:xfrm>
        <a:graphic>
          <a:graphicData uri="http://schemas.openxmlformats.org/drawingml/2006/table">
            <a:tbl>
              <a:tblPr>
                <a:tableStyleId>{5940675A-B579-460E-94D1-54222C63F5DA}</a:tableStyleId>
              </a:tblPr>
              <a:tblGrid>
                <a:gridCol w="817605">
                  <a:extLst>
                    <a:ext uri="{9D8B030D-6E8A-4147-A177-3AD203B41FA5}">
                      <a16:colId xmlns:a16="http://schemas.microsoft.com/office/drawing/2014/main" val="20000"/>
                    </a:ext>
                  </a:extLst>
                </a:gridCol>
                <a:gridCol w="966260">
                  <a:extLst>
                    <a:ext uri="{9D8B030D-6E8A-4147-A177-3AD203B41FA5}">
                      <a16:colId xmlns:a16="http://schemas.microsoft.com/office/drawing/2014/main" val="20001"/>
                    </a:ext>
                  </a:extLst>
                </a:gridCol>
                <a:gridCol w="966260">
                  <a:extLst>
                    <a:ext uri="{9D8B030D-6E8A-4147-A177-3AD203B41FA5}">
                      <a16:colId xmlns:a16="http://schemas.microsoft.com/office/drawing/2014/main" val="677145346"/>
                    </a:ext>
                  </a:extLst>
                </a:gridCol>
              </a:tblGrid>
              <a:tr h="365760">
                <a:tc>
                  <a:txBody>
                    <a:bodyPr/>
                    <a:lstStyle/>
                    <a:p>
                      <a:pPr algn="ctr" fontAlgn="b"/>
                      <a:r>
                        <a:rPr lang="en-US" sz="1800" b="1" i="0" u="none" strike="noStrike" dirty="0">
                          <a:solidFill>
                            <a:srgbClr val="000000"/>
                          </a:solidFill>
                          <a:effectLst/>
                          <a:latin typeface="Calibri" panose="020F0502020204030204" pitchFamily="34" charset="0"/>
                        </a:rPr>
                        <a:t>Age</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Salary</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Default</a:t>
                      </a:r>
                    </a:p>
                  </a:txBody>
                  <a:tcPr marL="9525" marR="9525" marT="9525" marB="0" anchor="ctr"/>
                </a:tc>
                <a:extLst>
                  <a:ext uri="{0D108BD9-81ED-4DB2-BD59-A6C34878D82A}">
                    <a16:rowId xmlns:a16="http://schemas.microsoft.com/office/drawing/2014/main" val="10000"/>
                  </a:ext>
                </a:extLst>
              </a:tr>
              <a:tr h="365760">
                <a:tc>
                  <a:txBody>
                    <a:bodyPr/>
                    <a:lstStyle/>
                    <a:p>
                      <a:pPr algn="ctr" fontAlgn="b"/>
                      <a:r>
                        <a:rPr lang="en-US" sz="1800" u="none" strike="noStrike" dirty="0">
                          <a:effectLst/>
                        </a:rPr>
                        <a:t>23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58,560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1"/>
                  </a:ext>
                </a:extLst>
              </a:tr>
              <a:tr h="365760">
                <a:tc>
                  <a:txBody>
                    <a:bodyPr/>
                    <a:lstStyle/>
                    <a:p>
                      <a:pPr algn="ctr" fontAlgn="b"/>
                      <a:r>
                        <a:rPr lang="en-US" sz="1800" u="none" strike="noStrike" dirty="0">
                          <a:effectLst/>
                        </a:rPr>
                        <a:t>21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78,224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2"/>
                  </a:ext>
                </a:extLst>
              </a:tr>
              <a:tr h="365760">
                <a:tc>
                  <a:txBody>
                    <a:bodyPr/>
                    <a:lstStyle/>
                    <a:p>
                      <a:pPr algn="ct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86,571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3"/>
                  </a:ext>
                </a:extLst>
              </a:tr>
              <a:tr h="365760">
                <a:tc>
                  <a:txBody>
                    <a:bodyPr/>
                    <a:lstStyle/>
                    <a:p>
                      <a:pPr algn="ct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78,841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4"/>
                  </a:ext>
                </a:extLst>
              </a:tr>
              <a:tr h="365760">
                <a:tc>
                  <a:txBody>
                    <a:bodyPr/>
                    <a:lstStyle/>
                    <a:p>
                      <a:pPr algn="ctr" fontAlgn="b"/>
                      <a:r>
                        <a:rPr lang="en-US" sz="1800" u="none" strike="noStrike" dirty="0">
                          <a:effectLst/>
                        </a:rPr>
                        <a:t>24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63,839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5"/>
                  </a:ext>
                </a:extLst>
              </a:tr>
            </a:tbl>
          </a:graphicData>
        </a:graphic>
      </p:graphicFrame>
      <p:graphicFrame>
        <p:nvGraphicFramePr>
          <p:cNvPr id="5" name="Table 4">
            <a:extLst>
              <a:ext uri="{FF2B5EF4-FFF2-40B4-BE49-F238E27FC236}">
                <a16:creationId xmlns:a16="http://schemas.microsoft.com/office/drawing/2014/main" id="{C45ABEBC-A99C-4109-8461-4A620F1E89F6}"/>
              </a:ext>
            </a:extLst>
          </p:cNvPr>
          <p:cNvGraphicFramePr>
            <a:graphicFrameLocks noGrp="1"/>
          </p:cNvGraphicFramePr>
          <p:nvPr>
            <p:extLst>
              <p:ext uri="{D42A27DB-BD31-4B8C-83A1-F6EECF244321}">
                <p14:modId xmlns:p14="http://schemas.microsoft.com/office/powerpoint/2010/main" val="687331178"/>
              </p:ext>
            </p:extLst>
          </p:nvPr>
        </p:nvGraphicFramePr>
        <p:xfrm>
          <a:off x="6851073" y="3544675"/>
          <a:ext cx="2957622" cy="2194560"/>
        </p:xfrm>
        <a:graphic>
          <a:graphicData uri="http://schemas.openxmlformats.org/drawingml/2006/table">
            <a:tbl>
              <a:tblPr>
                <a:tableStyleId>{5940675A-B579-460E-94D1-54222C63F5DA}</a:tableStyleId>
              </a:tblPr>
              <a:tblGrid>
                <a:gridCol w="830644">
                  <a:extLst>
                    <a:ext uri="{9D8B030D-6E8A-4147-A177-3AD203B41FA5}">
                      <a16:colId xmlns:a16="http://schemas.microsoft.com/office/drawing/2014/main" val="20000"/>
                    </a:ext>
                  </a:extLst>
                </a:gridCol>
                <a:gridCol w="1051624">
                  <a:extLst>
                    <a:ext uri="{9D8B030D-6E8A-4147-A177-3AD203B41FA5}">
                      <a16:colId xmlns:a16="http://schemas.microsoft.com/office/drawing/2014/main" val="20001"/>
                    </a:ext>
                  </a:extLst>
                </a:gridCol>
                <a:gridCol w="1075354">
                  <a:extLst>
                    <a:ext uri="{9D8B030D-6E8A-4147-A177-3AD203B41FA5}">
                      <a16:colId xmlns:a16="http://schemas.microsoft.com/office/drawing/2014/main" val="3170195586"/>
                    </a:ext>
                  </a:extLst>
                </a:gridCol>
              </a:tblGrid>
              <a:tr h="365760">
                <a:tc>
                  <a:txBody>
                    <a:bodyPr/>
                    <a:lstStyle/>
                    <a:p>
                      <a:pPr algn="ctr" fontAlgn="b"/>
                      <a:r>
                        <a:rPr lang="en-US" sz="1800" b="1" i="0" u="none" strike="noStrike" dirty="0" err="1">
                          <a:solidFill>
                            <a:srgbClr val="000000"/>
                          </a:solidFill>
                          <a:effectLst/>
                          <a:latin typeface="Calibri" panose="020F0502020204030204" pitchFamily="34" charset="0"/>
                        </a:rPr>
                        <a:t>Age_std</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1" i="0" u="none" strike="noStrike" dirty="0" err="1">
                          <a:solidFill>
                            <a:srgbClr val="000000"/>
                          </a:solidFill>
                          <a:effectLst/>
                          <a:latin typeface="Calibri" panose="020F0502020204030204" pitchFamily="34" charset="0"/>
                        </a:rPr>
                        <a:t>Salary_std</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Default</a:t>
                      </a:r>
                    </a:p>
                  </a:txBody>
                  <a:tcPr marL="9525" marR="9525" marT="9525" marB="0" anchor="ctr"/>
                </a:tc>
                <a:extLst>
                  <a:ext uri="{0D108BD9-81ED-4DB2-BD59-A6C34878D82A}">
                    <a16:rowId xmlns:a16="http://schemas.microsoft.com/office/drawing/2014/main" val="10000"/>
                  </a:ext>
                </a:extLst>
              </a:tr>
              <a:tr h="365760">
                <a:tc>
                  <a:txBody>
                    <a:bodyPr/>
                    <a:lstStyle/>
                    <a:p>
                      <a:pPr algn="ctr" fontAlgn="b"/>
                      <a:r>
                        <a:rPr lang="en-US" sz="1800" u="none" strike="noStrike" dirty="0">
                          <a:effectLst/>
                        </a:rPr>
                        <a:t>0.19</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-1.26</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1"/>
                  </a:ext>
                </a:extLst>
              </a:tr>
              <a:tr h="365760">
                <a:tc>
                  <a:txBody>
                    <a:bodyPr/>
                    <a:lstStyle/>
                    <a:p>
                      <a:pPr algn="ctr" fontAlgn="b"/>
                      <a:r>
                        <a:rPr lang="en-US" sz="1800" u="none" strike="noStrike" dirty="0">
                          <a:effectLst/>
                        </a:rPr>
                        <a:t>-0.77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0.43</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2"/>
                  </a:ext>
                </a:extLst>
              </a:tr>
              <a:tr h="365760">
                <a:tc>
                  <a:txBody>
                    <a:bodyPr/>
                    <a:lstStyle/>
                    <a:p>
                      <a:pPr algn="ctr" fontAlgn="b"/>
                      <a:r>
                        <a:rPr lang="en-US" sz="1800" u="none" strike="noStrike" dirty="0">
                          <a:effectLst/>
                        </a:rPr>
                        <a:t>1.16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1.15</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3"/>
                  </a:ext>
                </a:extLst>
              </a:tr>
              <a:tr h="365760">
                <a:tc>
                  <a:txBody>
                    <a:bodyPr/>
                    <a:lstStyle/>
                    <a:p>
                      <a:pPr algn="ctr" fontAlgn="b"/>
                      <a:r>
                        <a:rPr lang="en-US" sz="1800" u="none" strike="noStrike" dirty="0">
                          <a:effectLst/>
                        </a:rPr>
                        <a:t>-1.25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0.49</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4"/>
                  </a:ext>
                </a:extLst>
              </a:tr>
              <a:tr h="365760">
                <a:tc>
                  <a:txBody>
                    <a:bodyPr/>
                    <a:lstStyle/>
                    <a:p>
                      <a:pPr algn="ctr" fontAlgn="b"/>
                      <a:r>
                        <a:rPr lang="en-US" sz="1800" u="none" strike="noStrike" dirty="0">
                          <a:effectLst/>
                        </a:rPr>
                        <a:t>0.68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-0.81</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9AB1E2BC-F055-4AFA-8573-7BCB13339D36}"/>
              </a:ext>
            </a:extLst>
          </p:cNvPr>
          <p:cNvSpPr txBox="1"/>
          <p:nvPr/>
        </p:nvSpPr>
        <p:spPr>
          <a:xfrm>
            <a:off x="1162664" y="6036128"/>
            <a:ext cx="1676400" cy="646331"/>
          </a:xfrm>
          <a:prstGeom prst="rect">
            <a:avLst/>
          </a:prstGeom>
          <a:noFill/>
        </p:spPr>
        <p:txBody>
          <a:bodyPr wrap="square" rtlCol="0">
            <a:spAutoFit/>
          </a:bodyPr>
          <a:lstStyle/>
          <a:p>
            <a:r>
              <a:rPr lang="en-US" dirty="0"/>
              <a:t>Mean = 22.6</a:t>
            </a:r>
          </a:p>
          <a:p>
            <a:r>
              <a:rPr lang="en-US" dirty="0" err="1"/>
              <a:t>Std.Dev</a:t>
            </a:r>
            <a:r>
              <a:rPr lang="en-US" dirty="0"/>
              <a:t>. = 2.07</a:t>
            </a:r>
          </a:p>
        </p:txBody>
      </p:sp>
      <p:sp>
        <p:nvSpPr>
          <p:cNvPr id="7" name="TextBox 6">
            <a:extLst>
              <a:ext uri="{FF2B5EF4-FFF2-40B4-BE49-F238E27FC236}">
                <a16:creationId xmlns:a16="http://schemas.microsoft.com/office/drawing/2014/main" id="{1D715EA2-B8EE-4B5E-A544-EA601585F398}"/>
              </a:ext>
            </a:extLst>
          </p:cNvPr>
          <p:cNvSpPr txBox="1"/>
          <p:nvPr/>
        </p:nvSpPr>
        <p:spPr>
          <a:xfrm>
            <a:off x="2827658" y="6057372"/>
            <a:ext cx="1905000" cy="646331"/>
          </a:xfrm>
          <a:prstGeom prst="rect">
            <a:avLst/>
          </a:prstGeom>
          <a:noFill/>
        </p:spPr>
        <p:txBody>
          <a:bodyPr wrap="square" rtlCol="0">
            <a:spAutoFit/>
          </a:bodyPr>
          <a:lstStyle/>
          <a:p>
            <a:r>
              <a:rPr lang="en-US" dirty="0"/>
              <a:t>Mean = 73,207</a:t>
            </a:r>
          </a:p>
          <a:p>
            <a:r>
              <a:rPr lang="en-US" dirty="0" err="1"/>
              <a:t>Std.Dev</a:t>
            </a:r>
            <a:r>
              <a:rPr lang="en-US" dirty="0"/>
              <a:t>. = 11,595</a:t>
            </a:r>
          </a:p>
        </p:txBody>
      </p:sp>
      <p:cxnSp>
        <p:nvCxnSpPr>
          <p:cNvPr id="9" name="Straight Arrow Connector 8">
            <a:extLst>
              <a:ext uri="{FF2B5EF4-FFF2-40B4-BE49-F238E27FC236}">
                <a16:creationId xmlns:a16="http://schemas.microsoft.com/office/drawing/2014/main" id="{E25CADC0-46A4-42EE-AC2B-AD948B74BE82}"/>
              </a:ext>
            </a:extLst>
          </p:cNvPr>
          <p:cNvCxnSpPr/>
          <p:nvPr/>
        </p:nvCxnSpPr>
        <p:spPr>
          <a:xfrm flipH="1">
            <a:off x="1658069" y="5816764"/>
            <a:ext cx="353611" cy="219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CEB0569-41D7-4841-8588-AAA93253CB26}"/>
              </a:ext>
            </a:extLst>
          </p:cNvPr>
          <p:cNvCxnSpPr/>
          <p:nvPr/>
        </p:nvCxnSpPr>
        <p:spPr>
          <a:xfrm>
            <a:off x="2973275" y="5788621"/>
            <a:ext cx="190253" cy="268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Arrow: Right 11">
            <a:extLst>
              <a:ext uri="{FF2B5EF4-FFF2-40B4-BE49-F238E27FC236}">
                <a16:creationId xmlns:a16="http://schemas.microsoft.com/office/drawing/2014/main" id="{494F0724-F469-4ABD-B327-62F68E163BB4}"/>
              </a:ext>
            </a:extLst>
          </p:cNvPr>
          <p:cNvSpPr/>
          <p:nvPr/>
        </p:nvSpPr>
        <p:spPr>
          <a:xfrm>
            <a:off x="5226828" y="4336026"/>
            <a:ext cx="869172" cy="70792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4954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8FCB-3264-46F6-912D-145017A4FA9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A4E0A9D-7692-467B-984B-C17C60551A45}"/>
              </a:ext>
            </a:extLst>
          </p:cNvPr>
          <p:cNvSpPr>
            <a:spLocks noGrp="1"/>
          </p:cNvSpPr>
          <p:nvPr>
            <p:ph idx="1"/>
          </p:nvPr>
        </p:nvSpPr>
        <p:spPr/>
        <p:txBody>
          <a:bodyPr/>
          <a:lstStyle/>
          <a:p>
            <a:r>
              <a:rPr lang="en-US" dirty="0"/>
              <a:t>Identify and deal with missing values</a:t>
            </a:r>
          </a:p>
          <a:p>
            <a:pPr lvl="1"/>
            <a:r>
              <a:rPr lang="en-US" dirty="0"/>
              <a:t>Drop those rows/</a:t>
            </a:r>
            <a:r>
              <a:rPr lang="en-US" dirty="0" err="1"/>
              <a:t>colums</a:t>
            </a:r>
            <a:r>
              <a:rPr lang="en-US" dirty="0"/>
              <a:t>?</a:t>
            </a:r>
          </a:p>
          <a:p>
            <a:pPr lvl="1"/>
            <a:r>
              <a:rPr lang="en-US" dirty="0"/>
              <a:t>Impute values (mean/median/etc.)? </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FED8C5B2-228C-4A03-9A68-3D5284FC896D}"/>
              </a:ext>
            </a:extLst>
          </p:cNvPr>
          <p:cNvGraphicFramePr>
            <a:graphicFrameLocks noGrp="1"/>
          </p:cNvGraphicFramePr>
          <p:nvPr>
            <p:extLst>
              <p:ext uri="{D42A27DB-BD31-4B8C-83A1-F6EECF244321}">
                <p14:modId xmlns:p14="http://schemas.microsoft.com/office/powerpoint/2010/main" val="2859186953"/>
              </p:ext>
            </p:extLst>
          </p:nvPr>
        </p:nvGraphicFramePr>
        <p:xfrm>
          <a:off x="1138926" y="3591870"/>
          <a:ext cx="2750125" cy="2194560"/>
        </p:xfrm>
        <a:graphic>
          <a:graphicData uri="http://schemas.openxmlformats.org/drawingml/2006/table">
            <a:tbl>
              <a:tblPr>
                <a:tableStyleId>{5940675A-B579-460E-94D1-54222C63F5DA}</a:tableStyleId>
              </a:tblPr>
              <a:tblGrid>
                <a:gridCol w="817605">
                  <a:extLst>
                    <a:ext uri="{9D8B030D-6E8A-4147-A177-3AD203B41FA5}">
                      <a16:colId xmlns:a16="http://schemas.microsoft.com/office/drawing/2014/main" val="20000"/>
                    </a:ext>
                  </a:extLst>
                </a:gridCol>
                <a:gridCol w="966260">
                  <a:extLst>
                    <a:ext uri="{9D8B030D-6E8A-4147-A177-3AD203B41FA5}">
                      <a16:colId xmlns:a16="http://schemas.microsoft.com/office/drawing/2014/main" val="20001"/>
                    </a:ext>
                  </a:extLst>
                </a:gridCol>
                <a:gridCol w="966260">
                  <a:extLst>
                    <a:ext uri="{9D8B030D-6E8A-4147-A177-3AD203B41FA5}">
                      <a16:colId xmlns:a16="http://schemas.microsoft.com/office/drawing/2014/main" val="677145346"/>
                    </a:ext>
                  </a:extLst>
                </a:gridCol>
              </a:tblGrid>
              <a:tr h="365760">
                <a:tc>
                  <a:txBody>
                    <a:bodyPr/>
                    <a:lstStyle/>
                    <a:p>
                      <a:pPr algn="ctr" fontAlgn="b"/>
                      <a:r>
                        <a:rPr lang="en-US" sz="1800" b="1" i="0" u="none" strike="noStrike" dirty="0">
                          <a:solidFill>
                            <a:srgbClr val="000000"/>
                          </a:solidFill>
                          <a:effectLst/>
                          <a:latin typeface="Calibri" panose="020F0502020204030204" pitchFamily="34" charset="0"/>
                        </a:rPr>
                        <a:t>Age</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Salary</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Default</a:t>
                      </a:r>
                    </a:p>
                  </a:txBody>
                  <a:tcPr marL="9525" marR="9525" marT="9525" marB="0" anchor="ctr"/>
                </a:tc>
                <a:extLst>
                  <a:ext uri="{0D108BD9-81ED-4DB2-BD59-A6C34878D82A}">
                    <a16:rowId xmlns:a16="http://schemas.microsoft.com/office/drawing/2014/main" val="10000"/>
                  </a:ext>
                </a:extLst>
              </a:tr>
              <a:tr h="365760">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58,560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1"/>
                  </a:ext>
                </a:extLst>
              </a:tr>
              <a:tr h="365760">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78,224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2"/>
                  </a:ext>
                </a:extLst>
              </a:tr>
              <a:tr h="365760">
                <a:tc>
                  <a:txBody>
                    <a:bodyPr/>
                    <a:lstStyle/>
                    <a:p>
                      <a:pPr algn="ct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3"/>
                  </a:ext>
                </a:extLst>
              </a:tr>
              <a:tr h="365760">
                <a:tc>
                  <a:txBody>
                    <a:bodyPr/>
                    <a:lstStyle/>
                    <a:p>
                      <a:pPr algn="ct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4"/>
                  </a:ext>
                </a:extLst>
              </a:tr>
              <a:tr h="365760">
                <a:tc>
                  <a:txBody>
                    <a:bodyPr/>
                    <a:lstStyle/>
                    <a:p>
                      <a:pPr algn="ctr" fontAlgn="b"/>
                      <a:r>
                        <a:rPr lang="en-US" sz="1800" u="none" strike="noStrike" dirty="0">
                          <a:effectLst/>
                        </a:rPr>
                        <a:t>24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63,839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5"/>
                  </a:ext>
                </a:extLst>
              </a:tr>
            </a:tbl>
          </a:graphicData>
        </a:graphic>
      </p:graphicFrame>
      <p:graphicFrame>
        <p:nvGraphicFramePr>
          <p:cNvPr id="5" name="Table 4">
            <a:extLst>
              <a:ext uri="{FF2B5EF4-FFF2-40B4-BE49-F238E27FC236}">
                <a16:creationId xmlns:a16="http://schemas.microsoft.com/office/drawing/2014/main" id="{185FD057-565E-4DD9-B1CB-6EA0EE5CD682}"/>
              </a:ext>
            </a:extLst>
          </p:cNvPr>
          <p:cNvGraphicFramePr>
            <a:graphicFrameLocks noGrp="1"/>
          </p:cNvGraphicFramePr>
          <p:nvPr>
            <p:extLst>
              <p:ext uri="{D42A27DB-BD31-4B8C-83A1-F6EECF244321}">
                <p14:modId xmlns:p14="http://schemas.microsoft.com/office/powerpoint/2010/main" val="2965809961"/>
              </p:ext>
            </p:extLst>
          </p:nvPr>
        </p:nvGraphicFramePr>
        <p:xfrm>
          <a:off x="4675097" y="3591870"/>
          <a:ext cx="2750125" cy="2194560"/>
        </p:xfrm>
        <a:graphic>
          <a:graphicData uri="http://schemas.openxmlformats.org/drawingml/2006/table">
            <a:tbl>
              <a:tblPr>
                <a:tableStyleId>{5940675A-B579-460E-94D1-54222C63F5DA}</a:tableStyleId>
              </a:tblPr>
              <a:tblGrid>
                <a:gridCol w="817605">
                  <a:extLst>
                    <a:ext uri="{9D8B030D-6E8A-4147-A177-3AD203B41FA5}">
                      <a16:colId xmlns:a16="http://schemas.microsoft.com/office/drawing/2014/main" val="20000"/>
                    </a:ext>
                  </a:extLst>
                </a:gridCol>
                <a:gridCol w="966260">
                  <a:extLst>
                    <a:ext uri="{9D8B030D-6E8A-4147-A177-3AD203B41FA5}">
                      <a16:colId xmlns:a16="http://schemas.microsoft.com/office/drawing/2014/main" val="20001"/>
                    </a:ext>
                  </a:extLst>
                </a:gridCol>
                <a:gridCol w="966260">
                  <a:extLst>
                    <a:ext uri="{9D8B030D-6E8A-4147-A177-3AD203B41FA5}">
                      <a16:colId xmlns:a16="http://schemas.microsoft.com/office/drawing/2014/main" val="677145346"/>
                    </a:ext>
                  </a:extLst>
                </a:gridCol>
              </a:tblGrid>
              <a:tr h="365760">
                <a:tc>
                  <a:txBody>
                    <a:bodyPr/>
                    <a:lstStyle/>
                    <a:p>
                      <a:pPr algn="ctr" fontAlgn="b"/>
                      <a:r>
                        <a:rPr lang="en-US" sz="1800" b="1" i="0" u="none" strike="noStrike" dirty="0">
                          <a:solidFill>
                            <a:srgbClr val="000000"/>
                          </a:solidFill>
                          <a:effectLst/>
                          <a:latin typeface="Calibri" panose="020F0502020204030204" pitchFamily="34" charset="0"/>
                        </a:rPr>
                        <a:t>Age</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Salary</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Default</a:t>
                      </a:r>
                    </a:p>
                  </a:txBody>
                  <a:tcPr marL="9525" marR="9525" marT="9525" marB="0" anchor="ctr"/>
                </a:tc>
                <a:extLst>
                  <a:ext uri="{0D108BD9-81ED-4DB2-BD59-A6C34878D82A}">
                    <a16:rowId xmlns:a16="http://schemas.microsoft.com/office/drawing/2014/main" val="10000"/>
                  </a:ext>
                </a:extLst>
              </a:tr>
              <a:tr h="365760">
                <a:tc>
                  <a:txBody>
                    <a:bodyPr/>
                    <a:lstStyle/>
                    <a:p>
                      <a:pPr algn="ctr" fontAlgn="b"/>
                      <a:r>
                        <a:rPr lang="en-US" sz="1800" u="none" strike="noStrike" dirty="0">
                          <a:effectLst/>
                        </a:rPr>
                        <a:t>23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58,560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1"/>
                  </a:ext>
                </a:extLst>
              </a:tr>
              <a:tr h="365760">
                <a:tc>
                  <a:txBody>
                    <a:bodyPr/>
                    <a:lstStyle/>
                    <a:p>
                      <a:pPr algn="ctr" fontAlgn="b"/>
                      <a:r>
                        <a:rPr lang="en-US" sz="1800" u="none" strike="noStrike" dirty="0">
                          <a:effectLst/>
                        </a:rPr>
                        <a:t>21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78,224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2"/>
                  </a:ext>
                </a:extLst>
              </a:tr>
              <a:tr h="365760">
                <a:tc>
                  <a:txBody>
                    <a:bodyPr/>
                    <a:lstStyle/>
                    <a:p>
                      <a:pPr algn="ct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86,571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3"/>
                  </a:ext>
                </a:extLst>
              </a:tr>
              <a:tr h="365760">
                <a:tc>
                  <a:txBody>
                    <a:bodyPr/>
                    <a:lstStyle/>
                    <a:p>
                      <a:pPr algn="ct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4"/>
                  </a:ext>
                </a:extLst>
              </a:tr>
              <a:tr h="365760">
                <a:tc>
                  <a:txBody>
                    <a:bodyPr/>
                    <a:lstStyle/>
                    <a:p>
                      <a:pPr algn="ctr" fontAlgn="b"/>
                      <a:r>
                        <a:rPr lang="en-US" sz="1800" u="none" strike="noStrike" dirty="0">
                          <a:effectLst/>
                        </a:rPr>
                        <a:t>24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63,839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5"/>
                  </a:ext>
                </a:extLst>
              </a:tr>
            </a:tbl>
          </a:graphicData>
        </a:graphic>
      </p:graphicFrame>
      <p:graphicFrame>
        <p:nvGraphicFramePr>
          <p:cNvPr id="6" name="Table 5">
            <a:extLst>
              <a:ext uri="{FF2B5EF4-FFF2-40B4-BE49-F238E27FC236}">
                <a16:creationId xmlns:a16="http://schemas.microsoft.com/office/drawing/2014/main" id="{229754A4-A99B-42F5-A223-71CBB8D3DD75}"/>
              </a:ext>
            </a:extLst>
          </p:cNvPr>
          <p:cNvGraphicFramePr>
            <a:graphicFrameLocks noGrp="1"/>
          </p:cNvGraphicFramePr>
          <p:nvPr>
            <p:extLst>
              <p:ext uri="{D42A27DB-BD31-4B8C-83A1-F6EECF244321}">
                <p14:modId xmlns:p14="http://schemas.microsoft.com/office/powerpoint/2010/main" val="2657765547"/>
              </p:ext>
            </p:extLst>
          </p:nvPr>
        </p:nvGraphicFramePr>
        <p:xfrm>
          <a:off x="8211269" y="3591870"/>
          <a:ext cx="2750125" cy="2194560"/>
        </p:xfrm>
        <a:graphic>
          <a:graphicData uri="http://schemas.openxmlformats.org/drawingml/2006/table">
            <a:tbl>
              <a:tblPr>
                <a:tableStyleId>{5940675A-B579-460E-94D1-54222C63F5DA}</a:tableStyleId>
              </a:tblPr>
              <a:tblGrid>
                <a:gridCol w="817605">
                  <a:extLst>
                    <a:ext uri="{9D8B030D-6E8A-4147-A177-3AD203B41FA5}">
                      <a16:colId xmlns:a16="http://schemas.microsoft.com/office/drawing/2014/main" val="20000"/>
                    </a:ext>
                  </a:extLst>
                </a:gridCol>
                <a:gridCol w="966260">
                  <a:extLst>
                    <a:ext uri="{9D8B030D-6E8A-4147-A177-3AD203B41FA5}">
                      <a16:colId xmlns:a16="http://schemas.microsoft.com/office/drawing/2014/main" val="20001"/>
                    </a:ext>
                  </a:extLst>
                </a:gridCol>
                <a:gridCol w="966260">
                  <a:extLst>
                    <a:ext uri="{9D8B030D-6E8A-4147-A177-3AD203B41FA5}">
                      <a16:colId xmlns:a16="http://schemas.microsoft.com/office/drawing/2014/main" val="677145346"/>
                    </a:ext>
                  </a:extLst>
                </a:gridCol>
              </a:tblGrid>
              <a:tr h="365760">
                <a:tc>
                  <a:txBody>
                    <a:bodyPr/>
                    <a:lstStyle/>
                    <a:p>
                      <a:pPr algn="ctr" fontAlgn="b"/>
                      <a:r>
                        <a:rPr lang="en-US" sz="1800" b="1" i="0" u="none" strike="noStrike" dirty="0">
                          <a:solidFill>
                            <a:srgbClr val="000000"/>
                          </a:solidFill>
                          <a:effectLst/>
                          <a:latin typeface="Calibri" panose="020F0502020204030204" pitchFamily="34" charset="0"/>
                        </a:rPr>
                        <a:t>Age</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Salary</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Default</a:t>
                      </a:r>
                    </a:p>
                  </a:txBody>
                  <a:tcPr marL="9525" marR="9525" marT="9525" marB="0" anchor="ctr"/>
                </a:tc>
                <a:extLst>
                  <a:ext uri="{0D108BD9-81ED-4DB2-BD59-A6C34878D82A}">
                    <a16:rowId xmlns:a16="http://schemas.microsoft.com/office/drawing/2014/main" val="10000"/>
                  </a:ext>
                </a:extLst>
              </a:tr>
              <a:tr h="365760">
                <a:tc>
                  <a:txBody>
                    <a:bodyPr/>
                    <a:lstStyle/>
                    <a:p>
                      <a:pPr algn="ctr" fontAlgn="b"/>
                      <a:r>
                        <a:rPr lang="en-US" sz="1800" u="none" strike="noStrike" dirty="0">
                          <a:effectLst/>
                        </a:rPr>
                        <a:t>23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1"/>
                  </a:ext>
                </a:extLst>
              </a:tr>
              <a:tr h="365760">
                <a:tc>
                  <a:txBody>
                    <a:bodyPr/>
                    <a:lstStyle/>
                    <a:p>
                      <a:pPr algn="ctr" fontAlgn="b"/>
                      <a:r>
                        <a:rPr lang="en-US" sz="1800" u="none" strike="noStrike" dirty="0">
                          <a:effectLst/>
                        </a:rPr>
                        <a:t>21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78,224 </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2"/>
                  </a:ext>
                </a:extLst>
              </a:tr>
              <a:tr h="365760">
                <a:tc>
                  <a:txBody>
                    <a:bodyPr/>
                    <a:lstStyle/>
                    <a:p>
                      <a:pPr algn="ct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3"/>
                  </a:ext>
                </a:extLst>
              </a:tr>
              <a:tr h="365760">
                <a:tc>
                  <a:txBody>
                    <a:bodyPr/>
                    <a:lstStyle/>
                    <a:p>
                      <a:pPr algn="ct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04"/>
                  </a:ext>
                </a:extLst>
              </a:tr>
              <a:tr h="365760">
                <a:tc>
                  <a:txBody>
                    <a:bodyPr/>
                    <a:lstStyle/>
                    <a:p>
                      <a:pPr algn="ctr" fontAlgn="b"/>
                      <a:r>
                        <a:rPr lang="en-US" sz="1800" u="none" strike="noStrike" dirty="0">
                          <a:effectLst/>
                        </a:rPr>
                        <a:t>24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02DE4BF9-FFE2-41FE-8638-D8207A6A1BCF}"/>
              </a:ext>
            </a:extLst>
          </p:cNvPr>
          <p:cNvSpPr txBox="1"/>
          <p:nvPr/>
        </p:nvSpPr>
        <p:spPr>
          <a:xfrm>
            <a:off x="1209368" y="6029141"/>
            <a:ext cx="2554420" cy="369332"/>
          </a:xfrm>
          <a:prstGeom prst="rect">
            <a:avLst/>
          </a:prstGeom>
          <a:noFill/>
        </p:spPr>
        <p:txBody>
          <a:bodyPr wrap="square" rtlCol="0">
            <a:spAutoFit/>
          </a:bodyPr>
          <a:lstStyle/>
          <a:p>
            <a:pPr algn="ctr"/>
            <a:r>
              <a:rPr lang="en-US" dirty="0"/>
              <a:t>What to do?</a:t>
            </a:r>
          </a:p>
        </p:txBody>
      </p:sp>
      <p:sp>
        <p:nvSpPr>
          <p:cNvPr id="8" name="TextBox 7">
            <a:extLst>
              <a:ext uri="{FF2B5EF4-FFF2-40B4-BE49-F238E27FC236}">
                <a16:creationId xmlns:a16="http://schemas.microsoft.com/office/drawing/2014/main" id="{B2CEA293-DC4D-46D3-9B0C-654615FE44C7}"/>
              </a:ext>
            </a:extLst>
          </p:cNvPr>
          <p:cNvSpPr txBox="1"/>
          <p:nvPr/>
        </p:nvSpPr>
        <p:spPr>
          <a:xfrm>
            <a:off x="4818790" y="6062210"/>
            <a:ext cx="2554420" cy="369332"/>
          </a:xfrm>
          <a:prstGeom prst="rect">
            <a:avLst/>
          </a:prstGeom>
          <a:noFill/>
        </p:spPr>
        <p:txBody>
          <a:bodyPr wrap="square" rtlCol="0">
            <a:spAutoFit/>
          </a:bodyPr>
          <a:lstStyle/>
          <a:p>
            <a:pPr algn="ctr"/>
            <a:r>
              <a:rPr lang="en-US" dirty="0"/>
              <a:t>What to do?</a:t>
            </a:r>
          </a:p>
        </p:txBody>
      </p:sp>
      <p:sp>
        <p:nvSpPr>
          <p:cNvPr id="9" name="TextBox 8">
            <a:extLst>
              <a:ext uri="{FF2B5EF4-FFF2-40B4-BE49-F238E27FC236}">
                <a16:creationId xmlns:a16="http://schemas.microsoft.com/office/drawing/2014/main" id="{67681DBA-D4DD-4DC1-BC6F-47F22BEA2089}"/>
              </a:ext>
            </a:extLst>
          </p:cNvPr>
          <p:cNvSpPr txBox="1"/>
          <p:nvPr/>
        </p:nvSpPr>
        <p:spPr>
          <a:xfrm>
            <a:off x="8309121" y="5992297"/>
            <a:ext cx="2554420" cy="369332"/>
          </a:xfrm>
          <a:prstGeom prst="rect">
            <a:avLst/>
          </a:prstGeom>
          <a:noFill/>
        </p:spPr>
        <p:txBody>
          <a:bodyPr wrap="square" rtlCol="0">
            <a:spAutoFit/>
          </a:bodyPr>
          <a:lstStyle/>
          <a:p>
            <a:pPr algn="ctr"/>
            <a:r>
              <a:rPr lang="en-US" dirty="0"/>
              <a:t>What to do?</a:t>
            </a:r>
          </a:p>
        </p:txBody>
      </p:sp>
    </p:spTree>
    <p:extLst>
      <p:ext uri="{BB962C8B-B14F-4D97-AF65-F5344CB8AC3E}">
        <p14:creationId xmlns:p14="http://schemas.microsoft.com/office/powerpoint/2010/main" val="2814518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1078</Words>
  <Application>Microsoft Macintosh PowerPoint</Application>
  <PresentationFormat>Widescreen</PresentationFormat>
  <Paragraphs>446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End-to-end ML</vt:lpstr>
      <vt:lpstr>End-to-End ML (and our Agenda)</vt:lpstr>
      <vt:lpstr>Problem Definition</vt:lpstr>
      <vt:lpstr>Get the Data</vt:lpstr>
      <vt:lpstr>Discover and Visualize</vt:lpstr>
      <vt:lpstr>Data Preparation</vt:lpstr>
      <vt:lpstr>Data Preparation</vt:lpstr>
      <vt:lpstr>Data Preparation</vt:lpstr>
      <vt:lpstr>Data Preparation</vt:lpstr>
      <vt:lpstr>Data Preparation</vt:lpstr>
      <vt:lpstr>Data Preparation</vt:lpstr>
      <vt:lpstr>Data Transformation (fit_transform)</vt:lpstr>
      <vt:lpstr>Data Preparation</vt:lpstr>
      <vt:lpstr>Data Preparation</vt:lpstr>
      <vt:lpstr>Data Transformation (fit_transform)</vt:lpstr>
      <vt:lpstr>Train Models</vt:lpstr>
      <vt:lpstr>Model Evaluation (to be discussed later)</vt:lpstr>
      <vt:lpstr>Fine tuning</vt:lpstr>
      <vt:lpstr>Present Solution</vt:lpstr>
      <vt:lpstr>Launch, Monitor, Maintain</vt:lpstr>
      <vt:lpstr>Conclusion</vt:lpstr>
      <vt:lpstr>Python – Scikit – Training &amp; Evaluating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Varol Kayhan</dc:creator>
  <cp:lastModifiedBy>Timothy Smith</cp:lastModifiedBy>
  <cp:revision>69</cp:revision>
  <dcterms:created xsi:type="dcterms:W3CDTF">2019-01-09T14:35:49Z</dcterms:created>
  <dcterms:modified xsi:type="dcterms:W3CDTF">2023-02-07T11:42:15Z</dcterms:modified>
</cp:coreProperties>
</file>