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64" r:id="rId2"/>
    <p:sldId id="726" r:id="rId3"/>
    <p:sldId id="790" r:id="rId4"/>
    <p:sldId id="796" r:id="rId5"/>
    <p:sldId id="313" r:id="rId6"/>
    <p:sldId id="310" r:id="rId7"/>
    <p:sldId id="797" r:id="rId8"/>
    <p:sldId id="798" r:id="rId9"/>
    <p:sldId id="777" r:id="rId10"/>
    <p:sldId id="792" r:id="rId11"/>
    <p:sldId id="793" r:id="rId12"/>
    <p:sldId id="794" r:id="rId13"/>
    <p:sldId id="795" r:id="rId14"/>
    <p:sldId id="779" r:id="rId15"/>
    <p:sldId id="780" r:id="rId16"/>
    <p:sldId id="788" r:id="rId17"/>
    <p:sldId id="791" r:id="rId18"/>
    <p:sldId id="789" r:id="rId19"/>
    <p:sldId id="801" r:id="rId20"/>
    <p:sldId id="266" r:id="rId21"/>
    <p:sldId id="322" r:id="rId22"/>
    <p:sldId id="323" r:id="rId23"/>
    <p:sldId id="268" r:id="rId24"/>
    <p:sldId id="308" r:id="rId25"/>
    <p:sldId id="799" r:id="rId26"/>
    <p:sldId id="319" r:id="rId27"/>
    <p:sldId id="269" r:id="rId28"/>
    <p:sldId id="271" r:id="rId29"/>
    <p:sldId id="273" r:id="rId30"/>
    <p:sldId id="272" r:id="rId31"/>
    <p:sldId id="302" r:id="rId32"/>
    <p:sldId id="312" r:id="rId33"/>
    <p:sldId id="800" r:id="rId34"/>
    <p:sldId id="303" r:id="rId35"/>
    <p:sldId id="346" r:id="rId36"/>
    <p:sldId id="267" r:id="rId3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2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  <a:srgbClr val="ECEAD1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474" autoAdjust="0"/>
  </p:normalViewPr>
  <p:slideViewPr>
    <p:cSldViewPr snapToGrid="0" snapToObjects="1">
      <p:cViewPr varScale="1">
        <p:scale>
          <a:sx n="165" d="100"/>
          <a:sy n="165" d="100"/>
        </p:scale>
        <p:origin x="13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5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07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3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7.e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20.e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9.emf"/><Relationship Id="rId25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8.emf"/><Relationship Id="rId23" Type="http://schemas.openxmlformats.org/officeDocument/2006/relationships/image" Target="../media/image21.emf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usf-flvc.primo.exlibrisgroup.com/discovery/fulldisplay?docid=cdi_skillsoft_books24x7_bks00049265&amp;context=PC&amp;vid=01FALSC_USF:USF&amp;lang=en&amp;search_scope=MyInst_and_CI&amp;adaptor=Primo%20Central&amp;tab=Everything&amp;query=title%2Ccontains%2CPractical%20Text%20Mining%20and%20Statistical%20Analysis%20for%20Non-structured%20Text%20Data%20Application&amp;mode=basic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 6564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Analytics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Dr. Tim Smith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C2A7-6CC1-3C16-A31B-F19B814D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144" y="713984"/>
            <a:ext cx="3726495" cy="994172"/>
          </a:xfrm>
        </p:spPr>
        <p:txBody>
          <a:bodyPr/>
          <a:lstStyle/>
          <a:p>
            <a:r>
              <a:rPr lang="en-US" dirty="0"/>
              <a:t>Term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8D703-6756-75D0-2629-764839C7532A}"/>
                  </a:ext>
                </a:extLst>
              </p:cNvPr>
              <p:cNvSpPr txBox="1"/>
              <p:nvPr/>
            </p:nvSpPr>
            <p:spPr>
              <a:xfrm>
                <a:off x="3463446" y="1769301"/>
                <a:ext cx="197740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8D703-6756-75D0-2629-764839C75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446" y="1769301"/>
                <a:ext cx="1977401" cy="385555"/>
              </a:xfrm>
              <a:prstGeom prst="rect">
                <a:avLst/>
              </a:prstGeom>
              <a:blipFill>
                <a:blip r:embed="rId2"/>
                <a:stretch>
                  <a:fillRect l="-4459" t="-6452" r="-63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4E91C68-ADF4-5053-C5B8-860A0A0C7F0C}"/>
              </a:ext>
            </a:extLst>
          </p:cNvPr>
          <p:cNvSpPr txBox="1"/>
          <p:nvPr/>
        </p:nvSpPr>
        <p:spPr>
          <a:xfrm>
            <a:off x="1504087" y="2688563"/>
            <a:ext cx="26661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word (t) in document (d)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5E4C2-AC03-6A2A-EC15-E6660FFBDC01}"/>
              </a:ext>
            </a:extLst>
          </p:cNvPr>
          <p:cNvSpPr txBox="1"/>
          <p:nvPr/>
        </p:nvSpPr>
        <p:spPr>
          <a:xfrm>
            <a:off x="4820389" y="2617916"/>
            <a:ext cx="3336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frequency is just the number of times this word t occurs in document (d)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DC7DA3-145D-119A-A1D4-FFECF14C508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37144" y="2154856"/>
            <a:ext cx="1077241" cy="53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94334D-EE2A-4B58-C3E3-25F059B07C7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229616" y="2154856"/>
            <a:ext cx="1258866" cy="46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7980BB-18D3-000E-96E4-2F95C3D1C082}"/>
              </a:ext>
            </a:extLst>
          </p:cNvPr>
          <p:cNvSpPr txBox="1"/>
          <p:nvPr/>
        </p:nvSpPr>
        <p:spPr>
          <a:xfrm>
            <a:off x="2351967" y="3726074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tf</a:t>
            </a:r>
            <a:r>
              <a:rPr lang="en-US" dirty="0"/>
              <a:t>(“house”, D1) = 10</a:t>
            </a:r>
          </a:p>
          <a:p>
            <a:r>
              <a:rPr lang="en-US" sz="1400" i="1" dirty="0" err="1"/>
              <a:t>tf</a:t>
            </a:r>
            <a:r>
              <a:rPr lang="en-US" dirty="0"/>
              <a:t>(“house”, D2) = 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9911C-0360-7B66-F550-0BAE35137958}"/>
              </a:ext>
            </a:extLst>
          </p:cNvPr>
          <p:cNvSpPr txBox="1"/>
          <p:nvPr/>
        </p:nvSpPr>
        <p:spPr>
          <a:xfrm>
            <a:off x="4452146" y="3852435"/>
            <a:ext cx="29602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 This doesn’t mean the house is more meaningful in D2, as D2 could be a much larger document.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665BF9-1A55-1BF3-5D7A-B20089827D6B}"/>
              </a:ext>
            </a:extLst>
          </p:cNvPr>
          <p:cNvCxnSpPr/>
          <p:nvPr/>
        </p:nvCxnSpPr>
        <p:spPr>
          <a:xfrm flipV="1">
            <a:off x="4164360" y="3969052"/>
            <a:ext cx="360847" cy="15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5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/>
              <p:nvPr/>
            </p:nvSpPr>
            <p:spPr>
              <a:xfrm>
                <a:off x="2754078" y="1981200"/>
                <a:ext cx="3833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78" y="1981200"/>
                <a:ext cx="3833550" cy="369332"/>
              </a:xfrm>
              <a:prstGeom prst="rect">
                <a:avLst/>
              </a:prstGeom>
              <a:blipFill>
                <a:blip r:embed="rId2"/>
                <a:stretch>
                  <a:fillRect l="-1980" r="-231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B8A4756-8467-218D-58AE-834DFEB7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144" y="713984"/>
            <a:ext cx="372649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… we therefore ‘soften’ the effect of large frequencies…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79C02-0B24-854D-05DD-3EFC2D8604FF}"/>
              </a:ext>
            </a:extLst>
          </p:cNvPr>
          <p:cNvSpPr txBox="1"/>
          <p:nvPr/>
        </p:nvSpPr>
        <p:spPr>
          <a:xfrm>
            <a:off x="2508250" y="2609845"/>
            <a:ext cx="2300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need to be base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FC72F-D0A6-4CE1-AC62-AC8449AF5CF0}"/>
              </a:ext>
            </a:extLst>
          </p:cNvPr>
          <p:cNvSpPr txBox="1"/>
          <p:nvPr/>
        </p:nvSpPr>
        <p:spPr>
          <a:xfrm>
            <a:off x="5708650" y="2585220"/>
            <a:ext cx="2654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add one just in case </a:t>
            </a:r>
            <a:r>
              <a:rPr lang="en-US" i="1" dirty="0"/>
              <a:t>f(</a:t>
            </a:r>
            <a:r>
              <a:rPr lang="en-US" i="1" dirty="0" err="1"/>
              <a:t>t,d</a:t>
            </a:r>
            <a:r>
              <a:rPr lang="en-US" i="1" dirty="0"/>
              <a:t>) </a:t>
            </a:r>
            <a:r>
              <a:rPr lang="en-US" dirty="0"/>
              <a:t>turns is zero.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931293-A790-3337-89A9-919F8D1E6C64}"/>
              </a:ext>
            </a:extLst>
          </p:cNvPr>
          <p:cNvCxnSpPr>
            <a:cxnSpLocks/>
          </p:cNvCxnSpPr>
          <p:nvPr/>
        </p:nvCxnSpPr>
        <p:spPr>
          <a:xfrm flipH="1" flipV="1">
            <a:off x="6324600" y="2350532"/>
            <a:ext cx="120650" cy="27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D6EA4-4F76-24D8-B076-F64D40005EE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064945" y="2350532"/>
            <a:ext cx="605908" cy="2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FBD972-4608-DE04-F27E-0A6E788CB03E}"/>
              </a:ext>
            </a:extLst>
          </p:cNvPr>
          <p:cNvSpPr txBox="1"/>
          <p:nvPr/>
        </p:nvSpPr>
        <p:spPr>
          <a:xfrm>
            <a:off x="3073388" y="3599074"/>
            <a:ext cx="347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tf</a:t>
            </a:r>
            <a:r>
              <a:rPr lang="en-US" dirty="0"/>
              <a:t>(“house”, D1) = log</a:t>
            </a:r>
            <a:r>
              <a:rPr lang="en-US" baseline="-25000" dirty="0"/>
              <a:t>10</a:t>
            </a:r>
            <a:r>
              <a:rPr lang="en-US" dirty="0"/>
              <a:t>(10+1) = 1.041</a:t>
            </a:r>
          </a:p>
          <a:p>
            <a:r>
              <a:rPr lang="en-US" sz="1400" i="1" dirty="0" err="1"/>
              <a:t>tf</a:t>
            </a:r>
            <a:r>
              <a:rPr lang="en-US" dirty="0"/>
              <a:t>(“house”, D2) = log</a:t>
            </a:r>
            <a:r>
              <a:rPr lang="en-US" baseline="-25000" dirty="0"/>
              <a:t>10</a:t>
            </a:r>
            <a:r>
              <a:rPr lang="en-US" dirty="0"/>
              <a:t>(1000+1) = 3.000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B4047-913D-B482-A57B-6EAA5716E45C}"/>
              </a:ext>
            </a:extLst>
          </p:cNvPr>
          <p:cNvSpPr txBox="1"/>
          <p:nvPr/>
        </p:nvSpPr>
        <p:spPr>
          <a:xfrm>
            <a:off x="6257925" y="3860684"/>
            <a:ext cx="2657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Though the frequency of house is 100 times greater in D2 than D1, the updated </a:t>
            </a:r>
            <a:r>
              <a:rPr lang="en-US" sz="1000" dirty="0" err="1"/>
              <a:t>tf</a:t>
            </a:r>
            <a:r>
              <a:rPr lang="en-US" sz="1000" dirty="0"/>
              <a:t> results is less than 3x larger.</a:t>
            </a:r>
          </a:p>
        </p:txBody>
      </p:sp>
    </p:spTree>
    <p:extLst>
      <p:ext uri="{BB962C8B-B14F-4D97-AF65-F5344CB8AC3E}">
        <p14:creationId xmlns:p14="http://schemas.microsoft.com/office/powerpoint/2010/main" val="321077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/>
              <p:nvPr/>
            </p:nvSpPr>
            <p:spPr>
              <a:xfrm>
                <a:off x="2796523" y="1755575"/>
                <a:ext cx="3014287" cy="753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23" y="1755575"/>
                <a:ext cx="3014287" cy="753796"/>
              </a:xfrm>
              <a:prstGeom prst="rect">
                <a:avLst/>
              </a:prstGeom>
              <a:blipFill>
                <a:blip r:embed="rId2"/>
                <a:stretch>
                  <a:fillRect l="-2941" t="-1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B8A4756-8467-218D-58AE-834DFEB7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951" y="459393"/>
            <a:ext cx="5925856" cy="994172"/>
          </a:xfrm>
        </p:spPr>
        <p:txBody>
          <a:bodyPr>
            <a:normAutofit/>
          </a:bodyPr>
          <a:lstStyle/>
          <a:p>
            <a:r>
              <a:rPr lang="en-US" dirty="0"/>
              <a:t>Inverse Document Frequency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FA0AD-B7EC-2C09-BC41-A5AF0AD80BDC}"/>
              </a:ext>
            </a:extLst>
          </p:cNvPr>
          <p:cNvSpPr txBox="1"/>
          <p:nvPr/>
        </p:nvSpPr>
        <p:spPr>
          <a:xfrm>
            <a:off x="2368550" y="1119851"/>
            <a:ext cx="45127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Helps us regulate how important a term in a document 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AB398-BF65-B4CB-9F13-5492B9574596}"/>
              </a:ext>
            </a:extLst>
          </p:cNvPr>
          <p:cNvSpPr txBox="1"/>
          <p:nvPr/>
        </p:nvSpPr>
        <p:spPr>
          <a:xfrm>
            <a:off x="1554837" y="2484089"/>
            <a:ext cx="24833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Given term (t) and corpus (D)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8B701-0CD6-F91E-D45F-B574163C1D15}"/>
              </a:ext>
            </a:extLst>
          </p:cNvPr>
          <p:cNvCxnSpPr/>
          <p:nvPr/>
        </p:nvCxnSpPr>
        <p:spPr>
          <a:xfrm flipV="1">
            <a:off x="2844800" y="2260600"/>
            <a:ext cx="431800" cy="24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1A025F-B4AE-3E5C-7A70-A2CA4FB20143}"/>
              </a:ext>
            </a:extLst>
          </p:cNvPr>
          <p:cNvSpPr txBox="1"/>
          <p:nvPr/>
        </p:nvSpPr>
        <p:spPr>
          <a:xfrm>
            <a:off x="5688180" y="1681543"/>
            <a:ext cx="2061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N is the number of documents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E65D1-BBC1-8420-E343-35E23D2B2ABA}"/>
              </a:ext>
            </a:extLst>
          </p:cNvPr>
          <p:cNvSpPr txBox="1"/>
          <p:nvPr/>
        </p:nvSpPr>
        <p:spPr>
          <a:xfrm>
            <a:off x="5688180" y="2273353"/>
            <a:ext cx="2728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050" baseline="-25000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is the number of documents t appears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E1EB1-D9AA-D767-E5BB-AB85A1133904}"/>
              </a:ext>
            </a:extLst>
          </p:cNvPr>
          <p:cNvSpPr txBox="1"/>
          <p:nvPr/>
        </p:nvSpPr>
        <p:spPr>
          <a:xfrm>
            <a:off x="2445783" y="3175000"/>
            <a:ext cx="46067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The fewer documents that t appears in, the higher the IDF value will be, and the more weight it will give the word.</a:t>
            </a:r>
          </a:p>
        </p:txBody>
      </p:sp>
    </p:spTree>
    <p:extLst>
      <p:ext uri="{BB962C8B-B14F-4D97-AF65-F5344CB8AC3E}">
        <p14:creationId xmlns:p14="http://schemas.microsoft.com/office/powerpoint/2010/main" val="336502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/>
              <p:nvPr/>
            </p:nvSpPr>
            <p:spPr>
              <a:xfrm>
                <a:off x="3192228" y="1734844"/>
                <a:ext cx="3535455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2D0C-7AA3-A42A-5FAF-89BC04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228" y="1734844"/>
                <a:ext cx="3535455" cy="385555"/>
              </a:xfrm>
              <a:prstGeom prst="rect">
                <a:avLst/>
              </a:prstGeom>
              <a:blipFill>
                <a:blip r:embed="rId2"/>
                <a:stretch>
                  <a:fillRect l="-358" t="-6250" r="-2509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B8A4756-8467-218D-58AE-834DFEB7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44" y="469691"/>
            <a:ext cx="1971735" cy="994172"/>
          </a:xfrm>
        </p:spPr>
        <p:txBody>
          <a:bodyPr>
            <a:normAutofit/>
          </a:bodyPr>
          <a:lstStyle/>
          <a:p>
            <a:r>
              <a:rPr lang="en-US" dirty="0"/>
              <a:t>TF-IDF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1EEBB6C-4995-E3CA-6F2C-F12E1E0661B9}"/>
              </a:ext>
            </a:extLst>
          </p:cNvPr>
          <p:cNvSpPr/>
          <p:nvPr/>
        </p:nvSpPr>
        <p:spPr>
          <a:xfrm rot="5400000">
            <a:off x="4502758" y="1795088"/>
            <a:ext cx="242606" cy="949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195F4BD-8501-E11A-E322-A18359E68605}"/>
              </a:ext>
            </a:extLst>
          </p:cNvPr>
          <p:cNvSpPr/>
          <p:nvPr/>
        </p:nvSpPr>
        <p:spPr>
          <a:xfrm rot="5400000">
            <a:off x="5935017" y="1703347"/>
            <a:ext cx="242606" cy="1133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F05FA-0BBA-534C-F7A6-DF5E65C808F0}"/>
              </a:ext>
            </a:extLst>
          </p:cNvPr>
          <p:cNvSpPr txBox="1"/>
          <p:nvPr/>
        </p:nvSpPr>
        <p:spPr>
          <a:xfrm>
            <a:off x="4048140" y="2408423"/>
            <a:ext cx="14414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more frequent a term appears in a given document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75068-C8DE-176C-5A8B-8B1E911373BB}"/>
              </a:ext>
            </a:extLst>
          </p:cNvPr>
          <p:cNvSpPr txBox="1"/>
          <p:nvPr/>
        </p:nvSpPr>
        <p:spPr>
          <a:xfrm>
            <a:off x="5489590" y="2419755"/>
            <a:ext cx="14414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fewer times it appears in other documents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2D14EB6-6003-4373-C33B-FB68C08D47F0}"/>
              </a:ext>
            </a:extLst>
          </p:cNvPr>
          <p:cNvSpPr/>
          <p:nvPr/>
        </p:nvSpPr>
        <p:spPr>
          <a:xfrm rot="5400000">
            <a:off x="5303707" y="1855657"/>
            <a:ext cx="188528" cy="25390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2F53B-EFB7-A566-8414-7C69E7250E71}"/>
              </a:ext>
            </a:extLst>
          </p:cNvPr>
          <p:cNvSpPr txBox="1"/>
          <p:nvPr/>
        </p:nvSpPr>
        <p:spPr>
          <a:xfrm>
            <a:off x="4299850" y="3296192"/>
            <a:ext cx="23232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higher it’s TF-IDF value</a:t>
            </a:r>
          </a:p>
        </p:txBody>
      </p:sp>
    </p:spTree>
    <p:extLst>
      <p:ext uri="{BB962C8B-B14F-4D97-AF65-F5344CB8AC3E}">
        <p14:creationId xmlns:p14="http://schemas.microsoft.com/office/powerpoint/2010/main" val="61860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2D6A-672C-A533-242F-8811C3B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these matrix representations of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use these matrix representations of text as features/input to our models.</a:t>
            </a:r>
          </a:p>
          <a:p>
            <a:r>
              <a:rPr lang="en-US" dirty="0"/>
              <a:t>Using these representations allows us to use ML techniques such as:</a:t>
            </a:r>
          </a:p>
          <a:p>
            <a:pPr lvl="1"/>
            <a:r>
              <a:rPr lang="en-US" sz="1300" dirty="0"/>
              <a:t>K-</a:t>
            </a:r>
            <a:r>
              <a:rPr lang="en-US" sz="1300" dirty="0" err="1"/>
              <a:t>nn</a:t>
            </a:r>
            <a:r>
              <a:rPr lang="en-US" sz="1300" dirty="0"/>
              <a:t>,</a:t>
            </a:r>
          </a:p>
          <a:p>
            <a:pPr lvl="1"/>
            <a:r>
              <a:rPr lang="en-US" sz="1300" dirty="0"/>
              <a:t>Decision Trees</a:t>
            </a:r>
          </a:p>
          <a:p>
            <a:pPr lvl="1"/>
            <a:r>
              <a:rPr lang="en-US" sz="1300" dirty="0"/>
              <a:t>Random Forests</a:t>
            </a:r>
          </a:p>
          <a:p>
            <a:pPr lvl="1"/>
            <a:r>
              <a:rPr lang="en-US" sz="1300" dirty="0"/>
              <a:t>AdaBoost</a:t>
            </a:r>
          </a:p>
          <a:p>
            <a:pPr lvl="1"/>
            <a:r>
              <a:rPr lang="en-US" sz="1300" dirty="0" err="1"/>
              <a:t>XGBoost</a:t>
            </a:r>
            <a:endParaRPr lang="en-US" sz="1300" dirty="0"/>
          </a:p>
          <a:p>
            <a:pPr lvl="1"/>
            <a:r>
              <a:rPr lang="en-US" sz="1300" dirty="0"/>
              <a:t>SVC/SVM</a:t>
            </a:r>
          </a:p>
          <a:p>
            <a:pPr lvl="1"/>
            <a:r>
              <a:rPr lang="en-US" sz="1300" dirty="0"/>
              <a:t>Naïve Bayes</a:t>
            </a:r>
          </a:p>
          <a:p>
            <a:pPr lvl="1"/>
            <a:r>
              <a:rPr lang="en-US" sz="1300" dirty="0"/>
              <a:t>Neural Networks</a:t>
            </a:r>
          </a:p>
          <a:p>
            <a:pPr lvl="1"/>
            <a:r>
              <a:rPr lang="en-US" sz="1300" dirty="0"/>
              <a:t>Etc.</a:t>
            </a:r>
          </a:p>
          <a:p>
            <a:r>
              <a:rPr lang="en-US" sz="1600" dirty="0"/>
              <a:t>We can also combine matrix representations with other columnar data to help improve our predictive modeling (for instance, we could have features that indicate a category of document, or source, etc.)</a:t>
            </a:r>
          </a:p>
        </p:txBody>
      </p:sp>
    </p:spTree>
    <p:extLst>
      <p:ext uri="{BB962C8B-B14F-4D97-AF65-F5344CB8AC3E}">
        <p14:creationId xmlns:p14="http://schemas.microsoft.com/office/powerpoint/2010/main" val="364832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2D6A-672C-A533-242F-8811C3B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uses for matrix representations?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Search</a:t>
            </a:r>
          </a:p>
          <a:p>
            <a:pPr lvl="1"/>
            <a:r>
              <a:rPr lang="en-US" dirty="0"/>
              <a:t>Searching through data for similar items is a common operation in databases, search engines, and many other applications. </a:t>
            </a:r>
          </a:p>
          <a:p>
            <a:pPr lvl="1"/>
            <a:r>
              <a:rPr lang="en-US" dirty="0"/>
              <a:t>Finding similar items based on fixed numeric criteria is very straightforward using a query language:</a:t>
            </a:r>
          </a:p>
          <a:p>
            <a:pPr lvl="2"/>
            <a:r>
              <a:rPr lang="en-US" dirty="0"/>
              <a:t>SELECT * students WHERE grade &gt; 95;</a:t>
            </a:r>
          </a:p>
          <a:p>
            <a:pPr lvl="1"/>
            <a:r>
              <a:rPr lang="en-US" dirty="0"/>
              <a:t>What happens when we have text? </a:t>
            </a:r>
          </a:p>
          <a:p>
            <a:pPr lvl="2"/>
            <a:r>
              <a:rPr lang="en-US" dirty="0"/>
              <a:t>We can use the techniques learned thus far!</a:t>
            </a:r>
          </a:p>
        </p:txBody>
      </p:sp>
    </p:spTree>
    <p:extLst>
      <p:ext uri="{BB962C8B-B14F-4D97-AF65-F5344CB8AC3E}">
        <p14:creationId xmlns:p14="http://schemas.microsoft.com/office/powerpoint/2010/main" val="75463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756BF66-9147-5F89-6C53-50BD45E9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67" y="2776083"/>
            <a:ext cx="2526596" cy="477467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3CA2FD-0334-800D-9EA0-FB78161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42" y="1027567"/>
            <a:ext cx="6166926" cy="4520137"/>
          </a:xfrm>
        </p:spPr>
        <p:txBody>
          <a:bodyPr>
            <a:normAutofit/>
          </a:bodyPr>
          <a:lstStyle/>
          <a:p>
            <a:r>
              <a:rPr lang="en-US" dirty="0"/>
              <a:t>Euclidian distance:</a:t>
            </a:r>
          </a:p>
          <a:p>
            <a:pPr lvl="1"/>
            <a:r>
              <a:rPr lang="en-US" sz="1600" dirty="0"/>
              <a:t>Shortest distance among two vectors </a:t>
            </a:r>
            <a:r>
              <a:rPr lang="en-US" sz="1200" dirty="0"/>
              <a:t>(based on Pythagoras’ Theorem)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Manhattan distance:</a:t>
            </a:r>
          </a:p>
          <a:p>
            <a:pPr lvl="1"/>
            <a:r>
              <a:rPr lang="en-US" sz="1600" dirty="0"/>
              <a:t>Absolute difference of Cartesian coordinates.</a:t>
            </a:r>
          </a:p>
          <a:p>
            <a:pPr marL="457200" lvl="1" indent="0">
              <a:buNone/>
            </a:pPr>
            <a:r>
              <a:rPr lang="en-US" sz="1600" dirty="0"/>
              <a:t>                                   </a:t>
            </a:r>
          </a:p>
          <a:p>
            <a:r>
              <a:rPr lang="en-US" dirty="0"/>
              <a:t>Cosine similarity:</a:t>
            </a:r>
          </a:p>
          <a:p>
            <a:pPr lvl="1"/>
            <a:r>
              <a:rPr lang="en-US" sz="1600" dirty="0"/>
              <a:t>Cosine of the angular distance between two vectors: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FFCEA-CF5D-8442-052B-7C38AB91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Similarity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44301-D90C-A441-1737-E00FCF8C5064}"/>
              </a:ext>
            </a:extLst>
          </p:cNvPr>
          <p:cNvGrpSpPr/>
          <p:nvPr/>
        </p:nvGrpSpPr>
        <p:grpSpPr>
          <a:xfrm>
            <a:off x="1857679" y="1693098"/>
            <a:ext cx="1784326" cy="538871"/>
            <a:chOff x="3792661" y="1973011"/>
            <a:chExt cx="2502217" cy="77152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75255B6-1A2F-C9B9-6095-7E5D6B211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203" y="1973011"/>
              <a:ext cx="1590675" cy="77152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EEA6A9-3537-6C1A-7DCA-32EA51C578A3}"/>
                </a:ext>
              </a:extLst>
            </p:cNvPr>
            <p:cNvSpPr txBox="1"/>
            <p:nvPr/>
          </p:nvSpPr>
          <p:spPr>
            <a:xfrm>
              <a:off x="3792661" y="2135757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d(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F0F033CB-9328-F653-B185-D55E3D670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9" y="3764652"/>
            <a:ext cx="2733428" cy="9038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FC2AF9-64E3-D438-A6DD-E426CF4FB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342" y="3827816"/>
            <a:ext cx="2122061" cy="903838"/>
          </a:xfrm>
          <a:prstGeom prst="rect">
            <a:avLst/>
          </a:prstGeom>
        </p:spPr>
      </p:pic>
      <p:sp>
        <p:nvSpPr>
          <p:cNvPr id="35" name="TextBox 10">
            <a:extLst>
              <a:ext uri="{FF2B5EF4-FFF2-40B4-BE49-F238E27FC236}">
                <a16:creationId xmlns:a16="http://schemas.microsoft.com/office/drawing/2014/main" id="{666853FC-D4FA-87DF-38FC-56C729BD3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707" y="3918282"/>
            <a:ext cx="25265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latin typeface="Calibri (Body)"/>
                <a:cs typeface="Calibri (Body)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  <a:cs typeface="Calibri (Body)"/>
              </a:rPr>
              <a:t>is the count for word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  <a:cs typeface="Calibri (Body)"/>
              </a:rPr>
              <a:t> in context </a:t>
            </a:r>
            <a:r>
              <a:rPr lang="en-US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05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latin typeface="Calibri (Body)"/>
                <a:cs typeface="Calibri (Body)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  <a:cs typeface="Calibri (Body)"/>
              </a:rPr>
              <a:t>is the count for word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  <a:cs typeface="Calibri (Body)"/>
              </a:rPr>
              <a:t> in context </a:t>
            </a:r>
            <a:r>
              <a:rPr lang="en-US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6513EF-B708-9D1F-F0A4-991489F5AC69}"/>
              </a:ext>
            </a:extLst>
          </p:cNvPr>
          <p:cNvGrpSpPr/>
          <p:nvPr/>
        </p:nvGrpSpPr>
        <p:grpSpPr>
          <a:xfrm>
            <a:off x="7219667" y="3513550"/>
            <a:ext cx="1241665" cy="1081643"/>
            <a:chOff x="9905293" y="3217676"/>
            <a:chExt cx="1359509" cy="123795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5E3DBF-CAB9-070F-4D5E-E7F897FE3915}"/>
                </a:ext>
              </a:extLst>
            </p:cNvPr>
            <p:cNvSpPr txBox="1"/>
            <p:nvPr/>
          </p:nvSpPr>
          <p:spPr>
            <a:xfrm>
              <a:off x="10480613" y="3519032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cos(</a:t>
              </a:r>
              <a:r>
                <a:rPr lang="el-G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C20877-B8C3-0644-5720-0E4E583FA6E5}"/>
                </a:ext>
              </a:extLst>
            </p:cNvPr>
            <p:cNvCxnSpPr/>
            <p:nvPr/>
          </p:nvCxnSpPr>
          <p:spPr>
            <a:xfrm flipH="1">
              <a:off x="9905293" y="3217676"/>
              <a:ext cx="14068" cy="1237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62AB0C-0893-F6A2-A3E9-D6DD75A60ABB}"/>
                </a:ext>
              </a:extLst>
            </p:cNvPr>
            <p:cNvCxnSpPr/>
            <p:nvPr/>
          </p:nvCxnSpPr>
          <p:spPr>
            <a:xfrm>
              <a:off x="9905293" y="4455633"/>
              <a:ext cx="13595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AE4701-19DC-8266-FCF2-57A8A9441E1E}"/>
                </a:ext>
              </a:extLst>
            </p:cNvPr>
            <p:cNvCxnSpPr/>
            <p:nvPr/>
          </p:nvCxnSpPr>
          <p:spPr>
            <a:xfrm flipV="1">
              <a:off x="9905293" y="4068722"/>
              <a:ext cx="848593" cy="38691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6D1A81-36E1-0D72-C5E0-31BD985F2D37}"/>
                </a:ext>
              </a:extLst>
            </p:cNvPr>
            <p:cNvCxnSpPr/>
            <p:nvPr/>
          </p:nvCxnSpPr>
          <p:spPr>
            <a:xfrm flipV="1">
              <a:off x="9905293" y="3344779"/>
              <a:ext cx="624635" cy="111085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17E79E4-5912-8BD4-24C0-2A166AAAF18A}"/>
                </a:ext>
              </a:extLst>
            </p:cNvPr>
            <p:cNvSpPr/>
            <p:nvPr/>
          </p:nvSpPr>
          <p:spPr>
            <a:xfrm>
              <a:off x="9919361" y="3801486"/>
              <a:ext cx="722445" cy="65414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00D8F30-1551-A59D-A5D7-54A1AA2BE9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6" y="2279664"/>
            <a:ext cx="1134542" cy="113454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C84E94A-BC6A-0A5F-0754-7F1A7330AAEB}"/>
              </a:ext>
            </a:extLst>
          </p:cNvPr>
          <p:cNvGrpSpPr/>
          <p:nvPr/>
        </p:nvGrpSpPr>
        <p:grpSpPr>
          <a:xfrm>
            <a:off x="7145179" y="545230"/>
            <a:ext cx="1241666" cy="1445574"/>
            <a:chOff x="9748912" y="1318070"/>
            <a:chExt cx="1519278" cy="164887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96C1B2C-58E7-8EB5-77A2-FD3A38DE5F40}"/>
                </a:ext>
              </a:extLst>
            </p:cNvPr>
            <p:cNvCxnSpPr/>
            <p:nvPr/>
          </p:nvCxnSpPr>
          <p:spPr>
            <a:xfrm flipH="1">
              <a:off x="9748912" y="1557030"/>
              <a:ext cx="15721" cy="1409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48002E-7D44-D4D8-7117-D070554DE08C}"/>
                </a:ext>
              </a:extLst>
            </p:cNvPr>
            <p:cNvCxnSpPr/>
            <p:nvPr/>
          </p:nvCxnSpPr>
          <p:spPr>
            <a:xfrm>
              <a:off x="9748912" y="2966940"/>
              <a:ext cx="151927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D20127D-36DC-C1E1-7284-B80041184833}"/>
                </a:ext>
              </a:extLst>
            </p:cNvPr>
            <p:cNvCxnSpPr/>
            <p:nvPr/>
          </p:nvCxnSpPr>
          <p:spPr>
            <a:xfrm>
              <a:off x="10065888" y="2629703"/>
              <a:ext cx="953944" cy="46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47D661-2846-1E43-D1B9-112218C6E76B}"/>
                </a:ext>
              </a:extLst>
            </p:cNvPr>
            <p:cNvCxnSpPr>
              <a:endCxn id="52" idx="2"/>
            </p:cNvCxnSpPr>
            <p:nvPr/>
          </p:nvCxnSpPr>
          <p:spPr>
            <a:xfrm flipV="1">
              <a:off x="10097154" y="1738703"/>
              <a:ext cx="887471" cy="874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36DEC44-A188-6B80-F55B-566A2659EBBB}"/>
                </a:ext>
              </a:extLst>
            </p:cNvPr>
            <p:cNvCxnSpPr/>
            <p:nvPr/>
          </p:nvCxnSpPr>
          <p:spPr>
            <a:xfrm flipH="1" flipV="1">
              <a:off x="10985540" y="1761797"/>
              <a:ext cx="34292" cy="865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93247E-14DA-3EF6-1B9B-3E378201EC03}"/>
                </a:ext>
              </a:extLst>
            </p:cNvPr>
            <p:cNvSpPr txBox="1"/>
            <p:nvPr/>
          </p:nvSpPr>
          <p:spPr>
            <a:xfrm>
              <a:off x="9898214" y="2270590"/>
              <a:ext cx="335348" cy="420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AC20BC5-AF42-8642-61E5-E5242EDDAD59}"/>
                </a:ext>
              </a:extLst>
            </p:cNvPr>
            <p:cNvSpPr txBox="1"/>
            <p:nvPr/>
          </p:nvSpPr>
          <p:spPr>
            <a:xfrm>
              <a:off x="10824117" y="1318070"/>
              <a:ext cx="321016" cy="420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67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A22B7DC-2841-92FD-2D3D-AFC59677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2" y="-61767"/>
            <a:ext cx="10515600" cy="838032"/>
          </a:xfrm>
        </p:spPr>
        <p:txBody>
          <a:bodyPr/>
          <a:lstStyle/>
          <a:p>
            <a:r>
              <a:rPr lang="en-US" dirty="0"/>
              <a:t>Cosine Similarity Example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F9DBF25-E7A5-BFC8-B14E-1354E509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257" y="676998"/>
            <a:ext cx="5655707" cy="5139999"/>
          </a:xfrm>
        </p:spPr>
        <p:txBody>
          <a:bodyPr>
            <a:normAutofit/>
          </a:bodyPr>
          <a:lstStyle/>
          <a:p>
            <a:r>
              <a:rPr lang="en-US" sz="1800" dirty="0"/>
              <a:t>Which pairs of words are most similar?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cosine(apricot,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information)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cosine(digital,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information)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	cosine(apricot,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digital)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cos (0) = 1 </a:t>
            </a:r>
            <a:r>
              <a:rPr lang="en-US" sz="1600" dirty="0">
                <a:sym typeface="Wingdings" panose="05000000000000000000" pitchFamily="2" charset="2"/>
              </a:rPr>
              <a:t> Vectors point in the same direction; 		words most similar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ym typeface="Wingdings" panose="05000000000000000000" pitchFamily="2" charset="2"/>
              </a:rPr>
              <a:t>cos(180) = -1  Vectors point in opposite directions; 		words opposite of each other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ym typeface="Wingdings" panose="05000000000000000000" pitchFamily="2" charset="2"/>
              </a:rPr>
              <a:t>cos(90) = 0  Vectors are perpendicular;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ym typeface="Wingdings" panose="05000000000000000000" pitchFamily="2" charset="2"/>
              </a:rPr>
              <a:t>		words are unrelated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011E400-FBE1-05DE-896C-4975536F9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7094"/>
              </p:ext>
            </p:extLst>
          </p:nvPr>
        </p:nvGraphicFramePr>
        <p:xfrm>
          <a:off x="5765144" y="844765"/>
          <a:ext cx="2939728" cy="1318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014">
                  <a:extLst>
                    <a:ext uri="{9D8B030D-6E8A-4147-A177-3AD203B41FA5}">
                      <a16:colId xmlns:a16="http://schemas.microsoft.com/office/drawing/2014/main" val="1832016407"/>
                    </a:ext>
                  </a:extLst>
                </a:gridCol>
                <a:gridCol w="557535">
                  <a:extLst>
                    <a:ext uri="{9D8B030D-6E8A-4147-A177-3AD203B41FA5}">
                      <a16:colId xmlns:a16="http://schemas.microsoft.com/office/drawing/2014/main" val="2319964287"/>
                    </a:ext>
                  </a:extLst>
                </a:gridCol>
                <a:gridCol w="557535">
                  <a:extLst>
                    <a:ext uri="{9D8B030D-6E8A-4147-A177-3AD203B41FA5}">
                      <a16:colId xmlns:a16="http://schemas.microsoft.com/office/drawing/2014/main" val="4001712780"/>
                    </a:ext>
                  </a:extLst>
                </a:gridCol>
                <a:gridCol w="861644">
                  <a:extLst>
                    <a:ext uri="{9D8B030D-6E8A-4147-A177-3AD203B41FA5}">
                      <a16:colId xmlns:a16="http://schemas.microsoft.com/office/drawing/2014/main" val="2037041858"/>
                    </a:ext>
                  </a:extLst>
                </a:gridCol>
              </a:tblGrid>
              <a:tr h="329537"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 Narrow" panose="020B0606020202030204" pitchFamily="34" charset="0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 Narrow" panose="020B0606020202030204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 Narrow" panose="020B0606020202030204" pitchFamily="34" charset="0"/>
                        </a:rPr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90998"/>
                  </a:ext>
                </a:extLst>
              </a:tr>
              <a:tr h="32953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apricot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77778"/>
                  </a:ext>
                </a:extLst>
              </a:tr>
              <a:tr h="32953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36559"/>
                  </a:ext>
                </a:extLst>
              </a:tr>
              <a:tr h="32953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06501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D3752FA3-BA47-84F7-06FB-34D9970CFC03}"/>
              </a:ext>
            </a:extLst>
          </p:cNvPr>
          <p:cNvGrpSpPr/>
          <p:nvPr/>
        </p:nvGrpSpPr>
        <p:grpSpPr>
          <a:xfrm>
            <a:off x="2779229" y="945784"/>
            <a:ext cx="2345376" cy="384394"/>
            <a:chOff x="4495801" y="2861121"/>
            <a:chExt cx="3582987" cy="720280"/>
          </a:xfrm>
        </p:grpSpPr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12340C25-8CF3-672A-F9C6-BB36828D3B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801" y="3196679"/>
            <a:ext cx="980789" cy="340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22300" imgH="215900" progId="Equation.3">
                    <p:embed/>
                  </p:oleObj>
                </mc:Choice>
                <mc:Fallback>
                  <p:oleObj name="Equation" r:id="rId3" imgW="622300" imgH="215900" progId="Equation.3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5801" y="3196679"/>
                          <a:ext cx="980789" cy="340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8A8AF78C-1722-B5F3-6E54-1F0745EFB7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6400" y="3196679"/>
            <a:ext cx="1060854" cy="340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73100" imgH="215900" progId="Equation.3">
                    <p:embed/>
                  </p:oleObj>
                </mc:Choice>
                <mc:Fallback>
                  <p:oleObj name="Equation" r:id="rId5" imgW="673100" imgH="215900" progId="Equation.3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86400" y="3196679"/>
                          <a:ext cx="1060854" cy="340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9AE7FB7D-DB39-D1D7-328F-EFCC7D648E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600" y="2861121"/>
            <a:ext cx="1418544" cy="618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01700" imgH="393700" progId="Equation.3">
                    <p:embed/>
                  </p:oleObj>
                </mc:Choice>
                <mc:Fallback>
                  <p:oleObj name="Equation" r:id="rId7" imgW="901700" imgH="393700" progId="Equation.3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00600" y="2861121"/>
                          <a:ext cx="1418544" cy="618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4A9D4C1A-E533-F756-3FD5-0668E03FBC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58001" y="2920740"/>
            <a:ext cx="1220787" cy="66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74700" imgH="419100" progId="Equation.3">
                    <p:embed/>
                  </p:oleObj>
                </mc:Choice>
                <mc:Fallback>
                  <p:oleObj name="Equation" r:id="rId9" imgW="774700" imgH="419100" progId="Equation.3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58001" y="2920740"/>
                          <a:ext cx="1220787" cy="66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549F362-5543-ED6F-A690-F46A21F5211A}"/>
              </a:ext>
            </a:extLst>
          </p:cNvPr>
          <p:cNvSpPr txBox="1"/>
          <p:nvPr/>
        </p:nvSpPr>
        <p:spPr>
          <a:xfrm>
            <a:off x="2452768" y="9682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D8B590-937C-B65E-910B-FD128B39157E}"/>
              </a:ext>
            </a:extLst>
          </p:cNvPr>
          <p:cNvSpPr txBox="1"/>
          <p:nvPr/>
        </p:nvSpPr>
        <p:spPr>
          <a:xfrm>
            <a:off x="3265731" y="33467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D29D99-2FC1-DA1C-6776-7B9274D54705}"/>
              </a:ext>
            </a:extLst>
          </p:cNvPr>
          <p:cNvSpPr txBox="1"/>
          <p:nvPr/>
        </p:nvSpPr>
        <p:spPr>
          <a:xfrm>
            <a:off x="2465117" y="15576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9FE456-D228-F86F-4A42-EB49E8AD6E5E}"/>
              </a:ext>
            </a:extLst>
          </p:cNvPr>
          <p:cNvGrpSpPr/>
          <p:nvPr/>
        </p:nvGrpSpPr>
        <p:grpSpPr>
          <a:xfrm>
            <a:off x="2818023" y="1455035"/>
            <a:ext cx="2172078" cy="471935"/>
            <a:chOff x="4353212" y="3733800"/>
            <a:chExt cx="3776486" cy="736862"/>
          </a:xfrm>
        </p:grpSpPr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32DAC6B1-16CE-43FC-6D9B-A2BE60C393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0200" y="4069356"/>
            <a:ext cx="1060854" cy="340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73100" imgH="215900" progId="Equation.3">
                    <p:embed/>
                  </p:oleObj>
                </mc:Choice>
                <mc:Fallback>
                  <p:oleObj name="Equation" r:id="rId11" imgW="673100" imgH="215900" progId="Equation.3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10200" y="4069356"/>
                          <a:ext cx="1060854" cy="340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>
              <a:extLst>
                <a:ext uri="{FF2B5EF4-FFF2-40B4-BE49-F238E27FC236}">
                  <a16:creationId xmlns:a16="http://schemas.microsoft.com/office/drawing/2014/main" id="{5DFEA5F6-073B-ECC6-2918-1B3F0ABD73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3212" y="4069356"/>
            <a:ext cx="980789" cy="340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22300" imgH="215900" progId="Equation.3">
                    <p:embed/>
                  </p:oleObj>
                </mc:Choice>
                <mc:Fallback>
                  <p:oleObj name="Equation" r:id="rId12" imgW="622300" imgH="215900" progId="Equation.3">
                    <p:embed/>
                    <p:pic>
                      <p:nvPicPr>
                        <p:cNvPr id="20" name="Object 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353212" y="4069356"/>
                          <a:ext cx="980789" cy="340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06131DBA-3AA0-3321-659C-4866DCD17E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8200" y="3733800"/>
            <a:ext cx="1458316" cy="618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27100" imgH="393700" progId="Equation.3">
                    <p:embed/>
                  </p:oleObj>
                </mc:Choice>
                <mc:Fallback>
                  <p:oleObj name="Equation" r:id="rId14" imgW="927100" imgH="393700" progId="Equation.3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648200" y="3733800"/>
                          <a:ext cx="1458316" cy="618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B944C3D5-016A-AAA2-B750-0145278AE0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29400" y="3810001"/>
            <a:ext cx="1500298" cy="66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52500" imgH="419100" progId="Equation.3">
                    <p:embed/>
                  </p:oleObj>
                </mc:Choice>
                <mc:Fallback>
                  <p:oleObj name="Equation" r:id="rId16" imgW="952500" imgH="419100" progId="Equation.3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629400" y="3810001"/>
                          <a:ext cx="1500298" cy="66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546C83-83C7-FEF3-0759-4CBDE905571F}"/>
              </a:ext>
            </a:extLst>
          </p:cNvPr>
          <p:cNvGrpSpPr/>
          <p:nvPr/>
        </p:nvGrpSpPr>
        <p:grpSpPr>
          <a:xfrm>
            <a:off x="2722812" y="2024939"/>
            <a:ext cx="1849188" cy="514921"/>
            <a:chOff x="3515012" y="4800600"/>
            <a:chExt cx="2961034" cy="754168"/>
          </a:xfrm>
        </p:grpSpPr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F272199A-1BA0-DABC-4862-AE455D2D0E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012" y="5195376"/>
            <a:ext cx="980789" cy="340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22300" imgH="215900" progId="Equation.3">
                    <p:embed/>
                  </p:oleObj>
                </mc:Choice>
                <mc:Fallback>
                  <p:oleObj name="Equation" r:id="rId18" imgW="622300" imgH="215900" progId="Equation.3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15012" y="5195376"/>
                          <a:ext cx="980789" cy="340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B18711EF-CF12-EE92-1A37-A47223C4B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1" y="5214494"/>
            <a:ext cx="980789" cy="340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622300" imgH="215900" progId="Equation.3">
                    <p:embed/>
                  </p:oleObj>
                </mc:Choice>
                <mc:Fallback>
                  <p:oleObj name="Equation" r:id="rId19" imgW="622300" imgH="215900" progId="Equation.3">
                    <p:embed/>
                    <p:pic>
                      <p:nvPicPr>
                        <p:cNvPr id="25" name="Object 2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72001" y="5214494"/>
                          <a:ext cx="980789" cy="340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>
              <a:extLst>
                <a:ext uri="{FF2B5EF4-FFF2-40B4-BE49-F238E27FC236}">
                  <a16:creationId xmlns:a16="http://schemas.microsoft.com/office/drawing/2014/main" id="{91D773A9-6052-867C-C06A-8EEB87055A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6200" y="4800600"/>
            <a:ext cx="1458316" cy="618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27100" imgH="393700" progId="Equation.3">
                    <p:embed/>
                  </p:oleObj>
                </mc:Choice>
                <mc:Fallback>
                  <p:oleObj name="Equation" r:id="rId20" imgW="927100" imgH="393700" progId="Equation.3">
                    <p:embed/>
                    <p:pic>
                      <p:nvPicPr>
                        <p:cNvPr id="26" name="Object 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886200" y="4800600"/>
                          <a:ext cx="1458316" cy="618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>
              <a:extLst>
                <a:ext uri="{FF2B5EF4-FFF2-40B4-BE49-F238E27FC236}">
                  <a16:creationId xmlns:a16="http://schemas.microsoft.com/office/drawing/2014/main" id="{6B26DFD8-60AC-B6EC-B7CD-3B63A9A251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96000" y="4953000"/>
            <a:ext cx="380046" cy="261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41300" imgH="165100" progId="Equation.3">
                    <p:embed/>
                  </p:oleObj>
                </mc:Choice>
                <mc:Fallback>
                  <p:oleObj name="Equation" r:id="rId22" imgW="241300" imgH="165100" progId="Equation.3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096000" y="4953000"/>
                          <a:ext cx="380046" cy="2614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8" name="Content Placeholder 4">
            <a:extLst>
              <a:ext uri="{FF2B5EF4-FFF2-40B4-BE49-F238E27FC236}">
                <a16:creationId xmlns:a16="http://schemas.microsoft.com/office/drawing/2014/main" id="{BF1AE461-45F8-CC9D-881E-404950378DB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89" y="2571750"/>
            <a:ext cx="3209619" cy="18755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597CDF8-F95B-8E36-D104-C7DAC5D2917A}"/>
              </a:ext>
            </a:extLst>
          </p:cNvPr>
          <p:cNvSpPr txBox="1"/>
          <p:nvPr/>
        </p:nvSpPr>
        <p:spPr>
          <a:xfrm>
            <a:off x="6705911" y="2696466"/>
            <a:ext cx="208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rial Narrow" panose="020B0606020202030204" pitchFamily="34" charset="0"/>
              </a:rPr>
              <a:t>Visualizing cosines (angles)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8AD59-5473-3E19-B725-19759633D847}"/>
              </a:ext>
            </a:extLst>
          </p:cNvPr>
          <p:cNvSpPr txBox="1"/>
          <p:nvPr/>
        </p:nvSpPr>
        <p:spPr>
          <a:xfrm>
            <a:off x="2452768" y="2170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9C7A2DD-B885-BFDF-9B11-2A5A6C4DA0AE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31298" r="26793"/>
          <a:stretch/>
        </p:blipFill>
        <p:spPr>
          <a:xfrm>
            <a:off x="4962141" y="140174"/>
            <a:ext cx="1232096" cy="4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4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8C8-74B7-337A-1D9F-DABBA491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distance measures to determine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9542-CD09-D860-D25D-8AA80B2F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other distance measures, but Cosine similarity is most frequently used for text.</a:t>
            </a:r>
          </a:p>
          <a:p>
            <a:pPr lvl="1"/>
            <a:r>
              <a:rPr lang="en-US" dirty="0"/>
              <a:t>This is partly because cosine similarity is less affected by differences in magnitude.</a:t>
            </a:r>
          </a:p>
          <a:p>
            <a:endParaRPr lang="en-US" dirty="0"/>
          </a:p>
          <a:p>
            <a:r>
              <a:rPr lang="en-US" dirty="0"/>
              <a:t>Follow along with the professor as he reviews example notebooks.</a:t>
            </a:r>
          </a:p>
        </p:txBody>
      </p:sp>
    </p:spTree>
    <p:extLst>
      <p:ext uri="{BB962C8B-B14F-4D97-AF65-F5344CB8AC3E}">
        <p14:creationId xmlns:p14="http://schemas.microsoft.com/office/powerpoint/2010/main" val="327383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4" y="1634836"/>
            <a:ext cx="5873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Extracting ‘tokens’ from Documents</a:t>
            </a:r>
          </a:p>
        </p:txBody>
      </p:sp>
    </p:spTree>
    <p:extLst>
      <p:ext uri="{BB962C8B-B14F-4D97-AF65-F5344CB8AC3E}">
        <p14:creationId xmlns:p14="http://schemas.microsoft.com/office/powerpoint/2010/main" val="358635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A372-81C4-B643-F475-BE8495C1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332C-C01B-BE22-55BC-98785416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Representations of a given corpus</a:t>
            </a:r>
          </a:p>
          <a:p>
            <a:pPr lvl="1"/>
            <a:r>
              <a:rPr lang="en-US" dirty="0"/>
              <a:t>A corpus is a set of documents</a:t>
            </a:r>
          </a:p>
          <a:p>
            <a:r>
              <a:rPr lang="en-US" dirty="0"/>
              <a:t>Tokenization of a document</a:t>
            </a:r>
          </a:p>
          <a:p>
            <a:pPr lvl="1"/>
            <a:r>
              <a:rPr lang="en-US" dirty="0"/>
              <a:t>Tokens are collections of characters; think of these like ‘words’</a:t>
            </a:r>
          </a:p>
          <a:p>
            <a:r>
              <a:rPr lang="en-US" dirty="0"/>
              <a:t>Problem of High Dimensionality</a:t>
            </a:r>
          </a:p>
          <a:p>
            <a:pPr lvl="1"/>
            <a:r>
              <a:rPr lang="en-US" dirty="0"/>
              <a:t>Representations of documents can require a large number of columns (aka dimensions)</a:t>
            </a:r>
          </a:p>
          <a:p>
            <a:r>
              <a:rPr lang="en-US" dirty="0"/>
              <a:t>Examples of using machine learning modeling on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34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 far, we’ve been seeing documents as collections of words. In machine learning we represent documents as collections of tokens. </a:t>
            </a:r>
          </a:p>
          <a:p>
            <a:endParaRPr lang="en-US" dirty="0"/>
          </a:p>
          <a:p>
            <a:r>
              <a:rPr lang="en-US" dirty="0"/>
              <a:t>How to identify tokens?</a:t>
            </a:r>
          </a:p>
          <a:p>
            <a:r>
              <a:rPr lang="en-US" dirty="0"/>
              <a:t>Use delimiters: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Tab</a:t>
            </a:r>
          </a:p>
          <a:p>
            <a:pPr lvl="1"/>
            <a:r>
              <a:rPr lang="en-US" dirty="0"/>
              <a:t>New line</a:t>
            </a:r>
          </a:p>
          <a:p>
            <a:pPr lvl="1"/>
            <a:r>
              <a:rPr lang="en-US" dirty="0"/>
              <a:t>Symbols:    ( ) &lt; &gt; ? !</a:t>
            </a:r>
          </a:p>
          <a:p>
            <a:pPr lvl="1"/>
            <a:r>
              <a:rPr lang="en-US" dirty="0"/>
              <a:t>Punctuation:     .  ,  :  ;  -  '  "</a:t>
            </a:r>
          </a:p>
          <a:p>
            <a:r>
              <a:rPr lang="en-US" dirty="0"/>
              <a:t>Not all punctuation create tokens:</a:t>
            </a:r>
          </a:p>
          <a:p>
            <a:pPr lvl="1"/>
            <a:r>
              <a:rPr lang="en-US" dirty="0"/>
              <a:t>$1,000.50</a:t>
            </a:r>
          </a:p>
          <a:p>
            <a:pPr lvl="1"/>
            <a:r>
              <a:rPr lang="en-US" dirty="0"/>
              <a:t>U.S.A.</a:t>
            </a:r>
          </a:p>
          <a:p>
            <a:pPr lvl="1"/>
            <a:r>
              <a:rPr lang="en-US" dirty="0"/>
              <a:t>isn't   or   </a:t>
            </a:r>
            <a:r>
              <a:rPr lang="en-US" dirty="0" err="1"/>
              <a:t>D'angelo</a:t>
            </a:r>
            <a:endParaRPr lang="en-US" dirty="0"/>
          </a:p>
          <a:p>
            <a:pPr lvl="1"/>
            <a:r>
              <a:rPr lang="en-US" dirty="0"/>
              <a:t>(813)555-4578</a:t>
            </a:r>
          </a:p>
        </p:txBody>
      </p:sp>
    </p:spTree>
    <p:extLst>
      <p:ext uri="{BB962C8B-B14F-4D97-AF65-F5344CB8AC3E}">
        <p14:creationId xmlns:p14="http://schemas.microsoft.com/office/powerpoint/2010/main" val="367820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F393B-CE6C-D872-CB35-0B16C30651DD}"/>
              </a:ext>
            </a:extLst>
          </p:cNvPr>
          <p:cNvSpPr txBox="1"/>
          <p:nvPr/>
        </p:nvSpPr>
        <p:spPr>
          <a:xfrm>
            <a:off x="628650" y="319488"/>
            <a:ext cx="8743950" cy="283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sklearn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feature_extraction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text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CountVectorizer</a:t>
            </a:r>
            <a:endParaRPr lang="en-US" sz="105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numpy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as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267F99"/>
                </a:solidFill>
                <a:latin typeface="Menlo" panose="020B0609030804020204" pitchFamily="49" charset="0"/>
              </a:rPr>
              <a:t>np</a:t>
            </a:r>
            <a:endParaRPr lang="en-US" sz="105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corpus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np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array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([</a:t>
            </a:r>
          </a:p>
          <a:p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  'This is the!@# # first document.’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  'This Document 123 is the second document.’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  'USF is awesome!’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  'What week is this?’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  'DSP Rocks!'</a:t>
            </a:r>
            <a:endParaRPr lang="en-US" sz="105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])</a:t>
            </a:r>
          </a:p>
          <a:p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</a:t>
            </a:r>
            <a:r>
              <a:rPr lang="en-US" sz="1050" dirty="0" err="1">
                <a:solidFill>
                  <a:srgbClr val="008000"/>
                </a:solidFill>
                <a:latin typeface="Menlo" panose="020B0609030804020204" pitchFamily="49" charset="0"/>
              </a:rPr>
              <a:t>CountVectorizer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 will covert to lowercase, remove punctuation, and remove stop words - to </a:t>
            </a:r>
            <a:endParaRPr lang="en-US" sz="105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remove other things, such as numbers, use the </a:t>
            </a:r>
            <a:r>
              <a:rPr lang="en-US" sz="1050" dirty="0" err="1">
                <a:solidFill>
                  <a:srgbClr val="008000"/>
                </a:solidFill>
                <a:latin typeface="Menlo" panose="020B0609030804020204" pitchFamily="49" charset="0"/>
              </a:rPr>
              <a:t>token_pattern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 parameter</a:t>
            </a:r>
            <a:endParaRPr lang="en-US" sz="105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vectorizer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CountVectorizer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stop_words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050" dirty="0" err="1">
                <a:solidFill>
                  <a:srgbClr val="A31515"/>
                </a:solidFill>
                <a:latin typeface="Menlo" panose="020B0609030804020204" pitchFamily="49" charset="0"/>
              </a:rPr>
              <a:t>english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lowercase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token_pattern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"[^\W\d_]+"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[^\W\d_]+ not Word, not digit, not underscore -- see: 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  <a:hlinkClick r:id="rId2"/>
              </a:rPr>
              <a:t>https://regexr.com/</a:t>
            </a:r>
            <a:endParaRPr lang="en-US" sz="105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1"/>
                </a:solidFill>
                <a:latin typeface="Menlo" panose="020B0609030804020204" pitchFamily="49" charset="0"/>
              </a:rPr>
              <a:t>X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vectorizer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fit_transform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corpus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df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pd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DataFrame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70C1"/>
                </a:solidFill>
                <a:latin typeface="Menlo" panose="020B0609030804020204" pitchFamily="49" charset="0"/>
              </a:rPr>
              <a:t>X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toarray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(),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columns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vectorizer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get_feature_names_out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df</a:t>
            </a:r>
            <a:endParaRPr lang="en-US" sz="105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40F00-BA81-95AF-32C8-0777BAFE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15935"/>
            <a:ext cx="4686300" cy="16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21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C05C23-1978-0D1D-2B35-AF00DEC3A5B6}"/>
              </a:ext>
            </a:extLst>
          </p:cNvPr>
          <p:cNvSpPr txBox="1"/>
          <p:nvPr/>
        </p:nvSpPr>
        <p:spPr>
          <a:xfrm>
            <a:off x="514350" y="457200"/>
            <a:ext cx="8343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sklearn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feature_extraction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text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TfidfVectorizer</a:t>
            </a:r>
            <a:endParaRPr lang="en-US" sz="105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b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Like </a:t>
            </a:r>
            <a:r>
              <a:rPr lang="en-US" sz="1050" dirty="0" err="1">
                <a:solidFill>
                  <a:srgbClr val="008000"/>
                </a:solidFill>
                <a:latin typeface="Menlo" panose="020B0609030804020204" pitchFamily="49" charset="0"/>
              </a:rPr>
              <a:t>CountVectorizer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008000"/>
                </a:solidFill>
                <a:latin typeface="Menlo" panose="020B0609030804020204" pitchFamily="49" charset="0"/>
              </a:rPr>
              <a:t>TfidfVectorizer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 will covert to lowercase, remove punctuation, and remove </a:t>
            </a:r>
            <a:endParaRPr lang="en-US" sz="105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stop words - to remove other things, such as numbers, use the </a:t>
            </a:r>
            <a:r>
              <a:rPr lang="en-US" sz="1050" dirty="0" err="1">
                <a:solidFill>
                  <a:srgbClr val="008000"/>
                </a:solidFill>
                <a:latin typeface="Menlo" panose="020B0609030804020204" pitchFamily="49" charset="0"/>
              </a:rPr>
              <a:t>token_pattern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 parameter</a:t>
            </a:r>
            <a:endParaRPr lang="en-US" sz="105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vectorizer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TfidfVectorizer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stop_words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050" dirty="0" err="1">
                <a:solidFill>
                  <a:srgbClr val="A31515"/>
                </a:solidFill>
                <a:latin typeface="Menlo" panose="020B0609030804020204" pitchFamily="49" charset="0"/>
              </a:rPr>
              <a:t>english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lowercase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token_pattern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"[^\W\d_]+"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70C1"/>
                </a:solidFill>
                <a:latin typeface="Menlo" panose="020B0609030804020204" pitchFamily="49" charset="0"/>
              </a:rPr>
              <a:t>X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vectorizer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fit_transform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corpus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</a:b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df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pd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DataFrame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70C1"/>
                </a:solidFill>
                <a:latin typeface="Menlo" panose="020B0609030804020204" pitchFamily="49" charset="0"/>
              </a:rPr>
              <a:t>X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toarray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(),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columns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vectorizer</a:t>
            </a:r>
            <a:r>
              <a:rPr lang="en-US" sz="1050" dirty="0" err="1">
                <a:solidFill>
                  <a:srgbClr val="3B3B3B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get_feature_names_out</a:t>
            </a:r>
            <a:r>
              <a:rPr lang="en-US" sz="1050" dirty="0">
                <a:solidFill>
                  <a:srgbClr val="3B3B3B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Df</a:t>
            </a:r>
            <a:endParaRPr lang="en-US" sz="105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723FF-462A-7B07-DC8C-2B2EB9B7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563403"/>
            <a:ext cx="5829300" cy="16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Every token</a:t>
            </a:r>
            <a:r>
              <a:rPr lang="en-US" dirty="0"/>
              <a:t> is in term-by-document matrix!!!</a:t>
            </a:r>
          </a:p>
          <a:p>
            <a:r>
              <a:rPr lang="en-US" dirty="0"/>
              <a:t>(Is this desirable/undesirable?)</a:t>
            </a:r>
          </a:p>
        </p:txBody>
      </p:sp>
    </p:spTree>
    <p:extLst>
      <p:ext uri="{BB962C8B-B14F-4D97-AF65-F5344CB8AC3E}">
        <p14:creationId xmlns:p14="http://schemas.microsoft.com/office/powerpoint/2010/main" val="32066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reduce the number of tokens: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Conduct stemming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Conduct lemmatization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Eliminate </a:t>
            </a:r>
            <a:r>
              <a:rPr lang="en-US" dirty="0" err="1"/>
              <a:t>stopwords</a:t>
            </a:r>
            <a:endParaRPr lang="en-US" dirty="0"/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Correct misspelled tokens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Identify named-entities (part-of-speech tagging)</a:t>
            </a:r>
          </a:p>
        </p:txBody>
      </p:sp>
    </p:spTree>
    <p:extLst>
      <p:ext uri="{BB962C8B-B14F-4D97-AF65-F5344CB8AC3E}">
        <p14:creationId xmlns:p14="http://schemas.microsoft.com/office/powerpoint/2010/main" val="3884825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heuristic that removes the ends of words</a:t>
            </a:r>
          </a:p>
          <a:p>
            <a:endParaRPr lang="en-US" dirty="0"/>
          </a:p>
          <a:p>
            <a:r>
              <a:rPr lang="en-US" dirty="0"/>
              <a:t>Extract the root:</a:t>
            </a:r>
          </a:p>
          <a:p>
            <a:pPr lvl="1"/>
            <a:r>
              <a:rPr lang="en-US" dirty="0"/>
              <a:t>predictable, prediction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predict</a:t>
            </a:r>
          </a:p>
          <a:p>
            <a:pPr lvl="1"/>
            <a:r>
              <a:rPr lang="en-US" dirty="0">
                <a:sym typeface="Wingdings" pitchFamily="2" charset="2"/>
              </a:rPr>
              <a:t>different, differential, differing </a:t>
            </a:r>
            <a:r>
              <a:rPr lang="en-US" b="1" dirty="0">
                <a:sym typeface="Wingdings" pitchFamily="2" charset="2"/>
              </a:rPr>
              <a:t>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7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Lemmatization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those words together that have the same root or lemma</a:t>
            </a:r>
          </a:p>
          <a:p>
            <a:r>
              <a:rPr lang="en-US" dirty="0"/>
              <a:t>The words might have different inflections or derivatives of meaning </a:t>
            </a:r>
          </a:p>
          <a:p>
            <a:endParaRPr lang="en-US" dirty="0"/>
          </a:p>
          <a:p>
            <a:r>
              <a:rPr lang="en-US" dirty="0"/>
              <a:t>Example: Elimination of singular/plural, present/past:</a:t>
            </a:r>
          </a:p>
          <a:p>
            <a:pPr lvl="1"/>
            <a:r>
              <a:rPr lang="en-US" dirty="0"/>
              <a:t>boy, boy's, boys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boy</a:t>
            </a:r>
            <a:endParaRPr lang="en-US" b="1" dirty="0"/>
          </a:p>
          <a:p>
            <a:pPr lvl="1"/>
            <a:r>
              <a:rPr lang="en-US" dirty="0"/>
              <a:t>giving, gives, gave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/>
              <a:t>give</a:t>
            </a:r>
          </a:p>
          <a:p>
            <a:pPr lvl="1"/>
            <a:r>
              <a:rPr lang="en-US" dirty="0"/>
              <a:t>be, are, was, were, been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to be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110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r>
              <a:rPr lang="en-US" dirty="0"/>
              <a:t>: tokens that have little meaning</a:t>
            </a:r>
          </a:p>
          <a:p>
            <a:pPr lvl="1"/>
            <a:r>
              <a:rPr lang="en-US" dirty="0"/>
              <a:t>A, an, the, it, they, of, and, for, …</a:t>
            </a:r>
          </a:p>
          <a:p>
            <a:r>
              <a:rPr lang="en-US" dirty="0"/>
              <a:t>Little to NO predictive ability</a:t>
            </a:r>
          </a:p>
          <a:p>
            <a:r>
              <a:rPr lang="en-US" dirty="0"/>
              <a:t>Usually eliminated!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1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Use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543800" cy="3394472"/>
          </a:xfrm>
        </p:spPr>
        <p:txBody>
          <a:bodyPr>
            <a:normAutofit/>
          </a:bodyPr>
          <a:lstStyle/>
          <a:p>
            <a:r>
              <a:rPr lang="en-US" dirty="0"/>
              <a:t>Correct spelling errors:</a:t>
            </a:r>
          </a:p>
          <a:p>
            <a:pPr lvl="1"/>
            <a:r>
              <a:rPr lang="en-US" dirty="0" err="1"/>
              <a:t>sep</a:t>
            </a:r>
            <a:r>
              <a:rPr lang="en-US" b="1" dirty="0" err="1"/>
              <a:t>e</a:t>
            </a:r>
            <a:r>
              <a:rPr lang="en-US" dirty="0" err="1"/>
              <a:t>rate</a:t>
            </a:r>
            <a:r>
              <a:rPr lang="en-US" dirty="0"/>
              <a:t>, </a:t>
            </a:r>
            <a:r>
              <a:rPr lang="en-US" dirty="0">
                <a:sym typeface="Wingdings" pitchFamily="2" charset="2"/>
              </a:rPr>
              <a:t>sep</a:t>
            </a:r>
            <a:r>
              <a:rPr lang="en-US" b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rate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separate</a:t>
            </a:r>
          </a:p>
          <a:p>
            <a:pPr lvl="1"/>
            <a:r>
              <a:rPr lang="en-US" dirty="0" err="1"/>
              <a:t>fund</a:t>
            </a:r>
            <a:r>
              <a:rPr lang="en-US" b="1" dirty="0" err="1"/>
              <a:t>e</a:t>
            </a:r>
            <a:r>
              <a:rPr lang="en-US" dirty="0" err="1"/>
              <a:t>mental</a:t>
            </a:r>
            <a:r>
              <a:rPr lang="en-US" dirty="0"/>
              <a:t>, fund</a:t>
            </a:r>
            <a:r>
              <a:rPr lang="en-US" b="1" dirty="0"/>
              <a:t>a</a:t>
            </a:r>
            <a:r>
              <a:rPr lang="en-US" dirty="0"/>
              <a:t>mental </a:t>
            </a:r>
            <a:r>
              <a:rPr lang="en-US" dirty="0">
                <a:sym typeface="Wingdings" pitchFamily="2" charset="2"/>
              </a:rPr>
              <a:t> fundamental</a:t>
            </a:r>
            <a:endParaRPr lang="en-US" dirty="0"/>
          </a:p>
          <a:p>
            <a:r>
              <a:rPr lang="en-US" dirty="0"/>
              <a:t>Create your own dictionary:</a:t>
            </a:r>
          </a:p>
          <a:p>
            <a:pPr lvl="1"/>
            <a:r>
              <a:rPr lang="en-US" dirty="0"/>
              <a:t>FLA, FL, </a:t>
            </a:r>
            <a:r>
              <a:rPr lang="en-US" dirty="0" err="1"/>
              <a:t>Flor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Florida</a:t>
            </a:r>
            <a:endParaRPr lang="en-US" dirty="0"/>
          </a:p>
          <a:p>
            <a:pPr lvl="1"/>
            <a:r>
              <a:rPr lang="en-US" dirty="0"/>
              <a:t>Fall, </a:t>
            </a:r>
            <a:r>
              <a:rPr lang="en-US" dirty="0" err="1"/>
              <a:t>fal</a:t>
            </a:r>
            <a:r>
              <a:rPr lang="en-US" dirty="0"/>
              <a:t>, fell, feel, felt, </a:t>
            </a:r>
            <a:r>
              <a:rPr lang="en-US" dirty="0" err="1"/>
              <a:t>feal</a:t>
            </a:r>
            <a:r>
              <a:rPr lang="en-US" dirty="0"/>
              <a:t>,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fall</a:t>
            </a:r>
          </a:p>
          <a:p>
            <a:r>
              <a:rPr lang="en-US" dirty="0"/>
              <a:t>Use synonyms:</a:t>
            </a:r>
          </a:p>
          <a:p>
            <a:pPr lvl="1"/>
            <a:r>
              <a:rPr lang="en-US" dirty="0"/>
              <a:t>slip, take a spill, found on the floor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771900" cy="3394472"/>
          </a:xfrm>
        </p:spPr>
        <p:txBody>
          <a:bodyPr/>
          <a:lstStyle/>
          <a:p>
            <a:r>
              <a:rPr lang="en-US" dirty="0"/>
              <a:t>Helps identify "phrases" (two or more tokens)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2" y="1428751"/>
            <a:ext cx="2612409" cy="330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6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B897-0A2B-A99F-0BA3-D1A03D9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Text Similarity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1EE3-F6CD-F0DF-1981-6A1107B237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286250"/>
            <a:ext cx="2133600" cy="274638"/>
          </a:xfrm>
        </p:spPr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3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Part-of speech tagging helps in two ways:</a:t>
            </a:r>
          </a:p>
          <a:p>
            <a:pPr marL="0" indent="0">
              <a:buNone/>
            </a:pPr>
            <a:r>
              <a:rPr lang="en-US" dirty="0"/>
              <a:t>1) Eliminate certain phrases:</a:t>
            </a:r>
          </a:p>
          <a:p>
            <a:pPr lvl="1"/>
            <a:r>
              <a:rPr lang="en-US" dirty="0"/>
              <a:t>"as well as"</a:t>
            </a:r>
          </a:p>
          <a:p>
            <a:pPr lvl="1"/>
            <a:r>
              <a:rPr lang="en-US" dirty="0"/>
              <a:t>"even if"</a:t>
            </a:r>
          </a:p>
          <a:p>
            <a:pPr lvl="1"/>
            <a:r>
              <a:rPr lang="en-US" dirty="0"/>
              <a:t>"for all that"</a:t>
            </a:r>
          </a:p>
          <a:p>
            <a:pPr marL="0" indent="0">
              <a:buNone/>
            </a:pPr>
            <a:r>
              <a:rPr lang="en-US" dirty="0"/>
              <a:t>2) Identify named-entities</a:t>
            </a:r>
          </a:p>
          <a:p>
            <a:pPr lvl="1"/>
            <a:r>
              <a:rPr lang="en-US" dirty="0"/>
              <a:t>"University of South Florida"</a:t>
            </a:r>
          </a:p>
          <a:p>
            <a:pPr lvl="1"/>
            <a:r>
              <a:rPr lang="en-US" dirty="0"/>
              <a:t>"United States of America"</a:t>
            </a:r>
          </a:p>
          <a:p>
            <a:pPr lvl="1"/>
            <a:r>
              <a:rPr lang="en-US" dirty="0"/>
              <a:t>Other named-entities that are helpful: names, organizations, countries, currencies, locations, date, time, percentage, etc.</a:t>
            </a:r>
          </a:p>
        </p:txBody>
      </p:sp>
    </p:spTree>
    <p:extLst>
      <p:ext uri="{BB962C8B-B14F-4D97-AF65-F5344CB8AC3E}">
        <p14:creationId xmlns:p14="http://schemas.microsoft.com/office/powerpoint/2010/main" val="78752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table:</a:t>
            </a:r>
          </a:p>
          <a:p>
            <a:pPr lvl="1"/>
            <a:r>
              <a:rPr lang="en-US" dirty="0"/>
              <a:t>A very LARGE table where </a:t>
            </a:r>
          </a:p>
          <a:p>
            <a:pPr lvl="2"/>
            <a:r>
              <a:rPr lang="en-US" dirty="0"/>
              <a:t>Each document is a single row</a:t>
            </a:r>
          </a:p>
          <a:p>
            <a:pPr lvl="2"/>
            <a:r>
              <a:rPr lang="en-US" u="sng" dirty="0"/>
              <a:t>Each term is a single column</a:t>
            </a:r>
          </a:p>
          <a:p>
            <a:pPr lvl="1"/>
            <a:r>
              <a:rPr lang="en-US" dirty="0"/>
              <a:t>The values are </a:t>
            </a:r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Problem: there are thousands of columns!!!</a:t>
            </a:r>
          </a:p>
        </p:txBody>
      </p:sp>
    </p:spTree>
    <p:extLst>
      <p:ext uri="{BB962C8B-B14F-4D97-AF65-F5344CB8AC3E}">
        <p14:creationId xmlns:p14="http://schemas.microsoft.com/office/powerpoint/2010/main" val="2676767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21FA-8E2B-43AD-9B23-46753A0C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ED55-9170-4258-9029-16460373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reduction technique!</a:t>
            </a:r>
          </a:p>
          <a:p>
            <a:pPr lvl="1"/>
            <a:r>
              <a:rPr lang="en-US" dirty="0"/>
              <a:t>Same as Principal Components Analysis (PCA)</a:t>
            </a:r>
          </a:p>
          <a:p>
            <a:pPr lvl="1"/>
            <a:r>
              <a:rPr lang="en-US" dirty="0"/>
              <a:t>Also called “Latent Semantic Analysis” in text analysis</a:t>
            </a:r>
          </a:p>
          <a:p>
            <a:r>
              <a:rPr lang="en-US" dirty="0"/>
              <a:t>10,000 columns (dimensions) </a:t>
            </a:r>
            <a:r>
              <a:rPr lang="en-US" dirty="0">
                <a:sym typeface="Wingdings" panose="05000000000000000000" pitchFamily="2" charset="2"/>
              </a:rPr>
              <a:t> 100 </a:t>
            </a:r>
            <a:r>
              <a:rPr lang="en-US" dirty="0"/>
              <a:t>SVDs</a:t>
            </a:r>
          </a:p>
          <a:p>
            <a:pPr lvl="1"/>
            <a:r>
              <a:rPr lang="en-US" dirty="0"/>
              <a:t>Each SVD is a linear combination of the original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18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7507-64D5-4756-8D08-100134DD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333C-8E9F-42FD-90FC-F8569031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only require an understanding of SVD as a tool:</a:t>
            </a:r>
          </a:p>
          <a:p>
            <a:pPr lvl="1"/>
            <a:r>
              <a:rPr lang="en-US" dirty="0"/>
              <a:t>SVD will reduce the number of dimensions of our data.</a:t>
            </a:r>
          </a:p>
          <a:p>
            <a:pPr lvl="1"/>
            <a:r>
              <a:rPr lang="en-US" dirty="0"/>
              <a:t>Term-by-document matrixes can be very large. SVD allows analysts to construct a much smaller representation of this data as linear combinations.</a:t>
            </a:r>
          </a:p>
          <a:p>
            <a:pPr lvl="1"/>
            <a:r>
              <a:rPr lang="en-US" dirty="0"/>
              <a:t>These linear combinations or “weighted sums ” can be used to more efficiently train predictive models.</a:t>
            </a:r>
          </a:p>
          <a:p>
            <a:r>
              <a:rPr lang="en-US" dirty="0"/>
              <a:t>To understand SVD deeply, see pages 935-947 of the following book (available online from the USF library)</a:t>
            </a:r>
          </a:p>
          <a:p>
            <a:pPr lvl="1"/>
            <a:r>
              <a:rPr lang="en-US" sz="1050" b="1" dirty="0">
                <a:solidFill>
                  <a:srgbClr val="44707B"/>
                </a:solidFill>
                <a:latin typeface="Source Sans Pro" panose="020F0502020204030204" pitchFamily="34" charset="0"/>
                <a:hlinkClick r:id="rId2"/>
              </a:rPr>
              <a:t>Practical Text Mining and Statistical Analysis for Non-Structured Text Data Applications</a:t>
            </a:r>
            <a:endParaRPr lang="en-US" sz="1050" b="1" dirty="0">
              <a:solidFill>
                <a:srgbClr val="44707B"/>
              </a:solidFill>
              <a:latin typeface="Source Sans Pro" panose="020F0502020204030204" pitchFamily="34" charset="0"/>
            </a:endParaRPr>
          </a:p>
          <a:p>
            <a:pPr lvl="1"/>
            <a:r>
              <a:rPr lang="en-US" sz="1050" dirty="0">
                <a:solidFill>
                  <a:srgbClr val="3A3A3A"/>
                </a:solidFill>
                <a:latin typeface="Source Sans Pro" panose="020F0502020204030204" pitchFamily="34" charset="0"/>
              </a:rPr>
              <a:t>Miner, Gary D ; Elder, John, IV ; Fast, Andrew ; Hill, Thomas ; Nisbet, Robert ; </a:t>
            </a:r>
            <a:r>
              <a:rPr lang="en-US" sz="1050" dirty="0" err="1">
                <a:solidFill>
                  <a:srgbClr val="3A3A3A"/>
                </a:solidFill>
                <a:latin typeface="Source Sans Pro" panose="020F0502020204030204" pitchFamily="34" charset="0"/>
              </a:rPr>
              <a:t>Delen</a:t>
            </a:r>
            <a:r>
              <a:rPr lang="en-US" sz="1050" dirty="0">
                <a:solidFill>
                  <a:srgbClr val="3A3A3A"/>
                </a:solidFill>
                <a:latin typeface="Source Sans Pro" panose="020F0502020204030204" pitchFamily="34" charset="0"/>
              </a:rPr>
              <a:t>, </a:t>
            </a:r>
            <a:r>
              <a:rPr lang="en-US" sz="1050" dirty="0" err="1">
                <a:solidFill>
                  <a:srgbClr val="3A3A3A"/>
                </a:solidFill>
                <a:latin typeface="Source Sans Pro" panose="020F0502020204030204" pitchFamily="34" charset="0"/>
              </a:rPr>
              <a:t>Dursun</a:t>
            </a:r>
            <a:endParaRPr lang="en-US" sz="1050" dirty="0">
              <a:solidFill>
                <a:srgbClr val="3A3A3A"/>
              </a:solidFill>
              <a:latin typeface="Source Sans Pro" panose="020F0502020204030204" pitchFamily="34" charset="0"/>
            </a:endParaRPr>
          </a:p>
          <a:p>
            <a:pPr lvl="1"/>
            <a:r>
              <a:rPr lang="en-US" sz="1050" dirty="0">
                <a:solidFill>
                  <a:srgbClr val="3A3A3A"/>
                </a:solidFill>
                <a:latin typeface="Source Sans Pro" panose="020F0502020204030204" pitchFamily="34" charset="0"/>
              </a:rPr>
              <a:t>Saint Louis: Elsevier Science &amp; Technology; 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93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80063" y="1667542"/>
          <a:ext cx="2134886" cy="1363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0.016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0.057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/>
                        <a:t>Etc.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5739" y="1491490"/>
          <a:ext cx="1784306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News story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Pediatricians should carefully evaluate kids with 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Voters should register by 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443440" y="2052352"/>
            <a:ext cx="40005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ight Bracket 6"/>
          <p:cNvSpPr/>
          <p:nvPr/>
        </p:nvSpPr>
        <p:spPr>
          <a:xfrm rot="5400000">
            <a:off x="4333616" y="2135472"/>
            <a:ext cx="171450" cy="1791215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357289" y="3490265"/>
            <a:ext cx="0" cy="3529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357289" y="3843232"/>
            <a:ext cx="31583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ket 12"/>
          <p:cNvSpPr/>
          <p:nvPr/>
        </p:nvSpPr>
        <p:spPr>
          <a:xfrm rot="5400000">
            <a:off x="1496019" y="2668873"/>
            <a:ext cx="149551" cy="119849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4515620" y="3322320"/>
            <a:ext cx="0" cy="52091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4556" y="4501097"/>
            <a:ext cx="1485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NOW WHAT???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6763" y="3490266"/>
            <a:ext cx="31432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From unstructured to structured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D318ED5-0C42-4AF4-BCC7-274E5E1DAB57}"/>
              </a:ext>
            </a:extLst>
          </p:cNvPr>
          <p:cNvGraphicFramePr>
            <a:graphicFrameLocks noGrp="1"/>
          </p:cNvGraphicFramePr>
          <p:nvPr/>
        </p:nvGraphicFramePr>
        <p:xfrm>
          <a:off x="6388144" y="1667542"/>
          <a:ext cx="1784306" cy="1363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SVD1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SVD2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0.15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-0.03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0.24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0.76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/>
                        <a:t>Etc.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DFD69-0068-48AC-8B5C-CAF02B4880B7}"/>
              </a:ext>
            </a:extLst>
          </p:cNvPr>
          <p:cNvCxnSpPr>
            <a:cxnSpLocks/>
          </p:cNvCxnSpPr>
          <p:nvPr/>
        </p:nvCxnSpPr>
        <p:spPr>
          <a:xfrm>
            <a:off x="4850570" y="3366010"/>
            <a:ext cx="0" cy="477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462E47-4EFE-48F3-8335-8447E5026F1C}"/>
              </a:ext>
            </a:extLst>
          </p:cNvPr>
          <p:cNvCxnSpPr>
            <a:cxnSpLocks/>
          </p:cNvCxnSpPr>
          <p:nvPr/>
        </p:nvCxnSpPr>
        <p:spPr>
          <a:xfrm>
            <a:off x="4850571" y="3843232"/>
            <a:ext cx="27503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13E99-5E31-42BD-90F2-26C4E84B491E}"/>
              </a:ext>
            </a:extLst>
          </p:cNvPr>
          <p:cNvCxnSpPr>
            <a:cxnSpLocks/>
          </p:cNvCxnSpPr>
          <p:nvPr/>
        </p:nvCxnSpPr>
        <p:spPr>
          <a:xfrm flipV="1">
            <a:off x="7600950" y="3316387"/>
            <a:ext cx="0" cy="5268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4C3E98-C3F4-4D0F-B6A3-BD89B90B1D37}"/>
              </a:ext>
            </a:extLst>
          </p:cNvPr>
          <p:cNvSpPr txBox="1"/>
          <p:nvPr/>
        </p:nvSpPr>
        <p:spPr>
          <a:xfrm>
            <a:off x="5010741" y="3543549"/>
            <a:ext cx="2514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From structured to SVDs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566CCB24-E54D-45C5-B49C-BDC56DF60FB9}"/>
              </a:ext>
            </a:extLst>
          </p:cNvPr>
          <p:cNvSpPr/>
          <p:nvPr/>
        </p:nvSpPr>
        <p:spPr>
          <a:xfrm rot="5400000">
            <a:off x="7362568" y="2293587"/>
            <a:ext cx="171450" cy="144831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" name="Right Arrow 4">
            <a:extLst>
              <a:ext uri="{FF2B5EF4-FFF2-40B4-BE49-F238E27FC236}">
                <a16:creationId xmlns:a16="http://schemas.microsoft.com/office/drawing/2014/main" id="{D3848B2F-6E35-4EC6-87E0-3D543D3A576A}"/>
              </a:ext>
            </a:extLst>
          </p:cNvPr>
          <p:cNvSpPr/>
          <p:nvPr/>
        </p:nvSpPr>
        <p:spPr>
          <a:xfrm>
            <a:off x="5715000" y="2052352"/>
            <a:ext cx="40005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203435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14E0-1109-B28E-A16B-F60EBF0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Sparse Vector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F41E8-1691-E66C-28E5-CE2302045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509" y="3358667"/>
            <a:ext cx="3284159" cy="1510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F62A6-7456-E563-4FE7-B98176357BAB}"/>
              </a:ext>
            </a:extLst>
          </p:cNvPr>
          <p:cNvSpPr txBox="1"/>
          <p:nvPr/>
        </p:nvSpPr>
        <p:spPr>
          <a:xfrm>
            <a:off x="1211641" y="2434082"/>
            <a:ext cx="7102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333333"/>
                </a:solidFill>
                <a:latin typeface="-apple-system"/>
              </a:rPr>
              <a:t>A sparse vector is represented by a scalar and two parallel arrays: indices and values. Zero entries are not stored:</a:t>
            </a:r>
            <a:endParaRPr 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723E4-0730-1EBC-659E-7B52A06DB701}"/>
              </a:ext>
            </a:extLst>
          </p:cNvPr>
          <p:cNvSpPr txBox="1"/>
          <p:nvPr/>
        </p:nvSpPr>
        <p:spPr>
          <a:xfrm>
            <a:off x="1211640" y="1310435"/>
            <a:ext cx="7102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333333"/>
                </a:solidFill>
                <a:latin typeface="-apple-system"/>
              </a:rPr>
              <a:t>Some ML/AI libraries will represent vectors with many zeros as a sparse vector representation.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67967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Happy Learning!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2D6A-672C-A533-242F-8811C3B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representations of text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61" y="1152242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If we are to use text in machine learning, we need to encode our text into numeric values that can be processed by our machine learning models</a:t>
            </a:r>
          </a:p>
          <a:p>
            <a:r>
              <a:rPr lang="en-US" dirty="0"/>
              <a:t>Three simple examples are One-Hot Encoding, Count Vectors, and Term Frequency.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E61CB-DC14-2958-719F-40F47A4BFB35}"/>
              </a:ext>
            </a:extLst>
          </p:cNvPr>
          <p:cNvSpPr txBox="1"/>
          <p:nvPr/>
        </p:nvSpPr>
        <p:spPr>
          <a:xfrm>
            <a:off x="574872" y="2748653"/>
            <a:ext cx="1952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Boolean Frequency (aka One-Hot Encoding)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40FD86-D813-618B-BE15-E588474C5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54487"/>
              </p:ext>
            </p:extLst>
          </p:nvPr>
        </p:nvGraphicFramePr>
        <p:xfrm>
          <a:off x="155876" y="3210318"/>
          <a:ext cx="2651334" cy="1387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54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0793AE-1238-C617-E8D1-CC8270AE7F6E}"/>
              </a:ext>
            </a:extLst>
          </p:cNvPr>
          <p:cNvSpPr txBox="1"/>
          <p:nvPr/>
        </p:nvSpPr>
        <p:spPr>
          <a:xfrm>
            <a:off x="3629894" y="2889668"/>
            <a:ext cx="225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Term Frequency (Count)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99C2D-9C96-E4A8-EC4A-DC85371BCC08}"/>
              </a:ext>
            </a:extLst>
          </p:cNvPr>
          <p:cNvSpPr txBox="1"/>
          <p:nvPr/>
        </p:nvSpPr>
        <p:spPr>
          <a:xfrm>
            <a:off x="6759984" y="2728828"/>
            <a:ext cx="1952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Term Frequency adjusted for Document Length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58D96B-86AB-2540-DD9D-65FD2EB77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75598"/>
              </p:ext>
            </p:extLst>
          </p:nvPr>
        </p:nvGraphicFramePr>
        <p:xfrm>
          <a:off x="3228937" y="3210318"/>
          <a:ext cx="2651334" cy="1387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54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5BFE9C-9225-C8E4-3C38-135515B6D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84994"/>
              </p:ext>
            </p:extLst>
          </p:nvPr>
        </p:nvGraphicFramePr>
        <p:xfrm>
          <a:off x="6285743" y="3210318"/>
          <a:ext cx="2651334" cy="1387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54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37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23762" y="4469254"/>
            <a:ext cx="4245175" cy="3395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b="1" dirty="0">
                <a:solidFill>
                  <a:srgbClr val="C00000"/>
                </a:solidFill>
                <a:latin typeface="Arial Narrow" panose="020B0606020202030204" pitchFamily="34" charset="0"/>
              </a:rPr>
              <a:t>One-hot vector</a:t>
            </a:r>
            <a:r>
              <a:rPr lang="en-US" sz="1013" dirty="0">
                <a:solidFill>
                  <a:srgbClr val="C00000"/>
                </a:solidFill>
                <a:latin typeface="Arial Narrow" panose="020B0606020202030204" pitchFamily="34" charset="0"/>
              </a:rPr>
              <a:t>: [1, 0, 0, 0, 0, 1, 1, 0, 1, 0, 0, 1, 1, 0, 1, 0, 0, 0]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Frequency (One-Hot Vector)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10" y="2765057"/>
            <a:ext cx="4157095" cy="178788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910594"/>
            <a:ext cx="8040287" cy="38900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How it works: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50" dirty="0"/>
              <a:t>Replace count vector with a </a:t>
            </a:r>
            <a:r>
              <a:rPr lang="en-US" sz="1650" u="sng" dirty="0">
                <a:solidFill>
                  <a:srgbClr val="C00000"/>
                </a:solidFill>
              </a:rPr>
              <a:t>Boolean vector</a:t>
            </a:r>
            <a:r>
              <a:rPr lang="en-US" sz="1650" dirty="0">
                <a:solidFill>
                  <a:srgbClr val="C00000"/>
                </a:solidFill>
              </a:rPr>
              <a:t> </a:t>
            </a:r>
            <a:r>
              <a:rPr lang="en-US" sz="1650" dirty="0"/>
              <a:t>to indicate the presence(1) vs absence (0) of a term in the dictionary, rather than their counts.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50" dirty="0"/>
              <a:t>Frequent tokens get no extra weight, which reduces imbalance in token distribution.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50" dirty="0"/>
              <a:t>More effective for small documents (text messages, tweets) with not many repeated elements.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Implementation: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50" dirty="0"/>
              <a:t>Same as count vectors,                                                                                                                   with a </a:t>
            </a:r>
            <a:r>
              <a:rPr lang="en-US" sz="1650" u="sng" dirty="0">
                <a:solidFill>
                  <a:srgbClr val="C00000"/>
                </a:solidFill>
              </a:rPr>
              <a:t>binary transformation</a:t>
            </a:r>
            <a:r>
              <a:rPr lang="en-US" sz="1650" dirty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Question: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50" dirty="0"/>
              <a:t>Can you think of a possible 							                   ML application?</a:t>
            </a:r>
          </a:p>
        </p:txBody>
      </p:sp>
    </p:spTree>
    <p:extLst>
      <p:ext uri="{BB962C8B-B14F-4D97-AF65-F5344CB8AC3E}">
        <p14:creationId xmlns:p14="http://schemas.microsoft.com/office/powerpoint/2010/main" val="415460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3715" y="4437724"/>
            <a:ext cx="4211053" cy="3395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b="1" dirty="0">
                <a:solidFill>
                  <a:srgbClr val="C00000"/>
                </a:solidFill>
                <a:latin typeface="Arial Narrow" panose="020B0606020202030204" pitchFamily="34" charset="0"/>
              </a:rPr>
              <a:t>Count vector</a:t>
            </a:r>
            <a:r>
              <a:rPr lang="en-US" sz="1013" dirty="0">
                <a:solidFill>
                  <a:srgbClr val="C00000"/>
                </a:solidFill>
                <a:latin typeface="Arial Narrow" panose="020B0606020202030204" pitchFamily="34" charset="0"/>
              </a:rPr>
              <a:t>: [0, 2, 1, 0, 1, 0, 0, 0, 0, 2, 0, 1, 1, 0, 1, 1, 1, 0]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Frequency/Count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2271"/>
            <a:ext cx="7886700" cy="36852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How it works: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Create a </a:t>
            </a:r>
            <a:r>
              <a:rPr lang="en-US" u="sng" dirty="0">
                <a:solidFill>
                  <a:srgbClr val="C00000"/>
                </a:solidFill>
              </a:rPr>
              <a:t>dictionary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consisting of all unique words (terms) in a corpus; the size of all document vectors equal the size of the dictionary.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Count how many times each term in this dictionary appears in each document in the corpus.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Improve representation by removing stop words, lemmatizing, using n-grams, etc.</a:t>
            </a:r>
          </a:p>
          <a:p>
            <a:pPr>
              <a:lnSpc>
                <a:spcPct val="110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NLTK: </a:t>
            </a:r>
            <a:r>
              <a:rPr lang="en-US" dirty="0" err="1"/>
              <a:t>vectorize</a:t>
            </a:r>
            <a:r>
              <a:rPr lang="en-US" dirty="0"/>
              <a:t>( 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 err="1"/>
              <a:t>CountVectorizer</a:t>
            </a:r>
            <a:r>
              <a:rPr lang="en-US" dirty="0"/>
              <a:t>( )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Gensim</a:t>
            </a:r>
            <a:r>
              <a:rPr lang="en-US" dirty="0"/>
              <a:t>: doc2bow( )</a:t>
            </a:r>
          </a:p>
          <a:p>
            <a:pPr>
              <a:lnSpc>
                <a:spcPct val="110000"/>
              </a:lnSpc>
            </a:pPr>
            <a:r>
              <a:rPr lang="en-US" dirty="0"/>
              <a:t>Question: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happens as we add more                                                                                             documents to this corpus?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15" y="2718933"/>
            <a:ext cx="4211053" cy="18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7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86021" y="4699870"/>
            <a:ext cx="4451479" cy="3395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b="1" dirty="0">
                <a:solidFill>
                  <a:srgbClr val="C00000"/>
                </a:solidFill>
                <a:latin typeface="Arial Narrow" panose="020B0606020202030204" pitchFamily="34" charset="0"/>
              </a:rPr>
              <a:t>Count vector</a:t>
            </a:r>
            <a:r>
              <a:rPr lang="en-US" sz="1013" dirty="0">
                <a:solidFill>
                  <a:srgbClr val="C00000"/>
                </a:solidFill>
                <a:latin typeface="Arial Narrow" panose="020B0606020202030204" pitchFamily="34" charset="0"/>
              </a:rPr>
              <a:t>: [0, 2/10, 1/10, 0, 1/10, 0, 0, 0, 0, 2/10, 0, 1/10, 1/10, 0, 1/10, 1/10, 1/10, 0]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 Adjusted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2271"/>
            <a:ext cx="7886700" cy="36852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How it works: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Create a </a:t>
            </a:r>
            <a:r>
              <a:rPr lang="en-US" u="sng" dirty="0">
                <a:solidFill>
                  <a:srgbClr val="C00000"/>
                </a:solidFill>
              </a:rPr>
              <a:t>dictionary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consisting of all unique words (terms) in a corpus; the size of all document vectors equal the size of the dictionary.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Count how many times each term in this dictionary appears in each document in the corpus and divide by the total number of words in that document.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Improve representation by removing stop words, lemmatizing, using n-grams, etc.</a:t>
            </a:r>
          </a:p>
          <a:p>
            <a:pPr>
              <a:lnSpc>
                <a:spcPct val="110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Scikit-Learn: </a:t>
            </a:r>
            <a:r>
              <a:rPr lang="en-US" dirty="0" err="1"/>
              <a:t>CountVectorizer</a:t>
            </a:r>
            <a:r>
              <a:rPr lang="en-US" dirty="0"/>
              <a:t>( )</a:t>
            </a:r>
          </a:p>
          <a:p>
            <a:pPr>
              <a:lnSpc>
                <a:spcPct val="110000"/>
              </a:lnSpc>
            </a:pPr>
            <a:r>
              <a:rPr lang="en-US" dirty="0"/>
              <a:t>Question: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happens as we add more                                                                                             documents to this corpus?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96415"/>
            <a:ext cx="4211053" cy="1811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D1D9A-82C0-5DF2-CAFF-07B4177F8DDB}"/>
              </a:ext>
            </a:extLst>
          </p:cNvPr>
          <p:cNvSpPr txBox="1"/>
          <p:nvPr/>
        </p:nvSpPr>
        <p:spPr>
          <a:xfrm>
            <a:off x="4863335" y="4549828"/>
            <a:ext cx="3852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… then, divide by the number of words in the document...</a:t>
            </a:r>
          </a:p>
        </p:txBody>
      </p:sp>
    </p:spTree>
    <p:extLst>
      <p:ext uri="{BB962C8B-B14F-4D97-AF65-F5344CB8AC3E}">
        <p14:creationId xmlns:p14="http://schemas.microsoft.com/office/powerpoint/2010/main" val="417661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Logarithmically Scaled Term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4716"/>
            <a:ext cx="7886700" cy="3957009"/>
          </a:xfrm>
        </p:spPr>
        <p:txBody>
          <a:bodyPr>
            <a:normAutofit/>
          </a:bodyPr>
          <a:lstStyle/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Replace each count vector with a value (weight) that is decreasing rate such that increasingly </a:t>
            </a:r>
            <a:r>
              <a:rPr lang="en-US" u="sng" dirty="0">
                <a:solidFill>
                  <a:srgbClr val="C00000"/>
                </a:solidFill>
              </a:rPr>
              <a:t>more frequent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terms across the corpus of documents receive </a:t>
            </a:r>
            <a:r>
              <a:rPr lang="en-US" u="sng" dirty="0">
                <a:solidFill>
                  <a:srgbClr val="C00000"/>
                </a:solidFill>
              </a:rPr>
              <a:t>less weight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than less frequent terms. </a:t>
            </a:r>
          </a:p>
          <a:p>
            <a:pPr lvl="1"/>
            <a:r>
              <a:rPr lang="en-US" dirty="0"/>
              <a:t>A term occurring 10 times in a document is probably not 10 times more relevant.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69799" y="2918303"/>
            <a:ext cx="3465689" cy="1591578"/>
            <a:chOff x="1700368" y="4963853"/>
            <a:chExt cx="2162543" cy="1284935"/>
          </a:xfrm>
        </p:grpSpPr>
        <p:grpSp>
          <p:nvGrpSpPr>
            <p:cNvPr id="15" name="Group 14"/>
            <p:cNvGrpSpPr/>
            <p:nvPr/>
          </p:nvGrpSpPr>
          <p:grpSpPr>
            <a:xfrm>
              <a:off x="1700368" y="4963853"/>
              <a:ext cx="2162543" cy="1284935"/>
              <a:chOff x="1700368" y="5226538"/>
              <a:chExt cx="2162543" cy="1284935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700368" y="5226538"/>
                <a:ext cx="1" cy="1284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700368" y="6511473"/>
                <a:ext cx="21625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345741" y="5380825"/>
                <a:ext cx="725383" cy="223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1 + log</a:t>
                </a:r>
                <a:r>
                  <a:rPr lang="en-US" sz="1200" baseline="-250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12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200" dirty="0" err="1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en-US" sz="1200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1713802" y="5499280"/>
              <a:ext cx="1918741" cy="749508"/>
            </a:xfrm>
            <a:custGeom>
              <a:avLst/>
              <a:gdLst>
                <a:gd name="connsiteX0" fmla="*/ 0 w 1918741"/>
                <a:gd name="connsiteY0" fmla="*/ 749508 h 749508"/>
                <a:gd name="connsiteX1" fmla="*/ 89941 w 1918741"/>
                <a:gd name="connsiteY1" fmla="*/ 359764 h 749508"/>
                <a:gd name="connsiteX2" fmla="*/ 419724 w 1918741"/>
                <a:gd name="connsiteY2" fmla="*/ 194872 h 749508"/>
                <a:gd name="connsiteX3" fmla="*/ 854439 w 1918741"/>
                <a:gd name="connsiteY3" fmla="*/ 104931 h 749508"/>
                <a:gd name="connsiteX4" fmla="*/ 1918741 w 1918741"/>
                <a:gd name="connsiteY4" fmla="*/ 0 h 7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8741" h="749508">
                  <a:moveTo>
                    <a:pt x="0" y="749508"/>
                  </a:moveTo>
                  <a:cubicBezTo>
                    <a:pt x="9993" y="600855"/>
                    <a:pt x="19987" y="452203"/>
                    <a:pt x="89941" y="359764"/>
                  </a:cubicBezTo>
                  <a:cubicBezTo>
                    <a:pt x="159895" y="267325"/>
                    <a:pt x="292308" y="237344"/>
                    <a:pt x="419724" y="194872"/>
                  </a:cubicBezTo>
                  <a:cubicBezTo>
                    <a:pt x="547140" y="152400"/>
                    <a:pt x="604603" y="137410"/>
                    <a:pt x="854439" y="104931"/>
                  </a:cubicBezTo>
                  <a:cubicBezTo>
                    <a:pt x="1104275" y="72452"/>
                    <a:pt x="1511508" y="36226"/>
                    <a:pt x="191874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46896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2D6A-672C-A533-242F-8811C3B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Matrix representations of text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6018-5EC0-D04A-E963-A5056A11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2635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One-Hot Encoding</a:t>
            </a:r>
          </a:p>
          <a:p>
            <a:pPr lvl="1"/>
            <a:r>
              <a:rPr lang="en-US" dirty="0"/>
              <a:t>If a word exists in a text, 1, otherwise 0</a:t>
            </a:r>
          </a:p>
          <a:p>
            <a:pPr lvl="1"/>
            <a:r>
              <a:rPr lang="en-US" dirty="0"/>
              <a:t>Problem: All words are equally important</a:t>
            </a:r>
          </a:p>
          <a:p>
            <a:pPr lvl="2"/>
            <a:r>
              <a:rPr lang="en-US" dirty="0"/>
              <a:t>This makes it difficult to differentiate between documents</a:t>
            </a:r>
          </a:p>
          <a:p>
            <a:r>
              <a:rPr lang="en-US" dirty="0"/>
              <a:t>Term Frequency</a:t>
            </a:r>
          </a:p>
          <a:p>
            <a:pPr lvl="1"/>
            <a:r>
              <a:rPr lang="en-US" dirty="0"/>
              <a:t>How many times does a given word occur in a document</a:t>
            </a:r>
          </a:p>
          <a:p>
            <a:pPr lvl="1"/>
            <a:r>
              <a:rPr lang="en-US" dirty="0"/>
              <a:t>Problem: Some documents have more words than others</a:t>
            </a:r>
          </a:p>
          <a:p>
            <a:pPr lvl="2"/>
            <a:r>
              <a:rPr lang="en-US" dirty="0"/>
              <a:t>Similar documents in content can have very different term frequency vectors</a:t>
            </a:r>
          </a:p>
          <a:p>
            <a:r>
              <a:rPr lang="en-US" dirty="0"/>
              <a:t>Term Frequency Adjusted</a:t>
            </a:r>
          </a:p>
          <a:p>
            <a:pPr lvl="1"/>
            <a:r>
              <a:rPr lang="en-US" dirty="0"/>
              <a:t>What percentage of words in a document are a given word</a:t>
            </a:r>
          </a:p>
          <a:p>
            <a:pPr lvl="1"/>
            <a:r>
              <a:rPr lang="en-US" dirty="0"/>
              <a:t>Problem: The highest-frequency words are not informative.</a:t>
            </a:r>
          </a:p>
          <a:p>
            <a:pPr lvl="2"/>
            <a:r>
              <a:rPr lang="en-US" dirty="0"/>
              <a:t>You can remove stop words to address this, but high-frequency, unimportant words remain.</a:t>
            </a:r>
          </a:p>
          <a:p>
            <a:r>
              <a:rPr lang="en-US" dirty="0"/>
              <a:t>Logarithmically scaled frequency</a:t>
            </a:r>
          </a:p>
          <a:p>
            <a:pPr lvl="1"/>
            <a:r>
              <a:rPr lang="en-US" dirty="0"/>
              <a:t>Increasing frequency of words has an incrementally smaller impact</a:t>
            </a:r>
          </a:p>
          <a:p>
            <a:pPr lvl="1"/>
            <a:r>
              <a:rPr lang="en-US" dirty="0"/>
              <a:t>Problem: There isn’t any comparison of frequency relative to how rare the word is across other documents.</a:t>
            </a:r>
          </a:p>
          <a:p>
            <a:r>
              <a:rPr lang="en-US" dirty="0"/>
              <a:t>The solution to these problems…</a:t>
            </a:r>
          </a:p>
          <a:p>
            <a:pPr lvl="1"/>
            <a:r>
              <a:rPr lang="en-US" dirty="0"/>
              <a:t>Term Frequency with Inverse 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45576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8477</TotalTime>
  <Words>2473</Words>
  <Application>Microsoft Macintosh PowerPoint</Application>
  <PresentationFormat>On-screen Show (16:9)</PresentationFormat>
  <Paragraphs>373</Paragraphs>
  <Slides>36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-apple-system</vt:lpstr>
      <vt:lpstr>Arial</vt:lpstr>
      <vt:lpstr>Arial Narrow</vt:lpstr>
      <vt:lpstr>Calibri</vt:lpstr>
      <vt:lpstr>Calibri (Body)</vt:lpstr>
      <vt:lpstr>Cambria Math</vt:lpstr>
      <vt:lpstr>Menlo</vt:lpstr>
      <vt:lpstr>Source Sans Pro</vt:lpstr>
      <vt:lpstr>Times New Roman</vt:lpstr>
      <vt:lpstr>Univers 65</vt:lpstr>
      <vt:lpstr>Office Theme</vt:lpstr>
      <vt:lpstr>Equation</vt:lpstr>
      <vt:lpstr>ISM 6564</vt:lpstr>
      <vt:lpstr>Agenda</vt:lpstr>
      <vt:lpstr>Determining Text Similarity</vt:lpstr>
      <vt:lpstr>Matrix representations of text corpus</vt:lpstr>
      <vt:lpstr>Boolean Frequency (One-Hot Vector)</vt:lpstr>
      <vt:lpstr>Term Frequency/Count</vt:lpstr>
      <vt:lpstr>Term Frequency Adjusted</vt:lpstr>
      <vt:lpstr>Logarithmically Scaled Term Frequency</vt:lpstr>
      <vt:lpstr>Recap: Matrix representations of text corpus</vt:lpstr>
      <vt:lpstr>Term Frequency</vt:lpstr>
      <vt:lpstr>… we therefore ‘soften’ the effect of large frequencies…</vt:lpstr>
      <vt:lpstr>Inverse Document Frequency</vt:lpstr>
      <vt:lpstr>TF-IDF</vt:lpstr>
      <vt:lpstr>What can we do with these matrix representations of text?</vt:lpstr>
      <vt:lpstr>What other uses for matrix representations?</vt:lpstr>
      <vt:lpstr>Measuring Similarity</vt:lpstr>
      <vt:lpstr>Cosine Similarity Example</vt:lpstr>
      <vt:lpstr>Using distance measures to determine similarity</vt:lpstr>
      <vt:lpstr>PowerPoint Presentation</vt:lpstr>
      <vt:lpstr>Tokenization</vt:lpstr>
      <vt:lpstr>PowerPoint Presentation</vt:lpstr>
      <vt:lpstr>PowerPoint Presentation</vt:lpstr>
      <vt:lpstr>Tokenization</vt:lpstr>
      <vt:lpstr>Tokenization</vt:lpstr>
      <vt:lpstr>1. Stemming</vt:lpstr>
      <vt:lpstr>2. Lemmatization </vt:lpstr>
      <vt:lpstr>3. Stopwords</vt:lpstr>
      <vt:lpstr>4. Use a Dictionary</vt:lpstr>
      <vt:lpstr>5. Part-of-Speech Tagging</vt:lpstr>
      <vt:lpstr>5. Part-of-Speech Tagging</vt:lpstr>
      <vt:lpstr>Resulting Table</vt:lpstr>
      <vt:lpstr>Singular Value Decomposition (SVD)</vt:lpstr>
      <vt:lpstr>Singular Value Decomposition </vt:lpstr>
      <vt:lpstr>Summary</vt:lpstr>
      <vt:lpstr>NOTE: Sparse Vector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Timothy Smith</cp:lastModifiedBy>
  <cp:revision>357</cp:revision>
  <dcterms:created xsi:type="dcterms:W3CDTF">2019-11-06T18:18:56Z</dcterms:created>
  <dcterms:modified xsi:type="dcterms:W3CDTF">2024-03-16T19:56:27Z</dcterms:modified>
</cp:coreProperties>
</file>