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0" r:id="rId16"/>
    <p:sldId id="261" r:id="rId17"/>
    <p:sldId id="262" r:id="rId18"/>
    <p:sldId id="263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22136D8C-1B62-4622-9872-648AB783E060}">
      <dgm:prSet phldrT="[Text]" custT="1"/>
      <dgm:spPr/>
      <dgm:t>
        <a:bodyPr/>
        <a:lstStyle/>
        <a:p>
          <a:r>
            <a:rPr lang="en-US" sz="2800" dirty="0"/>
            <a:t>Your Python code</a:t>
          </a:r>
        </a:p>
      </dgm:t>
    </dgm:pt>
    <dgm:pt modelId="{B94C002D-FB2B-4FA6-8E82-C9B6C5F78B9A}" type="parTrans" cxnId="{928A2E11-DFB5-476F-8C97-53E81AD54E26}">
      <dgm:prSet/>
      <dgm:spPr/>
      <dgm:t>
        <a:bodyPr/>
        <a:lstStyle/>
        <a:p>
          <a:endParaRPr lang="en-US"/>
        </a:p>
      </dgm:t>
    </dgm:pt>
    <dgm:pt modelId="{874DC815-88AD-4F2A-803A-F8D24D473CAC}" type="sibTrans" cxnId="{928A2E11-DFB5-476F-8C97-53E81AD54E26}">
      <dgm:prSet/>
      <dgm:spPr/>
      <dgm:t>
        <a:bodyPr/>
        <a:lstStyle/>
        <a:p>
          <a:endParaRPr lang="en-US"/>
        </a:p>
      </dgm:t>
    </dgm:pt>
    <dgm:pt modelId="{8D6FF846-B9E8-4A1C-BDCC-BDA0A447C4FC}">
      <dgm:prSet phldrT="[Text]" custT="1"/>
      <dgm:spPr/>
      <dgm:t>
        <a:bodyPr/>
        <a:lstStyle/>
        <a:p>
          <a:r>
            <a:rPr lang="en-US" sz="2800"/>
            <a:t>Tensorflow</a:t>
          </a:r>
          <a:endParaRPr lang="en-US" sz="2800" dirty="0"/>
        </a:p>
      </dgm:t>
    </dgm:pt>
    <dgm:pt modelId="{CD66D2F0-CF2B-4125-9FE5-CB4F54ED5509}" type="parTrans" cxnId="{C4C211B5-AD41-4E9A-A40D-C6F2A8A714CF}">
      <dgm:prSet/>
      <dgm:spPr/>
      <dgm:t>
        <a:bodyPr/>
        <a:lstStyle/>
        <a:p>
          <a:endParaRPr lang="en-US"/>
        </a:p>
      </dgm:t>
    </dgm:pt>
    <dgm:pt modelId="{BE3F97BE-A3CA-4A68-9360-94016BF4CBB0}" type="sibTrans" cxnId="{C4C211B5-AD41-4E9A-A40D-C6F2A8A714CF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62073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 custAng="0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26EAA46-018F-4899-865C-10F7E9AED24E}" type="pres">
      <dgm:prSet presAssocID="{8D6FF846-B9E8-4A1C-BDCC-BDA0A447C4FC}" presName="node" presStyleLbl="node1" presStyleIdx="1" presStyleCnt="3">
        <dgm:presLayoutVars>
          <dgm:bulletEnabled val="1"/>
        </dgm:presLayoutVars>
      </dgm:prSet>
      <dgm:spPr/>
    </dgm:pt>
    <dgm:pt modelId="{CA621D24-8D0F-47A5-87DA-E969857730F6}" type="pres">
      <dgm:prSet presAssocID="{BE3F97BE-A3CA-4A68-9360-94016BF4CBB0}" presName="sibTrans" presStyleLbl="sibTrans2D1" presStyleIdx="1" presStyleCnt="2"/>
      <dgm:spPr/>
    </dgm:pt>
    <dgm:pt modelId="{BB5D3F2A-34EF-4154-8D89-99423F5C3A14}" type="pres">
      <dgm:prSet presAssocID="{BE3F97BE-A3CA-4A68-9360-94016BF4CBB0}" presName="connectorText" presStyleLbl="sibTrans2D1" presStyleIdx="1" presStyleCnt="2"/>
      <dgm:spPr/>
    </dgm:pt>
    <dgm:pt modelId="{DAB0908A-1C64-4DB5-B1F4-EFFECCD53DFC}" type="pres">
      <dgm:prSet presAssocID="{22136D8C-1B62-4622-9872-648AB783E060}" presName="node" presStyleLbl="node1" presStyleIdx="2" presStyleCnt="3" custScaleX="150147">
        <dgm:presLayoutVars>
          <dgm:bulletEnabled val="1"/>
        </dgm:presLayoutVars>
      </dgm:prSet>
      <dgm:spPr/>
    </dgm:pt>
  </dgm:ptLst>
  <dgm:cxnLst>
    <dgm:cxn modelId="{4A8A4507-3BC5-42BD-A6B7-81DFCAA6773A}" type="presOf" srcId="{BE3F97BE-A3CA-4A68-9360-94016BF4CBB0}" destId="{CA621D24-8D0F-47A5-87DA-E969857730F6}" srcOrd="0" destOrd="0" presId="urn:microsoft.com/office/officeart/2005/8/layout/process2"/>
    <dgm:cxn modelId="{928A2E11-DFB5-476F-8C97-53E81AD54E26}" srcId="{EB893B8C-BBCC-4C11-8F47-35CE229BF2C4}" destId="{22136D8C-1B62-4622-9872-648AB783E060}" srcOrd="2" destOrd="0" parTransId="{B94C002D-FB2B-4FA6-8E82-C9B6C5F78B9A}" sibTransId="{874DC815-88AD-4F2A-803A-F8D24D473CAC}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1821052E-7BA3-4896-97E1-B0B23F2D3D14}" type="presOf" srcId="{22136D8C-1B62-4622-9872-648AB783E060}" destId="{DAB0908A-1C64-4DB5-B1F4-EFFECCD53DFC}" srcOrd="0" destOrd="0" presId="urn:microsoft.com/office/officeart/2005/8/layout/process2"/>
    <dgm:cxn modelId="{3F34213A-E5DA-4C5C-88C9-1D8F9BDF520E}" type="presOf" srcId="{8D6FF846-B9E8-4A1C-BDCC-BDA0A447C4FC}" destId="{526EAA46-018F-4899-865C-10F7E9AED24E}" srcOrd="0" destOrd="0" presId="urn:microsoft.com/office/officeart/2005/8/layout/process2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C4C211B5-AD41-4E9A-A40D-C6F2A8A714CF}" srcId="{EB893B8C-BBCC-4C11-8F47-35CE229BF2C4}" destId="{8D6FF846-B9E8-4A1C-BDCC-BDA0A447C4FC}" srcOrd="1" destOrd="0" parTransId="{CD66D2F0-CF2B-4125-9FE5-CB4F54ED5509}" sibTransId="{BE3F97BE-A3CA-4A68-9360-94016BF4CBB0}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72069CC4-818A-4DB8-B0A2-48D8D7FC4000}" type="presOf" srcId="{BE3F97BE-A3CA-4A68-9360-94016BF4CBB0}" destId="{BB5D3F2A-34EF-4154-8D89-99423F5C3A14}" srcOrd="1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202FC4D-CF3A-4309-9A37-476B72DD6228}" type="presParOf" srcId="{24A52092-A41E-416F-BA9D-C6DFC0743B67}" destId="{526EAA46-018F-4899-865C-10F7E9AED24E}" srcOrd="2" destOrd="0" presId="urn:microsoft.com/office/officeart/2005/8/layout/process2"/>
    <dgm:cxn modelId="{D33FCA58-B527-425A-848E-6E229127C45F}" type="presParOf" srcId="{24A52092-A41E-416F-BA9D-C6DFC0743B67}" destId="{CA621D24-8D0F-47A5-87DA-E969857730F6}" srcOrd="3" destOrd="0" presId="urn:microsoft.com/office/officeart/2005/8/layout/process2"/>
    <dgm:cxn modelId="{F29CB39E-B266-4DEE-B5BF-9F497F099EAE}" type="presParOf" srcId="{CA621D24-8D0F-47A5-87DA-E969857730F6}" destId="{BB5D3F2A-34EF-4154-8D89-99423F5C3A14}" srcOrd="0" destOrd="0" presId="urn:microsoft.com/office/officeart/2005/8/layout/process2"/>
    <dgm:cxn modelId="{68AD9BFC-D4A8-4FC8-8241-C0B2DF3BE5CF}" type="presParOf" srcId="{24A52092-A41E-416F-BA9D-C6DFC0743B67}" destId="{DAB0908A-1C64-4DB5-B1F4-EFFECCD53DF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9230E3EE-750E-4C17-ABD8-B24E5D8363E8}">
      <dgm:prSet phldrT="[Text]" custT="1"/>
      <dgm:spPr/>
      <dgm:t>
        <a:bodyPr/>
        <a:lstStyle/>
        <a:p>
          <a:r>
            <a:rPr lang="en-US" sz="2800"/>
            <a:t>Your </a:t>
          </a:r>
          <a:r>
            <a:rPr lang="en-US" sz="2800" dirty="0"/>
            <a:t>Python code</a:t>
          </a:r>
        </a:p>
      </dgm:t>
    </dgm:pt>
    <dgm:pt modelId="{9A10EAD6-14B0-46F3-AB89-F87F645E7E30}" type="parTrans" cxnId="{FE6C2420-2007-459F-BF64-FCECB23B5FB4}">
      <dgm:prSet/>
      <dgm:spPr/>
      <dgm:t>
        <a:bodyPr/>
        <a:lstStyle/>
        <a:p>
          <a:endParaRPr lang="en-US"/>
        </a:p>
      </dgm:t>
    </dgm:pt>
    <dgm:pt modelId="{183D5D1E-EABE-42E2-9B63-21A5A3ED20F0}" type="sibTrans" cxnId="{FE6C2420-2007-459F-BF64-FCECB23B5FB4}">
      <dgm:prSet/>
      <dgm:spPr/>
      <dgm:t>
        <a:bodyPr/>
        <a:lstStyle/>
        <a:p>
          <a:endParaRPr lang="en-US"/>
        </a:p>
      </dgm:t>
    </dgm:pt>
    <dgm:pt modelId="{E8D9AD1B-D79A-4557-8B63-A12F390313EB}">
      <dgm:prSet phldrT="[Text]" custT="1"/>
      <dgm:spPr/>
      <dgm:t>
        <a:bodyPr/>
        <a:lstStyle/>
        <a:p>
          <a:r>
            <a:rPr lang="en-US" sz="2800" dirty="0" err="1"/>
            <a:t>Tensorflow</a:t>
          </a:r>
          <a:endParaRPr lang="en-US" sz="2800" dirty="0"/>
        </a:p>
      </dgm:t>
    </dgm:pt>
    <dgm:pt modelId="{DBA4AD65-D41D-4EA1-BCD1-5966CE647A33}" type="parTrans" cxnId="{18E55E42-C1B0-4743-AA94-ABCF2E0A5C3E}">
      <dgm:prSet/>
      <dgm:spPr/>
      <dgm:t>
        <a:bodyPr/>
        <a:lstStyle/>
        <a:p>
          <a:endParaRPr lang="en-US"/>
        </a:p>
      </dgm:t>
    </dgm:pt>
    <dgm:pt modelId="{2681C6D1-ACE9-4B1B-981B-5EB9E4434617}" type="sibTrans" cxnId="{18E55E42-C1B0-4743-AA94-ABCF2E0A5C3E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185449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B5E27E7-2D45-4745-8CF9-1EC8D9E5AD65}" type="pres">
      <dgm:prSet presAssocID="{E8D9AD1B-D79A-4557-8B63-A12F390313EB}" presName="node" presStyleLbl="node1" presStyleIdx="1" presStyleCnt="3" custScaleX="186344">
        <dgm:presLayoutVars>
          <dgm:bulletEnabled val="1"/>
        </dgm:presLayoutVars>
      </dgm:prSet>
      <dgm:spPr/>
    </dgm:pt>
    <dgm:pt modelId="{4BCD8543-6658-4B3F-96FA-2F0BCF82CCCB}" type="pres">
      <dgm:prSet presAssocID="{2681C6D1-ACE9-4B1B-981B-5EB9E4434617}" presName="sibTrans" presStyleLbl="sibTrans2D1" presStyleIdx="1" presStyleCnt="2"/>
      <dgm:spPr/>
    </dgm:pt>
    <dgm:pt modelId="{428E6310-3052-4411-B0E6-5FB468EFAD7A}" type="pres">
      <dgm:prSet presAssocID="{2681C6D1-ACE9-4B1B-981B-5EB9E4434617}" presName="connectorText" presStyleLbl="sibTrans2D1" presStyleIdx="1" presStyleCnt="2"/>
      <dgm:spPr/>
    </dgm:pt>
    <dgm:pt modelId="{A9971867-651E-4C09-9F11-4A222C4E4CC0}" type="pres">
      <dgm:prSet presAssocID="{9230E3EE-750E-4C17-ABD8-B24E5D8363E8}" presName="node" presStyleLbl="node1" presStyleIdx="2" presStyleCnt="3" custScaleX="186344">
        <dgm:presLayoutVars>
          <dgm:bulletEnabled val="1"/>
        </dgm:presLayoutVars>
      </dgm:prSet>
      <dgm:spPr/>
    </dgm:pt>
  </dgm:ptLst>
  <dgm:cxnLst>
    <dgm:cxn modelId="{B7AA3412-4AC1-447C-847B-64D52C9256A8}" type="presOf" srcId="{2681C6D1-ACE9-4B1B-981B-5EB9E4434617}" destId="{4BCD8543-6658-4B3F-96FA-2F0BCF82CCCB}" srcOrd="0" destOrd="0" presId="urn:microsoft.com/office/officeart/2005/8/layout/process2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FE6C2420-2007-459F-BF64-FCECB23B5FB4}" srcId="{EB893B8C-BBCC-4C11-8F47-35CE229BF2C4}" destId="{9230E3EE-750E-4C17-ABD8-B24E5D8363E8}" srcOrd="2" destOrd="0" parTransId="{9A10EAD6-14B0-46F3-AB89-F87F645E7E30}" sibTransId="{183D5D1E-EABE-42E2-9B63-21A5A3ED20F0}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18E55E42-C1B0-4743-AA94-ABCF2E0A5C3E}" srcId="{EB893B8C-BBCC-4C11-8F47-35CE229BF2C4}" destId="{E8D9AD1B-D79A-4557-8B63-A12F390313EB}" srcOrd="1" destOrd="0" parTransId="{DBA4AD65-D41D-4EA1-BCD1-5966CE647A33}" sibTransId="{2681C6D1-ACE9-4B1B-981B-5EB9E4434617}"/>
    <dgm:cxn modelId="{848FFC4A-42F4-435E-829E-BFAFCEAC682C}" type="presOf" srcId="{E8D9AD1B-D79A-4557-8B63-A12F390313EB}" destId="{5B5E27E7-2D45-4745-8CF9-1EC8D9E5AD65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5BD295CB-9332-49CF-9E66-CE02D5F7FBD5}" type="presOf" srcId="{2681C6D1-ACE9-4B1B-981B-5EB9E4434617}" destId="{428E6310-3052-4411-B0E6-5FB468EFAD7A}" srcOrd="1" destOrd="0" presId="urn:microsoft.com/office/officeart/2005/8/layout/process2"/>
    <dgm:cxn modelId="{F75F8EFD-C3FC-4DEB-8306-54C1229A0A4D}" type="presOf" srcId="{9230E3EE-750E-4C17-ABD8-B24E5D8363E8}" destId="{A9971867-651E-4C09-9F11-4A222C4E4CC0}" srcOrd="0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135F243-2C2E-4E2F-A5A0-3DAC298BD78C}" type="presParOf" srcId="{24A52092-A41E-416F-BA9D-C6DFC0743B67}" destId="{5B5E27E7-2D45-4745-8CF9-1EC8D9E5AD65}" srcOrd="2" destOrd="0" presId="urn:microsoft.com/office/officeart/2005/8/layout/process2"/>
    <dgm:cxn modelId="{EF3223CF-BAE9-4A24-8366-DB002ACD42D8}" type="presParOf" srcId="{24A52092-A41E-416F-BA9D-C6DFC0743B67}" destId="{4BCD8543-6658-4B3F-96FA-2F0BCF82CCCB}" srcOrd="3" destOrd="0" presId="urn:microsoft.com/office/officeart/2005/8/layout/process2"/>
    <dgm:cxn modelId="{82F5B571-A2B0-485E-B8CC-784CE6D3FB91}" type="presParOf" srcId="{4BCD8543-6658-4B3F-96FA-2F0BCF82CCCB}" destId="{428E6310-3052-4411-B0E6-5FB468EFAD7A}" srcOrd="0" destOrd="0" presId="urn:microsoft.com/office/officeart/2005/8/layout/process2"/>
    <dgm:cxn modelId="{141B4AB3-CFD5-4E6C-ADA7-E7279C0AF2EA}" type="presParOf" srcId="{24A52092-A41E-416F-BA9D-C6DFC0743B67}" destId="{A9971867-651E-4C09-9F11-4A222C4E4C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1191939" y="1322"/>
          <a:ext cx="1680121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1211758" y="21141"/>
        <a:ext cx="1640483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26EAA46-018F-4899-865C-10F7E9AED24E}">
      <dsp:nvSpPr>
        <dsp:cNvPr id="0" name=""/>
        <dsp:cNvSpPr/>
      </dsp:nvSpPr>
      <dsp:spPr>
        <a:xfrm>
          <a:off x="678656" y="1016330"/>
          <a:ext cx="2706687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Tensorflow</a:t>
          </a:r>
          <a:endParaRPr lang="en-US" sz="2800" kern="1200" dirty="0"/>
        </a:p>
      </dsp:txBody>
      <dsp:txXfrm>
        <a:off x="698475" y="1036149"/>
        <a:ext cx="2667049" cy="637033"/>
      </dsp:txXfrm>
    </dsp:sp>
    <dsp:sp modelId="{CA621D24-8D0F-47A5-87DA-E969857730F6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DAB0908A-1C64-4DB5-B1F4-EFFECCD53DFC}">
      <dsp:nvSpPr>
        <dsp:cNvPr id="0" name=""/>
        <dsp:cNvSpPr/>
      </dsp:nvSpPr>
      <dsp:spPr>
        <a:xfrm>
          <a:off x="-4" y="2031338"/>
          <a:ext cx="4064009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Your Python code</a:t>
          </a:r>
        </a:p>
      </dsp:txBody>
      <dsp:txXfrm>
        <a:off x="19815" y="2051157"/>
        <a:ext cx="4024371" cy="63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9759" y="1322"/>
          <a:ext cx="404448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29578" y="21141"/>
        <a:ext cx="4004842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B5E27E7-2D45-4745-8CF9-1EC8D9E5AD65}">
      <dsp:nvSpPr>
        <dsp:cNvPr id="0" name=""/>
        <dsp:cNvSpPr/>
      </dsp:nvSpPr>
      <dsp:spPr>
        <a:xfrm>
          <a:off x="0" y="1016330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Tensorflow</a:t>
          </a:r>
          <a:endParaRPr lang="en-US" sz="2800" kern="1200" dirty="0"/>
        </a:p>
      </dsp:txBody>
      <dsp:txXfrm>
        <a:off x="19819" y="1036149"/>
        <a:ext cx="4024362" cy="637033"/>
      </dsp:txXfrm>
    </dsp:sp>
    <dsp:sp modelId="{4BCD8543-6658-4B3F-96FA-2F0BCF82CCCB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A9971867-651E-4C09-9F11-4A222C4E4CC0}">
      <dsp:nvSpPr>
        <dsp:cNvPr id="0" name=""/>
        <dsp:cNvSpPr/>
      </dsp:nvSpPr>
      <dsp:spPr>
        <a:xfrm>
          <a:off x="0" y="2031338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Your </a:t>
          </a:r>
          <a:r>
            <a:rPr lang="en-US" sz="2800" kern="1200" dirty="0"/>
            <a:t>Python code</a:t>
          </a:r>
        </a:p>
      </dsp:txBody>
      <dsp:txXfrm>
        <a:off x="19819" y="2051157"/>
        <a:ext cx="4024362" cy="63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734B-FABD-4F55-979F-07B23285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B380-C988-4796-AB6E-46DC9B94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5BBB-40D2-4EF5-A7A2-C04692EA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8750-2E0B-448F-A0FD-D65BD54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1D12-0E2D-496A-AA5E-F7881F6A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361-0F8A-46BD-A4B6-09A9DB9F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A6A0-1C3E-4842-8AE3-2E85E140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14EB-5946-4DA9-91A2-CE08F3B3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772C-D0FF-413B-A83D-05D1486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CDDA-6AC4-47F9-B538-F7ACA7C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A7CAD-0C38-4B61-AD73-98000583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16E6-5DC8-46A8-87D8-D204095B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AF5-6126-4CB7-BDC3-2136C92F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E213-123B-4F54-9BD8-ACB9459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685D-1D97-4072-8230-5C53239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8FC4-855F-498C-B2FA-B2574A79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C20C-C575-483B-B8E4-E2C45BAD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CC0-CC49-43C6-B0CF-183133A5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BBB1-2725-43F3-8645-C1D36DC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90B9-9592-44BB-A18A-40668C1D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7D08-8F32-4B7B-B94D-329C9B1E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CE0F-8290-4A07-87B0-CC11B466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5748-C006-4368-B340-84DD3418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D083-BAE9-49C7-A017-D652FD38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61A7-ECDA-4B4C-ACC3-5618D1A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07BF-AE58-4A89-A4A7-70338690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1F8A-ED5C-4448-B416-2F6142578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B9AAF-2A61-47CC-B44D-4D9CDA37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773B-D167-4768-BEF6-D2C5B16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0923-B5AF-4C5F-9972-559DBAD3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77F3-5A31-447F-8365-9970E42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F7C-E727-4E6C-9325-1D996387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E62A-B40D-421D-8CF9-C5A501CB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B964-7123-43F6-86C2-B36A943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7CD3-C528-4FD1-9C67-FA983799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38BF-42F1-40BA-A2AB-F7F005A06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1C0E-E3B5-453E-9703-D77F2726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16879-1322-4D85-80EA-763DB2C5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982D-9566-4DBB-AFB2-578BEC85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4F1-01EA-477A-BF47-F22EC464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FECE0-E2FC-410E-9673-9826023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E4A4-1982-4F20-98B4-15296BFA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CF98A-6987-47FE-9EFB-DC2610B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B85D-7D5F-4102-B1B5-A6DF010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F637C-70BF-4B29-BBBF-65506643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C2BA-5151-40A5-905C-1EDF66E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A6B-496A-4C29-8A61-5F28C34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3605-B9CB-4A05-89DB-365E90FF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4023-76F6-4989-BD1A-6F87A043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B87B-93C4-41D7-81F6-9C54025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D23D-5809-498A-9A27-BF32A214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FEAA-8BB2-4060-A9DE-47198E0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783-A9F9-48CC-B91D-0AE808F7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E98C-D4B1-42FB-84E4-49C455B99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820C-2677-4523-9508-B80A4F35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FD56-8C26-4B68-9675-9FFCFFC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A1F7-E4E4-4273-B669-9B9CF79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B1E0-B7C1-40EB-ABBD-5BAF0B77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10E37-CBED-4FD4-8C1B-C7ADBDBA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1C90-83BC-4D0D-88E7-06E8533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EEBD-4AB1-467E-83F3-2860A5BB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B828-50E2-46D2-BFB7-40CA6225A648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C67F-C9FF-4827-957F-A9464179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C7FF-53EE-40A5-84ED-B0E7ACE8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Deep Neural Nets -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Tim Smith, </a:t>
            </a:r>
            <a:r>
              <a:rPr lang="en-US" dirty="0"/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data types: </a:t>
            </a:r>
          </a:p>
          <a:p>
            <a:pPr lvl="1"/>
            <a:r>
              <a:rPr lang="en-US" dirty="0" err="1"/>
              <a:t>tf.Tensor</a:t>
            </a:r>
            <a:r>
              <a:rPr lang="en-US" dirty="0"/>
              <a:t>     (immutable variable)</a:t>
            </a:r>
          </a:p>
          <a:p>
            <a:pPr lvl="1"/>
            <a:r>
              <a:rPr lang="en-US" dirty="0" err="1"/>
              <a:t>tf.Variable</a:t>
            </a:r>
            <a:r>
              <a:rPr lang="en-US" dirty="0"/>
              <a:t>   (mutable variable)</a:t>
            </a:r>
          </a:p>
          <a:p>
            <a:pPr lvl="1"/>
            <a:r>
              <a:rPr lang="en-US" dirty="0" err="1"/>
              <a:t>tf.SparseTensor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There are many types of operations:</a:t>
            </a:r>
          </a:p>
          <a:p>
            <a:pPr lvl="1"/>
            <a:r>
              <a:rPr lang="en-US" dirty="0" err="1"/>
              <a:t>tf.square</a:t>
            </a:r>
            <a:r>
              <a:rPr lang="en-US" dirty="0"/>
              <a:t>(</a:t>
            </a:r>
            <a:r>
              <a:rPr lang="en-US" dirty="0" err="1"/>
              <a:t>tf.Variable</a:t>
            </a:r>
            <a:r>
              <a:rPr lang="en-US" dirty="0"/>
              <a:t>([1,2,3]))</a:t>
            </a:r>
          </a:p>
          <a:p>
            <a:pPr lvl="1"/>
            <a:r>
              <a:rPr lang="en-US" dirty="0" err="1"/>
              <a:t>tf.add</a:t>
            </a:r>
            <a:r>
              <a:rPr lang="en-US" dirty="0"/>
              <a:t>(…)</a:t>
            </a:r>
          </a:p>
          <a:p>
            <a:pPr lvl="1"/>
            <a:r>
              <a:rPr lang="en-US" dirty="0" err="1"/>
              <a:t>tf.exp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7057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focus on low-level TensorFlow</a:t>
            </a:r>
          </a:p>
          <a:p>
            <a:r>
              <a:rPr lang="en-US" dirty="0"/>
              <a:t>We will use high-level APIs (such as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817FF9-DF5A-4E51-BD8C-8C93E3CBC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957642"/>
              </p:ext>
            </p:extLst>
          </p:nvPr>
        </p:nvGraphicFramePr>
        <p:xfrm>
          <a:off x="1753361" y="3444721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4CD5FDD-A34C-405F-9178-7894FD1F9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22" y="4346648"/>
            <a:ext cx="4816955" cy="10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2F2E-3EDE-440A-8657-73346FB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DEE7-69A1-4C54-A2AB-22503C25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Keras</a:t>
            </a:r>
            <a:r>
              <a:rPr lang="en-US" dirty="0"/>
              <a:t>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979B8-1244-47ED-9CFB-7508F8B9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4" y="2777957"/>
            <a:ext cx="7409824" cy="1766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60156-6014-4F48-97AD-2A8BA6EF721E}"/>
              </a:ext>
            </a:extLst>
          </p:cNvPr>
          <p:cNvSpPr txBox="1"/>
          <p:nvPr/>
        </p:nvSpPr>
        <p:spPr>
          <a:xfrm>
            <a:off x="838200" y="3153859"/>
            <a:ext cx="186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layer</a:t>
            </a:r>
          </a:p>
          <a:p>
            <a:r>
              <a:rPr lang="en-US" sz="2000" dirty="0"/>
              <a:t>Hidden layer 1</a:t>
            </a:r>
          </a:p>
          <a:p>
            <a:r>
              <a:rPr lang="en-US" sz="2000" dirty="0"/>
              <a:t>Hidden layer 2</a:t>
            </a:r>
          </a:p>
          <a:p>
            <a:r>
              <a:rPr lang="en-US" sz="2000" dirty="0"/>
              <a:t>Output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37C07F-80C4-45CD-AC37-3292C24B0D1B}"/>
              </a:ext>
            </a:extLst>
          </p:cNvPr>
          <p:cNvCxnSpPr/>
          <p:nvPr/>
        </p:nvCxnSpPr>
        <p:spPr>
          <a:xfrm>
            <a:off x="2225567" y="3367401"/>
            <a:ext cx="95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AB4A5-FF88-465C-B90A-941AF07260C5}"/>
              </a:ext>
            </a:extLst>
          </p:cNvPr>
          <p:cNvCxnSpPr>
            <a:cxnSpLocks/>
          </p:cNvCxnSpPr>
          <p:nvPr/>
        </p:nvCxnSpPr>
        <p:spPr>
          <a:xfrm>
            <a:off x="2551559" y="3661289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B6E05-6473-480D-BF20-3A4A64C31B36}"/>
              </a:ext>
            </a:extLst>
          </p:cNvPr>
          <p:cNvCxnSpPr>
            <a:cxnSpLocks/>
          </p:cNvCxnSpPr>
          <p:nvPr/>
        </p:nvCxnSpPr>
        <p:spPr>
          <a:xfrm>
            <a:off x="2551559" y="3999508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57983-E48A-44BD-8077-F4A95FB329AF}"/>
              </a:ext>
            </a:extLst>
          </p:cNvPr>
          <p:cNvCxnSpPr>
            <a:cxnSpLocks/>
          </p:cNvCxnSpPr>
          <p:nvPr/>
        </p:nvCxnSpPr>
        <p:spPr>
          <a:xfrm>
            <a:off x="2359919" y="4295182"/>
            <a:ext cx="82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68FC7-343F-409A-B0C2-B3D666B10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834" y="4927904"/>
            <a:ext cx="3401876" cy="6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Multiclass classification:</a:t>
            </a:r>
          </a:p>
          <a:p>
            <a:pPr lvl="1"/>
            <a:r>
              <a:rPr lang="en-US" dirty="0"/>
              <a:t>Final layer MUST have the </a:t>
            </a:r>
            <a:r>
              <a:rPr lang="en-US" b="1" dirty="0"/>
              <a:t>same number of neurons </a:t>
            </a:r>
            <a:r>
              <a:rPr lang="en-US" dirty="0"/>
              <a:t>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sparse_categorical_crossentropy</a:t>
            </a:r>
            <a:endParaRPr lang="en-US" b="1" dirty="0"/>
          </a:p>
          <a:p>
            <a:r>
              <a:rPr lang="en-US" dirty="0"/>
              <a:t>Binary classification: 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sigmoid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binary_crossentropy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u="sng" dirty="0"/>
              <a:t>In RARE cases</a:t>
            </a:r>
            <a:r>
              <a:rPr lang="en-US" dirty="0"/>
              <a:t>, a multi-class target variable must be one-hot encoded. Then:</a:t>
            </a:r>
          </a:p>
          <a:p>
            <a:pPr lvl="1"/>
            <a:r>
              <a:rPr lang="en-US" dirty="0"/>
              <a:t>Final layer MUST have the same number of neurons 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categorical_crossentropy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task: (target is continuous)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 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None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mean_squared_error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9C7-E2F3-46F0-BBF0-6A7182FA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71B-270F-4477-AFC8-976B09D0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learns deep patterns</a:t>
            </a:r>
          </a:p>
          <a:p>
            <a:r>
              <a:rPr lang="en-US" dirty="0"/>
              <a:t>Can it also learn “simple” patterns???</a:t>
            </a:r>
          </a:p>
          <a:p>
            <a:pPr lvl="1"/>
            <a:r>
              <a:rPr lang="en-US" b="1" dirty="0"/>
              <a:t>Wide &amp; Deep </a:t>
            </a:r>
            <a:r>
              <a:rPr lang="en-US" dirty="0"/>
              <a:t>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C2C49-A5ED-47F6-9F8E-02FA8EE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55" y="3429000"/>
            <a:ext cx="2594383" cy="262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D44D6-C53E-4F8D-A78C-0E07C7F9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2" y="3429000"/>
            <a:ext cx="3017363" cy="2675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A71FF-A33C-4A1C-8FB7-1613733A6E8A}"/>
              </a:ext>
            </a:extLst>
          </p:cNvPr>
          <p:cNvSpPr/>
          <p:nvPr/>
        </p:nvSpPr>
        <p:spPr>
          <a:xfrm>
            <a:off x="1695192" y="6176963"/>
            <a:ext cx="3969701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bypass ALL input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102D-5288-4C5D-8C4C-6E6CF9B424BD}"/>
              </a:ext>
            </a:extLst>
          </p:cNvPr>
          <p:cNvSpPr/>
          <p:nvPr/>
        </p:nvSpPr>
        <p:spPr>
          <a:xfrm>
            <a:off x="6391951" y="6176962"/>
            <a:ext cx="4453789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bypass a subset of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345404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models for reusing them later (helps avoid re-training)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Saves:</a:t>
            </a:r>
          </a:p>
          <a:p>
            <a:pPr lvl="1"/>
            <a:r>
              <a:rPr lang="en-US" dirty="0"/>
              <a:t>Model architecture</a:t>
            </a:r>
          </a:p>
          <a:p>
            <a:pPr lvl="1"/>
            <a:r>
              <a:rPr lang="en-US" dirty="0"/>
              <a:t>Every layer’s parameters (weights and biases)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D102-088D-4639-8DFD-44BB70A4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1" y="2596116"/>
            <a:ext cx="8569377" cy="14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0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Restore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training takes hours/days, you can save/restore checkpoints as well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CD4C-B059-4FA0-AE7D-F8152E6E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8" y="2736411"/>
            <a:ext cx="8523652" cy="7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C55A-993F-45F1-9C48-98A3EAD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400E-B48F-438E-9628-F028EE39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are commands that can be executed:</a:t>
            </a:r>
          </a:p>
          <a:p>
            <a:pPr lvl="1"/>
            <a:r>
              <a:rPr lang="en-US" dirty="0"/>
              <a:t>Before/after training</a:t>
            </a:r>
          </a:p>
          <a:p>
            <a:pPr lvl="1"/>
            <a:r>
              <a:rPr lang="en-US" dirty="0"/>
              <a:t>Before/after each epoch</a:t>
            </a:r>
          </a:p>
          <a:p>
            <a:pPr lvl="1"/>
            <a:r>
              <a:rPr lang="en-US" dirty="0"/>
              <a:t>Before/after each batch</a:t>
            </a:r>
          </a:p>
          <a:p>
            <a:r>
              <a:rPr lang="en-US" dirty="0"/>
              <a:t>Callbacks help: </a:t>
            </a:r>
          </a:p>
          <a:p>
            <a:pPr lvl="1"/>
            <a:r>
              <a:rPr lang="en-US" dirty="0"/>
              <a:t>Save “best” model (after best epoch)</a:t>
            </a:r>
          </a:p>
          <a:p>
            <a:pPr lvl="1"/>
            <a:r>
              <a:rPr lang="en-US" dirty="0"/>
              <a:t>Execute early stopping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hidden layers:</a:t>
            </a:r>
          </a:p>
          <a:p>
            <a:pPr lvl="1"/>
            <a:r>
              <a:rPr lang="en-US" dirty="0"/>
              <a:t>Start with single layer (simple is sometimes better)</a:t>
            </a:r>
          </a:p>
          <a:p>
            <a:pPr lvl="1"/>
            <a:r>
              <a:rPr lang="en-US" dirty="0"/>
              <a:t>Add layers until there is overfitting</a:t>
            </a:r>
          </a:p>
          <a:p>
            <a:pPr lvl="1"/>
            <a:r>
              <a:rPr lang="en-US" dirty="0"/>
              <a:t>Complex relationships require deeper networks (more layers)</a:t>
            </a:r>
          </a:p>
        </p:txBody>
      </p:sp>
    </p:spTree>
    <p:extLst>
      <p:ext uri="{BB962C8B-B14F-4D97-AF65-F5344CB8AC3E}">
        <p14:creationId xmlns:p14="http://schemas.microsoft.com/office/powerpoint/2010/main" val="15590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neurons (per hidden layer):</a:t>
            </a:r>
          </a:p>
          <a:p>
            <a:pPr lvl="1"/>
            <a:r>
              <a:rPr lang="en-US" dirty="0"/>
              <a:t>Input and output layers are pre-determined</a:t>
            </a:r>
          </a:p>
          <a:p>
            <a:pPr lvl="1"/>
            <a:r>
              <a:rPr lang="en-US" dirty="0"/>
              <a:t>Most common approach: funnel shape</a:t>
            </a:r>
          </a:p>
          <a:p>
            <a:pPr lvl="1"/>
            <a:r>
              <a:rPr lang="en-US" dirty="0"/>
              <a:t>New approaches:</a:t>
            </a:r>
          </a:p>
          <a:p>
            <a:pPr lvl="2"/>
            <a:r>
              <a:rPr lang="en-US" dirty="0"/>
              <a:t>Pipe shape (performs as well, sometimes better)</a:t>
            </a:r>
          </a:p>
          <a:p>
            <a:pPr lvl="2"/>
            <a:r>
              <a:rPr lang="en-US" dirty="0"/>
              <a:t>Inverse funnel shape (use early stopping or regularization to prevent overfitting)</a:t>
            </a:r>
          </a:p>
        </p:txBody>
      </p:sp>
    </p:spTree>
    <p:extLst>
      <p:ext uri="{BB962C8B-B14F-4D97-AF65-F5344CB8AC3E}">
        <p14:creationId xmlns:p14="http://schemas.microsoft.com/office/powerpoint/2010/main" val="405123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rate:</a:t>
            </a:r>
          </a:p>
          <a:p>
            <a:pPr lvl="1"/>
            <a:r>
              <a:rPr lang="en-US" dirty="0"/>
              <a:t>Start with very low (10</a:t>
            </a:r>
            <a:r>
              <a:rPr lang="en-US" baseline="30000" dirty="0"/>
              <a:t>-5</a:t>
            </a:r>
            <a:r>
              <a:rPr lang="en-US" dirty="0"/>
              <a:t>) and increase gradually </a:t>
            </a:r>
          </a:p>
          <a:p>
            <a:pPr lvl="1"/>
            <a:r>
              <a:rPr lang="en-US" dirty="0"/>
              <a:t>Example: multiply by  </a:t>
            </a:r>
            <a:r>
              <a:rPr lang="en-US" b="1" dirty="0"/>
              <a:t>exp(log(10</a:t>
            </a:r>
            <a:r>
              <a:rPr lang="en-US" b="1" baseline="30000" dirty="0"/>
              <a:t>6</a:t>
            </a:r>
            <a:r>
              <a:rPr lang="en-US" b="1" dirty="0"/>
              <a:t>)/500)</a:t>
            </a:r>
          </a:p>
          <a:p>
            <a:pPr lvl="2"/>
            <a:r>
              <a:rPr lang="en-US" dirty="0"/>
              <a:t>Goes from 10</a:t>
            </a:r>
            <a:r>
              <a:rPr lang="en-US" baseline="30000" dirty="0"/>
              <a:t>-5</a:t>
            </a:r>
            <a:r>
              <a:rPr lang="en-US" dirty="0"/>
              <a:t> to 10 in 500 iterations</a:t>
            </a:r>
          </a:p>
          <a:p>
            <a:pPr lvl="2"/>
            <a:endParaRPr lang="en-US" dirty="0"/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Select Momentum optimization (or </a:t>
            </a:r>
            <a:r>
              <a:rPr lang="en-US" dirty="0" err="1"/>
              <a:t>RMSProp</a:t>
            </a:r>
            <a:r>
              <a:rPr lang="en-US" dirty="0"/>
              <a:t> or Adam)</a:t>
            </a:r>
          </a:p>
          <a:p>
            <a:pPr lvl="1"/>
            <a:endParaRPr lang="en-US" dirty="0"/>
          </a:p>
          <a:p>
            <a:r>
              <a:rPr lang="en-US" dirty="0"/>
              <a:t>Batch size:</a:t>
            </a:r>
          </a:p>
          <a:p>
            <a:pPr lvl="1"/>
            <a:r>
              <a:rPr lang="en-US" dirty="0"/>
              <a:t>Try larger sizes (for better models) if they fit in memory</a:t>
            </a:r>
          </a:p>
          <a:p>
            <a:pPr lvl="1"/>
            <a:r>
              <a:rPr lang="en-US" dirty="0"/>
              <a:t>Make them smaller if the results are unstable</a:t>
            </a:r>
          </a:p>
        </p:txBody>
      </p:sp>
    </p:spTree>
    <p:extLst>
      <p:ext uri="{BB962C8B-B14F-4D97-AF65-F5344CB8AC3E}">
        <p14:creationId xmlns:p14="http://schemas.microsoft.com/office/powerpoint/2010/main" val="79977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function: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as default. </a:t>
            </a:r>
          </a:p>
          <a:p>
            <a:pPr lvl="1"/>
            <a:r>
              <a:rPr lang="en-US" dirty="0"/>
              <a:t>Last layer depends on the task</a:t>
            </a:r>
          </a:p>
          <a:p>
            <a:endParaRPr lang="en-US" dirty="0"/>
          </a:p>
          <a:p>
            <a:r>
              <a:rPr lang="en-US" dirty="0"/>
              <a:t>Number of iterations:</a:t>
            </a:r>
          </a:p>
          <a:p>
            <a:pPr lvl="1"/>
            <a:r>
              <a:rPr lang="en-US" dirty="0"/>
              <a:t>Keep it high, but keep in mind this will increase </a:t>
            </a:r>
            <a:r>
              <a:rPr lang="en-US"/>
              <a:t>training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2A66-3B5A-46AB-9CFD-91451AF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8FF8-CB00-4994-9525-3DB21B32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Uses </a:t>
            </a:r>
            <a:r>
              <a:rPr lang="en-US" dirty="0" err="1"/>
              <a:t>Tensorflow</a:t>
            </a:r>
            <a:r>
              <a:rPr lang="en-US" dirty="0"/>
              <a:t> as the backend library (can also use others)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1F2A27-6872-4119-8332-82F310E79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178956"/>
              </p:ext>
            </p:extLst>
          </p:nvPr>
        </p:nvGraphicFramePr>
        <p:xfrm>
          <a:off x="4064000" y="3783542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0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CC78-A3EC-478D-8BB0-E8B4EC2B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44D1-D632-43E5-9727-C566A22F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 is now part of </a:t>
            </a:r>
            <a:r>
              <a:rPr lang="en-US" dirty="0" err="1"/>
              <a:t>Tensorflow</a:t>
            </a:r>
            <a:endParaRPr lang="en-US" b="1" dirty="0"/>
          </a:p>
          <a:p>
            <a:r>
              <a:rPr lang="en-US" sz="3200" dirty="0"/>
              <a:t>Therefore, you need to install TensorFlow</a:t>
            </a:r>
          </a:p>
          <a:p>
            <a:pPr lvl="1"/>
            <a:r>
              <a:rPr lang="en-US" sz="2800" dirty="0"/>
              <a:t>NOTE: On the </a:t>
            </a:r>
            <a:r>
              <a:rPr lang="en-US" sz="2800" dirty="0" err="1"/>
              <a:t>tensorflow</a:t>
            </a:r>
            <a:r>
              <a:rPr lang="en-US" sz="2800" dirty="0"/>
              <a:t> site it states “Do not install TensorFlow with </a:t>
            </a:r>
            <a:r>
              <a:rPr lang="en-US" sz="2800" dirty="0" err="1"/>
              <a:t>conda</a:t>
            </a:r>
            <a:r>
              <a:rPr lang="en-US" sz="2800" dirty="0"/>
              <a:t>. It may not have the latest stable version.”</a:t>
            </a:r>
          </a:p>
          <a:p>
            <a:r>
              <a:rPr lang="en-US" sz="3200" dirty="0"/>
              <a:t>On windows, launch anaconda command prompt. On MacOS, launch the terminal application:</a:t>
            </a:r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tensorflow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tensorflow_datasets</a:t>
            </a: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pip install </a:t>
            </a:r>
            <a:r>
              <a:rPr lang="en-US" sz="2800" b="1" dirty="0" err="1"/>
              <a:t>scikeras</a:t>
            </a: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320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library for deep learning (developed by Google)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Very powerful for large scale numerical computations</a:t>
            </a:r>
          </a:p>
          <a:p>
            <a:r>
              <a:rPr lang="en-US" dirty="0"/>
              <a:t>Can perform parallel computing (both CPU and GPU)</a:t>
            </a:r>
          </a:p>
          <a:p>
            <a:pPr lvl="1"/>
            <a:r>
              <a:rPr lang="en-US" dirty="0"/>
              <a:t>Need to install the GPU drivers for GPU processing</a:t>
            </a:r>
          </a:p>
          <a:p>
            <a:r>
              <a:rPr lang="en-US" dirty="0"/>
              <a:t>Similar to NumPy (but more powerful)</a:t>
            </a:r>
          </a:p>
          <a:p>
            <a:r>
              <a:rPr lang="en-US" dirty="0"/>
              <a:t>Helps build custom deep learning models</a:t>
            </a:r>
          </a:p>
          <a:p>
            <a:pPr lvl="1"/>
            <a:r>
              <a:rPr lang="en-US" dirty="0"/>
              <a:t>Build your own neurons</a:t>
            </a:r>
          </a:p>
          <a:p>
            <a:pPr lvl="1"/>
            <a:r>
              <a:rPr lang="en-US" dirty="0"/>
              <a:t>Build your own architecture (skip layers, concatenate layers, etc.)</a:t>
            </a:r>
          </a:p>
          <a:p>
            <a:pPr lvl="1"/>
            <a:r>
              <a:rPr lang="en-US" dirty="0"/>
              <a:t>Build your own training loops,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API: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C884-D111-4B4A-A8A0-D70965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88" y="1825625"/>
            <a:ext cx="6622014" cy="45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Tensor: n-dimensional array (like a NumPy array)</a:t>
            </a:r>
          </a:p>
          <a:p>
            <a:pPr lvl="1"/>
            <a:r>
              <a:rPr lang="en-US" dirty="0"/>
              <a:t>Can be created and sliced like a numpy array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9F2F9-20A8-41FC-BDEB-EFDFCE39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63" y="3223048"/>
            <a:ext cx="627942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Vector: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5E14E-001B-4DC1-9D55-B72DE7FB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30" y="2356878"/>
            <a:ext cx="2829111" cy="72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7BBD-FDF4-4BD6-A1CE-AFB1C6FF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7" y="2356878"/>
            <a:ext cx="3015740" cy="72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6CEA4-584C-4930-8991-7E34E92DE9F8}"/>
              </a:ext>
            </a:extLst>
          </p:cNvPr>
          <p:cNvSpPr txBox="1"/>
          <p:nvPr/>
        </p:nvSpPr>
        <p:spPr>
          <a:xfrm>
            <a:off x="1260530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(42)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20D6F-6F17-4C74-9649-64D734ECF1F9}"/>
              </a:ext>
            </a:extLst>
          </p:cNvPr>
          <p:cNvSpPr txBox="1"/>
          <p:nvPr/>
        </p:nvSpPr>
        <p:spPr>
          <a:xfrm>
            <a:off x="6331517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([1,1,2,3,5,8])</a:t>
            </a:r>
          </a:p>
        </p:txBody>
      </p:sp>
    </p:spTree>
    <p:extLst>
      <p:ext uri="{BB962C8B-B14F-4D97-AF65-F5344CB8AC3E}">
        <p14:creationId xmlns:p14="http://schemas.microsoft.com/office/powerpoint/2010/main" val="420913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Tensor: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88D1D-EF75-430B-894C-DB40FA80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78" y="2473642"/>
            <a:ext cx="3186525" cy="1396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1726F-7C99-4D6E-8946-3BFC57CA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62" y="2473642"/>
            <a:ext cx="3076741" cy="2641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C1EFD-F323-4871-BE4C-9E0C58300B36}"/>
              </a:ext>
            </a:extLst>
          </p:cNvPr>
          <p:cNvSpPr txBox="1"/>
          <p:nvPr/>
        </p:nvSpPr>
        <p:spPr>
          <a:xfrm>
            <a:off x="1096266" y="4256534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([[1,4,7],</a:t>
            </a:r>
            <a:br>
              <a:rPr lang="en-US" sz="2800" dirty="0"/>
            </a:br>
            <a:r>
              <a:rPr lang="en-US" sz="2800" dirty="0"/>
              <a:t>		[2,5,8],</a:t>
            </a:r>
            <a:br>
              <a:rPr lang="en-US" sz="2800" dirty="0"/>
            </a:br>
            <a:r>
              <a:rPr lang="en-US" sz="2800" dirty="0"/>
              <a:t>		[3,6,9]])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39C7-BD05-475C-BD20-1B5CA0B9D074}"/>
              </a:ext>
            </a:extLst>
          </p:cNvPr>
          <p:cNvSpPr txBox="1"/>
          <p:nvPr/>
        </p:nvSpPr>
        <p:spPr>
          <a:xfrm>
            <a:off x="6277866" y="5296869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([[[1,4,7],</a:t>
            </a:r>
            <a:br>
              <a:rPr lang="en-US" sz="2800" dirty="0"/>
            </a:br>
            <a:r>
              <a:rPr lang="en-US" sz="2800" dirty="0"/>
              <a:t>		[2,5,8],</a:t>
            </a:r>
          </a:p>
          <a:p>
            <a:r>
              <a:rPr lang="en-US" sz="2800" dirty="0"/>
              <a:t>		etc.)</a:t>
            </a:r>
          </a:p>
        </p:txBody>
      </p:sp>
    </p:spTree>
    <p:extLst>
      <p:ext uri="{BB962C8B-B14F-4D97-AF65-F5344CB8AC3E}">
        <p14:creationId xmlns:p14="http://schemas.microsoft.com/office/powerpoint/2010/main" val="37951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823</Words>
  <Application>Microsoft Macintosh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Deep Neural Nets - Keras</vt:lpstr>
      <vt:lpstr>Recall: Deep Neural Networks</vt:lpstr>
      <vt:lpstr>Keras</vt:lpstr>
      <vt:lpstr>Keras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Keras</vt:lpstr>
      <vt:lpstr>Keras – Classification task</vt:lpstr>
      <vt:lpstr>Keras – Regression Task</vt:lpstr>
      <vt:lpstr>Keras</vt:lpstr>
      <vt:lpstr>Saving Models</vt:lpstr>
      <vt:lpstr>Restoring Models</vt:lpstr>
      <vt:lpstr>Callbacks</vt:lpstr>
      <vt:lpstr>Recommendations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Nets - Keras</dc:title>
  <dc:creator>Kayhan, Varol</dc:creator>
  <cp:lastModifiedBy>Timothy Smith</cp:lastModifiedBy>
  <cp:revision>23</cp:revision>
  <dcterms:created xsi:type="dcterms:W3CDTF">2020-07-17T13:49:57Z</dcterms:created>
  <dcterms:modified xsi:type="dcterms:W3CDTF">2024-03-27T19:19:44Z</dcterms:modified>
</cp:coreProperties>
</file>