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5" r:id="rId3"/>
    <p:sldId id="328" r:id="rId4"/>
    <p:sldId id="329" r:id="rId5"/>
    <p:sldId id="330" r:id="rId6"/>
    <p:sldId id="331" r:id="rId7"/>
    <p:sldId id="333" r:id="rId8"/>
    <p:sldId id="334" r:id="rId9"/>
    <p:sldId id="285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9"/>
    <p:restoredTop sz="94674"/>
  </p:normalViewPr>
  <p:slideViewPr>
    <p:cSldViewPr snapToGrid="0">
      <p:cViewPr varScale="1">
        <p:scale>
          <a:sx n="120" d="100"/>
          <a:sy n="120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B002-379B-45E1-9981-B3A9D42B845D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3A0C-B00C-4974-90A5-5535E1E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D2C2-D701-4878-AC14-87C788DF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5BB39-043D-4412-94E8-87EBA78E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4802-1186-4BA1-83EC-9EEC01B6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0B7E-43C0-4C71-BFD1-C5428936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BA4E-1D76-441C-A1AF-E34A839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1A41-5F2D-401C-BDD3-1688A897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4B0F-D1FC-4C06-8B67-C2276CC6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1714-3E9E-4429-9706-FAF03367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BB17-4987-4EEA-81A9-4A4FB51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80BB-8803-4E03-84FE-E4AD8ECC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DA450-9342-4BB1-B57F-D898EE420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AF9E-43BE-4584-8491-B0D22FE4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7CB3-42D0-4500-9014-11EAC7EA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3595-25AB-4C45-ADE5-13E9F0A6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B37B-325E-46AC-A741-DCE7439A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DE0-4D06-452A-A21F-13669AA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9E85-2205-4957-ACEF-279CC304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A513-0694-4D55-A8AD-E31B5C0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4DE6-9E96-4AE6-9E7F-25A701E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4688-17AA-4328-87BD-4707DBD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D5E-6D1F-4BE4-8D40-F27F4E9F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A1D9-16B1-47DC-A3FB-11895F1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43F-9738-439F-932F-3D401A98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225B-8754-4305-B270-A708292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534-B2A4-4323-A17E-F273308B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842-4B40-4B46-AF90-6CAFEAA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88E9-940E-49AE-9DE0-3B29233E6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861DA-476A-4EB4-920F-64A3FE0F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5065-CA2F-4146-B1D9-D28FF4B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968F-1951-4F0B-A368-DA5AD70A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0364-5D01-46C0-AF74-675A425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FA2-E43E-4911-97FB-8396BB0C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B375-74AF-4D88-8537-A407F36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E559-7EE3-4AF1-BAB9-3B3C8DA8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D1F9-28A7-4CA8-8909-750D8BAD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D495-07A2-4406-8F62-D465E9519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20B55-2393-44FE-9D6A-01D93B9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0566-97C6-4B41-AB16-6FF8F8E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A5A09-930F-4F8D-B84A-C3B206E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CA47-4405-42BC-8E90-C561DB9F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33D6-707F-483C-95DE-BEC3076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7BD6-A8E4-4A92-90AF-165BC5BE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B8DD-64F3-4DF6-A029-4C36625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E99F-4470-4138-ACEC-24BB266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74D4-97AA-4435-B2BF-1662C89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08E51-7895-435C-861E-00328BD1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044C-6B9F-43AB-9C76-5AE1CE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5D9B-64DC-4018-8574-3764B5FE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C713-5F2A-4091-917A-BD75E624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9E70-4934-4D80-A410-9F9FC0A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959F-49F3-4114-9DE1-C84CC40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CC29-783E-4DE7-9E4F-2C590879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5FAF-64AF-476C-A706-FA6E039F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8FDE-F132-4306-8D71-528AEA19B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59160-46CE-4694-A0B2-9D9464B3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97BF-D9A2-46E7-8BA5-5700EA3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1584-B751-427C-9105-B93C3695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DA06-852F-4491-95CB-41C3591C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A853-6D38-44B8-A120-6931A593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B533-2D7F-4573-AFB0-C5878C2C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CE5D-A87C-44B4-94FB-E70E0F00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812F-D3DC-4D1F-8544-B9EB6AD82A21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4AE6-4A4C-43EB-A236-8096C8CF6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F7E5-7005-4126-966D-B9FE39AD8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F175-748D-4F5B-A513-C9379AB5E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E217-7262-4E89-965B-EC3C221D1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3538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46AE-7BA8-71C8-434F-819D3ADB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Tutorial and Introduction to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C252-9E88-FBD4-F01F-62F8626E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posted video and follow along with </a:t>
            </a:r>
            <a:r>
              <a:rPr lang="en-US"/>
              <a:t>associated notebook.</a:t>
            </a:r>
          </a:p>
        </p:txBody>
      </p:sp>
    </p:spTree>
    <p:extLst>
      <p:ext uri="{BB962C8B-B14F-4D97-AF65-F5344CB8AC3E}">
        <p14:creationId xmlns:p14="http://schemas.microsoft.com/office/powerpoint/2010/main" val="3144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80CA-8E30-384F-D427-4516C3BF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A06D-142C-BA13-FAB3-DF11187E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class is a mix of live class and recorded videos</a:t>
            </a:r>
          </a:p>
          <a:p>
            <a:r>
              <a:rPr lang="en-US" dirty="0"/>
              <a:t>Live Class</a:t>
            </a:r>
          </a:p>
          <a:p>
            <a:pPr lvl="1"/>
            <a:r>
              <a:rPr lang="en-US" dirty="0"/>
              <a:t>Review and Discuss Kera/DNN</a:t>
            </a:r>
          </a:p>
          <a:p>
            <a:pPr lvl="1"/>
            <a:r>
              <a:rPr lang="en-US" dirty="0"/>
              <a:t>Review and discuss Remaining Course Schedule:</a:t>
            </a:r>
          </a:p>
          <a:p>
            <a:r>
              <a:rPr lang="en-US" dirty="0"/>
              <a:t>Video/Recorded portion:</a:t>
            </a:r>
          </a:p>
          <a:p>
            <a:pPr lvl="1"/>
            <a:r>
              <a:rPr lang="en-US" dirty="0"/>
              <a:t>Introducing batch normalization and dropping layers</a:t>
            </a:r>
          </a:p>
          <a:p>
            <a:pPr lvl="1"/>
            <a:r>
              <a:rPr lang="en-US" dirty="0"/>
              <a:t>Introduce the concept of convolutional neural networks</a:t>
            </a:r>
          </a:p>
          <a:p>
            <a:pPr lvl="2"/>
            <a:r>
              <a:rPr lang="en-US" dirty="0"/>
              <a:t>Build an image recognition model using CNN</a:t>
            </a:r>
          </a:p>
          <a:p>
            <a:pPr lvl="2"/>
            <a:r>
              <a:rPr lang="en-US" sz="1600" i="1" dirty="0"/>
              <a:t>NOTE: There may be a reference to Class 5 part 1 in the videos. This is referencing class09 (as some of this was recorded last summer, and the summer course was six weeks)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941C-7983-89F1-F47B-4EA2A61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18" y="0"/>
            <a:ext cx="10515600" cy="1325563"/>
          </a:xfrm>
        </p:spPr>
        <p:txBody>
          <a:bodyPr/>
          <a:lstStyle/>
          <a:p>
            <a:r>
              <a:rPr lang="en-US" dirty="0"/>
              <a:t>Normalizing and Dropping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CD5D-39FC-078E-8B79-C002C3F7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5" y="1239998"/>
            <a:ext cx="6538645" cy="5114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Dense,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Dropout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Sequential model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Add layers to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=(10,)))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activation='sigmoid'))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Compile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loss='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metrics=['accuracy'])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D7E2E-2E90-142F-607E-015520A87900}"/>
              </a:ext>
            </a:extLst>
          </p:cNvPr>
          <p:cNvSpPr txBox="1"/>
          <p:nvPr/>
        </p:nvSpPr>
        <p:spPr>
          <a:xfrm>
            <a:off x="6935912" y="1109807"/>
            <a:ext cx="486909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dropout layers help prevent overfitting by randomly setting a fraction of input units to 0 during training, which introduces some level of regularization. The parameter 0.5 in Dropout(0.5) specifies the dropout rate, indicating that 50% of the input units will be dropped out during training.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By using batch normalization layers after each dense layer, we normalize the activations and reduce the internal covariate shift. This helps stabilize and speed up the training process.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You can modify the architecture, activation functions, dropout rates, and other parameters based on your specific needs.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B6B5-98BA-770B-CD73-112D25F1CCD8}"/>
              </a:ext>
            </a:extLst>
          </p:cNvPr>
          <p:cNvSpPr txBox="1"/>
          <p:nvPr/>
        </p:nvSpPr>
        <p:spPr>
          <a:xfrm>
            <a:off x="7161088" y="4222679"/>
            <a:ext cx="4798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Normalizing</a:t>
            </a:r>
            <a:r>
              <a:rPr lang="en-US" sz="1600" dirty="0"/>
              <a:t> outputs from one layer before being sent to the next dense layer can speed up training and convergence on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Dropping</a:t>
            </a:r>
            <a:r>
              <a:rPr lang="en-US" sz="1600" dirty="0"/>
              <a:t> can also speed up training, as a percentage of values are dropped before being processed by the next frame. With drop rates of 10%-15%, this can result in speeding up training while not having a significant negative impact on fitting.</a:t>
            </a:r>
          </a:p>
        </p:txBody>
      </p:sp>
    </p:spTree>
    <p:extLst>
      <p:ext uri="{BB962C8B-B14F-4D97-AF65-F5344CB8AC3E}">
        <p14:creationId xmlns:p14="http://schemas.microsoft.com/office/powerpoint/2010/main" val="29297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50D-5CAB-D06F-67AC-F9402B7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EA12-11F9-44C5-2ACC-341D044F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build, compile, fit and use </a:t>
            </a:r>
            <a:r>
              <a:rPr lang="en-US" dirty="0" err="1"/>
              <a:t>Keras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Building sets up the structure of the model</a:t>
            </a:r>
          </a:p>
          <a:p>
            <a:pPr lvl="1"/>
            <a:r>
              <a:rPr lang="en-US" dirty="0"/>
              <a:t>Compiling says something about loss function, and the optimizer being used Classification</a:t>
            </a:r>
          </a:p>
          <a:p>
            <a:pPr lvl="1"/>
            <a:r>
              <a:rPr lang="en-US" dirty="0"/>
              <a:t>Fitting involves batches of data being used to tune or ID parameter values of model. </a:t>
            </a:r>
          </a:p>
          <a:p>
            <a:r>
              <a:rPr lang="en-US" dirty="0"/>
              <a:t>Traits:</a:t>
            </a:r>
          </a:p>
          <a:p>
            <a:pPr lvl="1"/>
            <a:r>
              <a:rPr lang="en-US" dirty="0"/>
              <a:t>Binary Classifier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one unit</a:t>
            </a:r>
          </a:p>
          <a:p>
            <a:pPr lvl="2"/>
            <a:r>
              <a:rPr lang="en-US" dirty="0"/>
              <a:t>Activation function for final layer is </a:t>
            </a:r>
            <a:r>
              <a:rPr lang="en-US" b="1" dirty="0"/>
              <a:t>sigmoid</a:t>
            </a:r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binary_crossentropy</a:t>
            </a:r>
            <a:endParaRPr lang="en-US" b="1" dirty="0"/>
          </a:p>
          <a:p>
            <a:pPr lvl="1"/>
            <a:r>
              <a:rPr lang="en-US" dirty="0"/>
              <a:t>Multi-Class Classifier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number of units equal to number of classes</a:t>
            </a:r>
          </a:p>
          <a:p>
            <a:pPr lvl="2"/>
            <a:r>
              <a:rPr lang="en-US" dirty="0"/>
              <a:t>Activation function for final layer is </a:t>
            </a:r>
            <a:r>
              <a:rPr lang="en-US" b="1" dirty="0" err="1"/>
              <a:t>softmax</a:t>
            </a:r>
            <a:endParaRPr lang="en-US" b="1" dirty="0"/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categorical_crossentropy</a:t>
            </a:r>
            <a:endParaRPr lang="en-US" b="1" dirty="0"/>
          </a:p>
          <a:p>
            <a:pPr lvl="3"/>
            <a:r>
              <a:rPr lang="en-US" dirty="0"/>
              <a:t>NOTE: When using… Use argmax to determine which class is predicted</a:t>
            </a:r>
          </a:p>
          <a:p>
            <a:pPr lvl="1"/>
            <a:r>
              <a:rPr lang="en-US" dirty="0"/>
              <a:t>Regressor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one unit</a:t>
            </a:r>
          </a:p>
          <a:p>
            <a:pPr lvl="2"/>
            <a:r>
              <a:rPr lang="en-US" dirty="0"/>
              <a:t>Activation function is </a:t>
            </a:r>
            <a:r>
              <a:rPr lang="en-US" b="1" dirty="0"/>
              <a:t>none</a:t>
            </a:r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mean_squared_error</a:t>
            </a:r>
            <a:endParaRPr lang="en-US" b="1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C33-7826-E1F6-8F23-3AC9DB7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" y="1043926"/>
            <a:ext cx="10515600" cy="1325563"/>
          </a:xfrm>
        </p:spPr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402837-A2CE-B604-B1FE-CB112C08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05" y="2985042"/>
            <a:ext cx="1003992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tf.Keras.Sequential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layers.Normalization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input_shape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=[1,], axis=None),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  </a:t>
            </a:r>
            <a:r>
              <a:rPr lang="en-US" altLang="en-US" sz="2400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altLang="en-US" sz="2400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(units=1)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])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5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C33-7826-E1F6-8F23-3AC9DB7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" y="1043926"/>
            <a:ext cx="10515600" cy="1325563"/>
          </a:xfrm>
        </p:spPr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0791B-178D-7CD1-C225-B664072AD3A3}"/>
              </a:ext>
            </a:extLst>
          </p:cNvPr>
          <p:cNvSpPr txBox="1"/>
          <p:nvPr/>
        </p:nvSpPr>
        <p:spPr>
          <a:xfrm>
            <a:off x="499730" y="2190307"/>
            <a:ext cx="116253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input_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tf.keras.layers.Input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28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28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flattened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tf.keras.layers.Flatten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()(input_)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deep1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400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)(flattened)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deep2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)(deep1)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deep3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)(deep2)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deep4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50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)(deep2)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wide1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)(flattened)</a:t>
            </a:r>
          </a:p>
          <a:p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concat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layers.Concatenate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()([deep3, wide1])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output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softmax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concat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tf.keras.Model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inputs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[input_],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outputs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[output])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model.compile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optimizer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adam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loss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sparse_categorical_crossentropy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metrics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'accuracy'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history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model.fit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X_train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y_train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validation_data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X_test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y_test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epochs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epoch_num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batch_size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history.history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'accuracy'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14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C33-7826-E1F6-8F23-3AC9DB7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" y="1043926"/>
            <a:ext cx="10515600" cy="1325563"/>
          </a:xfrm>
        </p:spPr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0791B-178D-7CD1-C225-B664072AD3A3}"/>
              </a:ext>
            </a:extLst>
          </p:cNvPr>
          <p:cNvSpPr txBox="1"/>
          <p:nvPr/>
        </p:nvSpPr>
        <p:spPr>
          <a:xfrm>
            <a:off x="499730" y="2190307"/>
            <a:ext cx="11625346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input_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tf.keras.layers.Input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28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28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,))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flattened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tf.keras.layers.Flatten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()(input_)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normalized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layers.Normalization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()(flattened)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deep1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400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)(normalized)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deep2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200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)(deep1)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deep3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)(deep2)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deep4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50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)(deep2)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wide1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relu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)(normalized)</a:t>
            </a:r>
          </a:p>
          <a:p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concat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layers.Concatenate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()([deep3, wide1])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output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layers.Dense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activation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softmax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concat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tf.keras.Model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inputs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[input_],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outputs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[output])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model.compile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optimizer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adam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loss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sparse_categorical_crossentropy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metrics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'accuracy'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history 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model.fit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X_train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y_train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validation_data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X_test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y_test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epochs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epoch_num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batch_size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</a:br>
            <a:r>
              <a:rPr lang="en-US" sz="1400" b="0" dirty="0" err="1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history.history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'accuracy'</a:t>
            </a:r>
            <a:r>
              <a:rPr lang="en-US" sz="1400" b="0" dirty="0">
                <a:solidFill>
                  <a:srgbClr val="CCCCCC"/>
                </a:solidFill>
                <a:effectLst/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80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EB76-3BAB-178D-18DC-BCE03E2F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remaining classes/work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3A35-20D9-872C-120E-BA163989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Upcoming quizzes are all online</a:t>
            </a:r>
          </a:p>
          <a:p>
            <a:r>
              <a:rPr lang="en-US" dirty="0"/>
              <a:t>Final project details will be posted before the next class</a:t>
            </a:r>
          </a:p>
          <a:p>
            <a:r>
              <a:rPr lang="en-US" dirty="0"/>
              <a:t>W10 -&gt; RNN/LSTSM/GRU</a:t>
            </a:r>
          </a:p>
          <a:p>
            <a:r>
              <a:rPr lang="en-US" dirty="0"/>
              <a:t>W11 -&gt; </a:t>
            </a:r>
            <a:r>
              <a:rPr lang="en-US" dirty="0" err="1"/>
              <a:t>AutoEncoder</a:t>
            </a:r>
            <a:r>
              <a:rPr lang="en-US" dirty="0"/>
              <a:t>, LLM intro, final exam prep and details</a:t>
            </a:r>
          </a:p>
          <a:p>
            <a:r>
              <a:rPr lang="en-US" dirty="0"/>
              <a:t>W12 -&gt; Final exam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"Discrete convolution": </a:t>
            </a:r>
            <a:r>
              <a:rPr lang="en-US" i="1" dirty="0"/>
              <a:t>a mathematical operation on two functions (f and g) to produce a third function that expresses how the shape of one is modified by the other (Wikipedia)</a:t>
            </a:r>
          </a:p>
          <a:p>
            <a:r>
              <a:rPr lang="en-US" dirty="0"/>
              <a:t>Input data: </a:t>
            </a:r>
            <a:r>
              <a:rPr lang="en-US" b="1" dirty="0"/>
              <a:t>images (usually)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Image search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Self-driving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1104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Courier New</vt:lpstr>
      <vt:lpstr>MesloLGL Nerd Font</vt:lpstr>
      <vt:lpstr>Söhne</vt:lpstr>
      <vt:lpstr>Office Theme</vt:lpstr>
      <vt:lpstr> Convolutional Neural Nets</vt:lpstr>
      <vt:lpstr>Week09</vt:lpstr>
      <vt:lpstr>Normalizing and Dropping Layers</vt:lpstr>
      <vt:lpstr>Summary</vt:lpstr>
      <vt:lpstr>What is this?</vt:lpstr>
      <vt:lpstr>What is this?</vt:lpstr>
      <vt:lpstr>What is this?</vt:lpstr>
      <vt:lpstr>Review remaining classes/work</vt:lpstr>
      <vt:lpstr>Convolutional Neural Networks</vt:lpstr>
      <vt:lpstr>Video Tutorial and Introduction to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Convolutional Neural Nets</dc:title>
  <dc:creator>Kayhan, Varol</dc:creator>
  <cp:lastModifiedBy>Timothy Smith</cp:lastModifiedBy>
  <cp:revision>74</cp:revision>
  <dcterms:created xsi:type="dcterms:W3CDTF">2019-03-07T19:57:49Z</dcterms:created>
  <dcterms:modified xsi:type="dcterms:W3CDTF">2024-04-02T11:45:33Z</dcterms:modified>
</cp:coreProperties>
</file>