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81" r:id="rId4"/>
    <p:sldId id="295" r:id="rId5"/>
    <p:sldId id="278" r:id="rId6"/>
    <p:sldId id="275" r:id="rId7"/>
    <p:sldId id="289" r:id="rId8"/>
    <p:sldId id="260" r:id="rId9"/>
    <p:sldId id="283" r:id="rId10"/>
    <p:sldId id="296" r:id="rId11"/>
    <p:sldId id="298" r:id="rId12"/>
    <p:sldId id="300" r:id="rId13"/>
    <p:sldId id="317" r:id="rId14"/>
    <p:sldId id="304" r:id="rId15"/>
    <p:sldId id="312" r:id="rId16"/>
    <p:sldId id="314" r:id="rId17"/>
    <p:sldId id="310" r:id="rId18"/>
    <p:sldId id="263" r:id="rId19"/>
    <p:sldId id="261" r:id="rId20"/>
    <p:sldId id="284" r:id="rId21"/>
    <p:sldId id="290" r:id="rId22"/>
    <p:sldId id="291" r:id="rId23"/>
    <p:sldId id="315" r:id="rId24"/>
    <p:sldId id="316" r:id="rId25"/>
    <p:sldId id="292" r:id="rId26"/>
    <p:sldId id="293" r:id="rId27"/>
    <p:sldId id="266" r:id="rId28"/>
    <p:sldId id="267" r:id="rId29"/>
    <p:sldId id="318" r:id="rId30"/>
    <p:sldId id="268" r:id="rId31"/>
    <p:sldId id="269" r:id="rId32"/>
    <p:sldId id="271" r:id="rId33"/>
    <p:sldId id="285" r:id="rId34"/>
    <p:sldId id="286" r:id="rId35"/>
    <p:sldId id="287" r:id="rId36"/>
    <p:sldId id="279" r:id="rId37"/>
    <p:sldId id="280" r:id="rId38"/>
    <p:sldId id="272" r:id="rId39"/>
    <p:sldId id="28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53"/>
    <p:restoredTop sz="94621"/>
  </p:normalViewPr>
  <p:slideViewPr>
    <p:cSldViewPr snapToGrid="0">
      <p:cViewPr varScale="1">
        <p:scale>
          <a:sx n="191" d="100"/>
          <a:sy n="191" d="100"/>
        </p:scale>
        <p:origin x="1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smith/Documents/Courses/ISM6251-Data-Science-Programming/Repos/DSP-Materials-Non-Repo/10-RNN/rn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smith/Documents/Courses/ISM6251-Data-Science-Programming/Repos/DSP-Materials-Non-Repo/10-RNN/rn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smith/Documents/Courses/ISM6251-Data-Science-Programming/Repos/DSP-Materials-Non-Repo/10-RNN/rn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smith/Documents/Courses/ISM6251-Data-Science-Programming/Repos/DSP-Materials-Non-Repo/10-RNN/rn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smith/Documents/Courses/ISM6251-Data-Science-Programming/Repos/DSP-Materials-Non-Repo/10-RNN/rn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smith/Documents/Courses/ISM6251-Data-Science-Programming/Repos/DSP-Materials-Non-Repo/10-RNN/rn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Series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Sheet1!$A$2:$A$10</c:f>
              <c:numCache>
                <c:formatCode>m/d/yy</c:formatCode>
                <c:ptCount val="9"/>
                <c:pt idx="0">
                  <c:v>44927</c:v>
                </c:pt>
                <c:pt idx="1">
                  <c:v>44928</c:v>
                </c:pt>
                <c:pt idx="2">
                  <c:v>44929</c:v>
                </c:pt>
                <c:pt idx="3">
                  <c:v>44930</c:v>
                </c:pt>
                <c:pt idx="4">
                  <c:v>44931</c:v>
                </c:pt>
                <c:pt idx="5">
                  <c:v>44932</c:v>
                </c:pt>
                <c:pt idx="6">
                  <c:v>44933</c:v>
                </c:pt>
                <c:pt idx="7">
                  <c:v>44934</c:v>
                </c:pt>
                <c:pt idx="8">
                  <c:v>44935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100</c:v>
                </c:pt>
                <c:pt idx="1">
                  <c:v>112</c:v>
                </c:pt>
                <c:pt idx="2">
                  <c:v>105</c:v>
                </c:pt>
                <c:pt idx="3">
                  <c:v>120</c:v>
                </c:pt>
                <c:pt idx="4">
                  <c:v>115</c:v>
                </c:pt>
                <c:pt idx="5">
                  <c:v>116</c:v>
                </c:pt>
                <c:pt idx="6">
                  <c:v>122</c:v>
                </c:pt>
                <c:pt idx="7">
                  <c:v>119</c:v>
                </c:pt>
                <c:pt idx="8">
                  <c:v>127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39-CB4E-8CC5-F36B1BF8F9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576111"/>
        <c:axId val="177003023"/>
      </c:scatterChart>
      <c:valAx>
        <c:axId val="176576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03023"/>
        <c:crosses val="autoZero"/>
        <c:crossBetween val="midCat"/>
      </c:valAx>
      <c:valAx>
        <c:axId val="17700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7611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Sheet1!$A$2:$A$10</c:f>
              <c:numCache>
                <c:formatCode>m/d/yy</c:formatCode>
                <c:ptCount val="9"/>
                <c:pt idx="0">
                  <c:v>44927</c:v>
                </c:pt>
                <c:pt idx="1">
                  <c:v>44928</c:v>
                </c:pt>
                <c:pt idx="2">
                  <c:v>44929</c:v>
                </c:pt>
                <c:pt idx="3">
                  <c:v>44930</c:v>
                </c:pt>
                <c:pt idx="4">
                  <c:v>44931</c:v>
                </c:pt>
                <c:pt idx="5">
                  <c:v>44932</c:v>
                </c:pt>
                <c:pt idx="6">
                  <c:v>44933</c:v>
                </c:pt>
                <c:pt idx="7">
                  <c:v>44934</c:v>
                </c:pt>
                <c:pt idx="8">
                  <c:v>44935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100</c:v>
                </c:pt>
                <c:pt idx="1">
                  <c:v>112</c:v>
                </c:pt>
                <c:pt idx="2">
                  <c:v>105</c:v>
                </c:pt>
                <c:pt idx="3">
                  <c:v>120</c:v>
                </c:pt>
                <c:pt idx="4">
                  <c:v>115</c:v>
                </c:pt>
                <c:pt idx="5">
                  <c:v>116</c:v>
                </c:pt>
                <c:pt idx="6">
                  <c:v>122</c:v>
                </c:pt>
                <c:pt idx="7">
                  <c:v>119</c:v>
                </c:pt>
                <c:pt idx="8">
                  <c:v>127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9A-ED4F-80C2-5F23DC32D5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576111"/>
        <c:axId val="177003023"/>
      </c:scatterChart>
      <c:valAx>
        <c:axId val="176576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03023"/>
        <c:crosses val="autoZero"/>
        <c:crossBetween val="midCat"/>
      </c:valAx>
      <c:valAx>
        <c:axId val="177003023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761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7.5347841550134603E-2"/>
                  <c:y val="-8.35013883316513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BC3-544D-99CB-26A18708A1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Sheet1!$A$2:$A$10</c:f>
              <c:numCache>
                <c:formatCode>m/d/yy</c:formatCode>
                <c:ptCount val="9"/>
                <c:pt idx="0">
                  <c:v>44927</c:v>
                </c:pt>
                <c:pt idx="1">
                  <c:v>44928</c:v>
                </c:pt>
                <c:pt idx="2">
                  <c:v>44929</c:v>
                </c:pt>
                <c:pt idx="3">
                  <c:v>44930</c:v>
                </c:pt>
                <c:pt idx="4">
                  <c:v>44931</c:v>
                </c:pt>
                <c:pt idx="5">
                  <c:v>44932</c:v>
                </c:pt>
                <c:pt idx="6">
                  <c:v>44933</c:v>
                </c:pt>
                <c:pt idx="7">
                  <c:v>44934</c:v>
                </c:pt>
                <c:pt idx="8">
                  <c:v>44935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100</c:v>
                </c:pt>
                <c:pt idx="1">
                  <c:v>112</c:v>
                </c:pt>
                <c:pt idx="2">
                  <c:v>105</c:v>
                </c:pt>
                <c:pt idx="3">
                  <c:v>120</c:v>
                </c:pt>
                <c:pt idx="4">
                  <c:v>115</c:v>
                </c:pt>
                <c:pt idx="5">
                  <c:v>116</c:v>
                </c:pt>
                <c:pt idx="6">
                  <c:v>122</c:v>
                </c:pt>
                <c:pt idx="7">
                  <c:v>119</c:v>
                </c:pt>
                <c:pt idx="8">
                  <c:v>127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9A-ED4F-80C2-5F23DC32D5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576111"/>
        <c:axId val="177003023"/>
      </c:scatterChart>
      <c:valAx>
        <c:axId val="176576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03023"/>
        <c:crosses val="autoZero"/>
        <c:crossBetween val="midCat"/>
      </c:valAx>
      <c:valAx>
        <c:axId val="177003023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761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7.5347841550134603E-2"/>
                  <c:y val="-8.35013883316513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BC3-544D-99CB-26A18708A1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Sheet1!$A$2:$A$10</c:f>
              <c:numCache>
                <c:formatCode>m/d/yy</c:formatCode>
                <c:ptCount val="9"/>
                <c:pt idx="0">
                  <c:v>44927</c:v>
                </c:pt>
                <c:pt idx="1">
                  <c:v>44928</c:v>
                </c:pt>
                <c:pt idx="2">
                  <c:v>44929</c:v>
                </c:pt>
                <c:pt idx="3">
                  <c:v>44930</c:v>
                </c:pt>
                <c:pt idx="4">
                  <c:v>44931</c:v>
                </c:pt>
                <c:pt idx="5">
                  <c:v>44932</c:v>
                </c:pt>
                <c:pt idx="6">
                  <c:v>44933</c:v>
                </c:pt>
                <c:pt idx="7">
                  <c:v>44934</c:v>
                </c:pt>
                <c:pt idx="8">
                  <c:v>44935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100</c:v>
                </c:pt>
                <c:pt idx="1">
                  <c:v>112</c:v>
                </c:pt>
                <c:pt idx="2">
                  <c:v>105</c:v>
                </c:pt>
                <c:pt idx="3">
                  <c:v>120</c:v>
                </c:pt>
                <c:pt idx="4">
                  <c:v>115</c:v>
                </c:pt>
                <c:pt idx="5">
                  <c:v>116</c:v>
                </c:pt>
                <c:pt idx="6">
                  <c:v>122</c:v>
                </c:pt>
                <c:pt idx="7">
                  <c:v>119</c:v>
                </c:pt>
                <c:pt idx="8">
                  <c:v>127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9A-ED4F-80C2-5F23DC32D5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576111"/>
        <c:axId val="177003023"/>
      </c:scatterChart>
      <c:valAx>
        <c:axId val="176576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03023"/>
        <c:crosses val="autoZero"/>
        <c:crossBetween val="midCat"/>
      </c:valAx>
      <c:valAx>
        <c:axId val="177003023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761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Sheet1!$A$2:$A$10</c:f>
              <c:numCache>
                <c:formatCode>m/d/yy</c:formatCode>
                <c:ptCount val="9"/>
                <c:pt idx="0">
                  <c:v>44927</c:v>
                </c:pt>
                <c:pt idx="1">
                  <c:v>44928</c:v>
                </c:pt>
                <c:pt idx="2">
                  <c:v>44929</c:v>
                </c:pt>
                <c:pt idx="3">
                  <c:v>44930</c:v>
                </c:pt>
                <c:pt idx="4">
                  <c:v>44931</c:v>
                </c:pt>
                <c:pt idx="5">
                  <c:v>44932</c:v>
                </c:pt>
                <c:pt idx="6">
                  <c:v>44933</c:v>
                </c:pt>
                <c:pt idx="7">
                  <c:v>44934</c:v>
                </c:pt>
                <c:pt idx="8">
                  <c:v>44935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100</c:v>
                </c:pt>
                <c:pt idx="1">
                  <c:v>112</c:v>
                </c:pt>
                <c:pt idx="2">
                  <c:v>105</c:v>
                </c:pt>
                <c:pt idx="3">
                  <c:v>120</c:v>
                </c:pt>
                <c:pt idx="4">
                  <c:v>115</c:v>
                </c:pt>
                <c:pt idx="5">
                  <c:v>116</c:v>
                </c:pt>
                <c:pt idx="6">
                  <c:v>122</c:v>
                </c:pt>
                <c:pt idx="7">
                  <c:v>119</c:v>
                </c:pt>
                <c:pt idx="8">
                  <c:v>127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9A-ED4F-80C2-5F23DC32D5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576111"/>
        <c:axId val="177003023"/>
      </c:scatterChart>
      <c:valAx>
        <c:axId val="176576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03023"/>
        <c:crosses val="autoZero"/>
        <c:crossBetween val="midCat"/>
      </c:valAx>
      <c:valAx>
        <c:axId val="177003023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761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Sheet1!$A$2:$A$10</c:f>
              <c:numCache>
                <c:formatCode>m/d/yy</c:formatCode>
                <c:ptCount val="9"/>
                <c:pt idx="0">
                  <c:v>44927</c:v>
                </c:pt>
                <c:pt idx="1">
                  <c:v>44928</c:v>
                </c:pt>
                <c:pt idx="2">
                  <c:v>44929</c:v>
                </c:pt>
                <c:pt idx="3">
                  <c:v>44930</c:v>
                </c:pt>
                <c:pt idx="4">
                  <c:v>44931</c:v>
                </c:pt>
                <c:pt idx="5">
                  <c:v>44932</c:v>
                </c:pt>
                <c:pt idx="6">
                  <c:v>44933</c:v>
                </c:pt>
                <c:pt idx="7">
                  <c:v>44934</c:v>
                </c:pt>
                <c:pt idx="8">
                  <c:v>44935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100</c:v>
                </c:pt>
                <c:pt idx="1">
                  <c:v>112</c:v>
                </c:pt>
                <c:pt idx="2">
                  <c:v>105</c:v>
                </c:pt>
                <c:pt idx="3">
                  <c:v>120</c:v>
                </c:pt>
                <c:pt idx="4">
                  <c:v>115</c:v>
                </c:pt>
                <c:pt idx="5">
                  <c:v>116</c:v>
                </c:pt>
                <c:pt idx="6">
                  <c:v>122</c:v>
                </c:pt>
                <c:pt idx="7">
                  <c:v>119</c:v>
                </c:pt>
                <c:pt idx="8">
                  <c:v>127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9A-ED4F-80C2-5F23DC32D5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576111"/>
        <c:axId val="177003023"/>
      </c:scatterChart>
      <c:valAx>
        <c:axId val="176576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03023"/>
        <c:crosses val="autoZero"/>
        <c:crossBetween val="midCat"/>
      </c:valAx>
      <c:valAx>
        <c:axId val="177003023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761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E9070-D9E1-B245-B8C5-AF2110856CEC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8EBCE-28E7-C440-817C-BC8BA228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07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8EBCE-28E7-C440-817C-BC8BA2286D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61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8EBCE-28E7-C440-817C-BC8BA2286D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4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8EBCE-28E7-C440-817C-BC8BA2286D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10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8EBCE-28E7-C440-817C-BC8BA2286D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40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8EBCE-28E7-C440-817C-BC8BA2286D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8EBCE-28E7-C440-817C-BC8BA2286D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19BB-48B0-488F-8D27-1CA1E202E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BEDD2-DB3D-4C8A-9767-36358990A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C6D94-1E18-480D-8E07-BD0D4D8C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29E01-FF0C-4200-B0D3-06446199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3BBE6-1DDF-4AA3-A35C-280FCBE1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D8BA-FCD5-4C5F-9158-CB8BECC8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56057-19D0-4923-9036-7073F0738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76E04-1E1F-43DF-A26E-A7621FDB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1F572-E152-43DD-B740-624A870D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477A9-D31C-4E90-8FA1-8C7C3DFA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1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9D3EC-EC9A-4048-9125-7C23000D1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D4893-05D8-41B3-9D78-029BCB5AA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7CBCC-CB8C-4E69-904A-0C560912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66E3C-B12D-4045-B262-64C0EB5E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F9B3B-7780-45AB-8751-A27B5FB4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8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D8DF-B75E-477C-8580-DF6EEB7E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0AE7-4E8E-4E46-B95C-5FA095F4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78C2B-BD84-4CDE-BC47-8FD37B2A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CDDC9-B378-49F6-B1A1-092384A4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E5E39-F788-4F78-B752-188D12D9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1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75B3-7014-4963-89F5-B23DB3D9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A91-0869-4464-A4F4-042F1675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CA2F-EA0B-495C-9C60-B08DC4DF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4FE8A-0042-4166-B0CA-8EE67C6C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236A9-69DC-4D9A-8E0B-B8950F6E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5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F86B-9A06-4B5E-94F9-118BD665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5FADB-F09A-4ED6-8A96-7AC2E5D01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AC4C1-C5C0-4036-A867-8303669D3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4D976-7AB7-49D4-8AF9-20B50931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5D6F3-6AF4-4445-8502-9AE7318C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074FD-9B85-4672-AA00-A1641401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8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FB83-D775-41B1-861C-4371339E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4CBD9-FAF7-4781-B88E-2E80811E3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056EC-E0B7-470A-A1A3-162F0888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CD0D1-51D6-48F0-8643-38EEB95E9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4B50A-BADF-46AE-8CDF-B6343D8A5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434E0-3EAF-4BD2-B72F-ECC84633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DEEEF-FFF9-4360-9B6C-CC9394FF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9EE9C-9F01-4A05-8F95-530632FC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0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3614-5725-41AB-8F93-EAB842D4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CAC07-8AE3-4EAC-B6B2-3A666186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70DA1-FCC6-4BE8-B683-80867640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EE0A9-3CA3-4085-B26A-2E965FB2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4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49FF-E3AF-4249-8F9F-DB6D3641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618CB-9606-4427-B51D-337E16A2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105B3-BA47-41F8-B7C1-B38D93D4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2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BF97-19A9-4494-AC51-F0FF04956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D2204-03F0-4188-82FA-3E77DC001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8929D-C276-45C2-9E5E-FA109F628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CD6A0-2A4A-4C28-94E6-35FEA8F6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8F88A-400C-4F9F-8D14-78AF8DBB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5A1A3-2F4B-43DF-8DBF-0DDEED72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89CD-9C7E-440F-B22A-0F017A94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16C6A-FEFB-49B5-9DDA-9E81954C5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1670B-5960-4233-BAE0-225124CE1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C037F-9868-486C-B990-39ED8DE2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0231F-9559-44DF-95C0-FA2E2E9E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E4C67-CAB5-499C-AECF-EE23771D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237C9-6350-4231-AAE0-AC9086E5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F6407-AD90-4DCD-B0E6-642B8AC5D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2EBFB-C459-4C09-AE96-DB5765229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7E967-458D-4BDD-B602-6D6CB89B8D03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7CA5-1893-49A8-9AC5-43090566B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6267B-6F18-42FC-A7DA-C854342F9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8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C5A9-F436-492C-9272-3F4637EA2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CAC74-81D8-4190-9692-0DB903B25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Smith, PhD</a:t>
            </a:r>
          </a:p>
        </p:txBody>
      </p:sp>
    </p:spTree>
    <p:extLst>
      <p:ext uri="{BB962C8B-B14F-4D97-AF65-F5344CB8AC3E}">
        <p14:creationId xmlns:p14="http://schemas.microsoft.com/office/powerpoint/2010/main" val="309454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2F73-C593-936B-4CFC-FDEF0AA9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say we have stock prices…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496244-FC69-4D24-4FC5-FDBDFAE2C4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369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5D16-F6D7-A431-AA13-1A21E61E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657875-0B0D-DF7F-5E87-8BA928FE98D5}"/>
              </a:ext>
            </a:extLst>
          </p:cNvPr>
          <p:cNvGraphicFramePr>
            <a:graphicFrameLocks/>
          </p:cNvGraphicFramePr>
          <p:nvPr/>
        </p:nvGraphicFramePr>
        <p:xfrm>
          <a:off x="127313" y="4594852"/>
          <a:ext cx="2963562" cy="226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ABCC1D2-3454-6637-CA43-D4FDE122D561}"/>
              </a:ext>
            </a:extLst>
          </p:cNvPr>
          <p:cNvSpPr/>
          <p:nvPr/>
        </p:nvSpPr>
        <p:spPr>
          <a:xfrm>
            <a:off x="2410691" y="3158836"/>
            <a:ext cx="592282" cy="47798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312AA-0237-2455-D136-A04090813357}"/>
              </a:ext>
            </a:extLst>
          </p:cNvPr>
          <p:cNvSpPr/>
          <p:nvPr/>
        </p:nvSpPr>
        <p:spPr>
          <a:xfrm>
            <a:off x="3411884" y="3226377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42AC80-D14C-CDFA-D26F-2EAB51D931EF}"/>
              </a:ext>
            </a:extLst>
          </p:cNvPr>
          <p:cNvSpPr/>
          <p:nvPr/>
        </p:nvSpPr>
        <p:spPr>
          <a:xfrm>
            <a:off x="4408861" y="3226377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F09638-7058-CF35-8467-7A809554A9BA}"/>
              </a:ext>
            </a:extLst>
          </p:cNvPr>
          <p:cNvSpPr/>
          <p:nvPr/>
        </p:nvSpPr>
        <p:spPr>
          <a:xfrm>
            <a:off x="5438661" y="3019548"/>
            <a:ext cx="838375" cy="73775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4EAE0-18BC-DBA2-63E2-41D0DCF54BF8}"/>
              </a:ext>
            </a:extLst>
          </p:cNvPr>
          <p:cNvSpPr/>
          <p:nvPr/>
        </p:nvSpPr>
        <p:spPr>
          <a:xfrm>
            <a:off x="6710798" y="3216975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6B0E3-F3CC-D60C-F279-EE6A016A06D3}"/>
              </a:ext>
            </a:extLst>
          </p:cNvPr>
          <p:cNvSpPr/>
          <p:nvPr/>
        </p:nvSpPr>
        <p:spPr>
          <a:xfrm>
            <a:off x="7669358" y="3216974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AFCFEB-BE2E-DF2F-CAB5-7F6424F21630}"/>
              </a:ext>
            </a:extLst>
          </p:cNvPr>
          <p:cNvSpPr/>
          <p:nvPr/>
        </p:nvSpPr>
        <p:spPr>
          <a:xfrm>
            <a:off x="8712724" y="3149432"/>
            <a:ext cx="592282" cy="477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CC579-25EE-C0FE-010D-3173D2936EBE}"/>
              </a:ext>
            </a:extLst>
          </p:cNvPr>
          <p:cNvSpPr txBox="1"/>
          <p:nvPr/>
        </p:nvSpPr>
        <p:spPr>
          <a:xfrm>
            <a:off x="3487505" y="28608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A66A0-738A-4133-5BB5-E08467A5E9E1}"/>
              </a:ext>
            </a:extLst>
          </p:cNvPr>
          <p:cNvSpPr txBox="1"/>
          <p:nvPr/>
        </p:nvSpPr>
        <p:spPr>
          <a:xfrm>
            <a:off x="4527275" y="2860825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AE78B-13DA-22A7-0F87-1FF7CB0AA334}"/>
              </a:ext>
            </a:extLst>
          </p:cNvPr>
          <p:cNvSpPr txBox="1"/>
          <p:nvPr/>
        </p:nvSpPr>
        <p:spPr>
          <a:xfrm>
            <a:off x="6784982" y="28608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FDE379-4FEB-0F30-25F3-C00A3CCC64FE}"/>
              </a:ext>
            </a:extLst>
          </p:cNvPr>
          <p:cNvSpPr txBox="1"/>
          <p:nvPr/>
        </p:nvSpPr>
        <p:spPr>
          <a:xfrm>
            <a:off x="7732516" y="284764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A8929D-596B-5920-620F-C4CBDA4809BF}"/>
              </a:ext>
            </a:extLst>
          </p:cNvPr>
          <p:cNvSpPr txBox="1"/>
          <p:nvPr/>
        </p:nvSpPr>
        <p:spPr>
          <a:xfrm>
            <a:off x="2339357" y="281406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8C0DCB-4291-A702-8E17-110411F1D3B7}"/>
              </a:ext>
            </a:extLst>
          </p:cNvPr>
          <p:cNvSpPr txBox="1"/>
          <p:nvPr/>
        </p:nvSpPr>
        <p:spPr>
          <a:xfrm>
            <a:off x="8580702" y="281406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D26E5A-36B7-2AF3-911B-4EFC3DA1D1E3}"/>
              </a:ext>
            </a:extLst>
          </p:cNvPr>
          <p:cNvCxnSpPr>
            <a:cxnSpLocks/>
          </p:cNvCxnSpPr>
          <p:nvPr/>
        </p:nvCxnSpPr>
        <p:spPr>
          <a:xfrm>
            <a:off x="5563365" y="3564082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F7702E-B486-093E-FCD6-572F8BE64448}"/>
              </a:ext>
            </a:extLst>
          </p:cNvPr>
          <p:cNvCxnSpPr>
            <a:cxnSpLocks/>
          </p:cNvCxnSpPr>
          <p:nvPr/>
        </p:nvCxnSpPr>
        <p:spPr>
          <a:xfrm flipH="1">
            <a:off x="5922818" y="3259918"/>
            <a:ext cx="214745" cy="311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6C2646-6053-D5F3-3666-D3700A242B9F}"/>
              </a:ext>
            </a:extLst>
          </p:cNvPr>
          <p:cNvSpPr txBox="1"/>
          <p:nvPr/>
        </p:nvSpPr>
        <p:spPr>
          <a:xfrm>
            <a:off x="5375461" y="2552455"/>
            <a:ext cx="9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Activation</a:t>
            </a:r>
          </a:p>
          <a:p>
            <a:pPr algn="ctr"/>
            <a:r>
              <a:rPr lang="en-US" sz="1400" dirty="0"/>
              <a:t>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E5E0F7-DED4-55AA-40D2-72A5373279D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002973" y="3397827"/>
            <a:ext cx="408911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80479-D5B2-CD37-FF96-3BB826EA966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004166" y="3397827"/>
            <a:ext cx="404695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E34061-F124-CAF0-9F28-E20DB4147BC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001143" y="3388426"/>
            <a:ext cx="437518" cy="940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9C05A7-00A5-B63E-32AD-D238E2408D3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277036" y="3388425"/>
            <a:ext cx="433762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7A2D4B-08E3-B99F-F82A-4BA33732346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303080" y="3388424"/>
            <a:ext cx="366278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479719-D987-66BA-9BD3-0F5C590E10B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261640" y="3388423"/>
            <a:ext cx="451084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57C624-5060-83FC-C107-7F113987BC1C}"/>
              </a:ext>
            </a:extLst>
          </p:cNvPr>
          <p:cNvSpPr txBox="1"/>
          <p:nvPr/>
        </p:nvSpPr>
        <p:spPr>
          <a:xfrm>
            <a:off x="2431601" y="3183397"/>
            <a:ext cx="5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33D6A9-205F-CF96-54DA-0B15272060EF}"/>
              </a:ext>
            </a:extLst>
          </p:cNvPr>
          <p:cNvSpPr txBox="1"/>
          <p:nvPr/>
        </p:nvSpPr>
        <p:spPr>
          <a:xfrm>
            <a:off x="3438466" y="3221319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ABF2C-B0AA-5931-9082-3CED03FBEA7E}"/>
              </a:ext>
            </a:extLst>
          </p:cNvPr>
          <p:cNvSpPr txBox="1"/>
          <p:nvPr/>
        </p:nvSpPr>
        <p:spPr>
          <a:xfrm>
            <a:off x="4420144" y="3251392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2.0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8780FA-4926-F1BB-3837-D58700B6195C}"/>
              </a:ext>
            </a:extLst>
          </p:cNvPr>
          <p:cNvSpPr txBox="1"/>
          <p:nvPr/>
        </p:nvSpPr>
        <p:spPr>
          <a:xfrm>
            <a:off x="6714723" y="3226377"/>
            <a:ext cx="63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8F4459-D184-7E2D-9E66-0A829D9FD8EF}"/>
              </a:ext>
            </a:extLst>
          </p:cNvPr>
          <p:cNvSpPr txBox="1"/>
          <p:nvPr/>
        </p:nvSpPr>
        <p:spPr>
          <a:xfrm>
            <a:off x="7704464" y="3219936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1.4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59D7B7BA-5941-E314-009F-F5CC5E2938AD}"/>
              </a:ext>
            </a:extLst>
          </p:cNvPr>
          <p:cNvCxnSpPr>
            <a:endCxn id="3" idx="1"/>
          </p:cNvCxnSpPr>
          <p:nvPr/>
        </p:nvCxnSpPr>
        <p:spPr>
          <a:xfrm rot="5400000" flipH="1" flipV="1">
            <a:off x="437187" y="3606286"/>
            <a:ext cx="2232637" cy="1756192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536A20B-8D30-DD76-2294-15F350156C9A}"/>
              </a:ext>
            </a:extLst>
          </p:cNvPr>
          <p:cNvSpPr/>
          <p:nvPr/>
        </p:nvSpPr>
        <p:spPr>
          <a:xfrm>
            <a:off x="519545" y="5600701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6F30CD-4B31-D7C5-CC8C-369C9CA55A0B}"/>
              </a:ext>
            </a:extLst>
          </p:cNvPr>
          <p:cNvSpPr txBox="1"/>
          <p:nvPr/>
        </p:nvSpPr>
        <p:spPr>
          <a:xfrm>
            <a:off x="3998760" y="311865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BD0BB-887D-A60A-5B71-2E926ABD6E52}"/>
              </a:ext>
            </a:extLst>
          </p:cNvPr>
          <p:cNvSpPr txBox="1"/>
          <p:nvPr/>
        </p:nvSpPr>
        <p:spPr>
          <a:xfrm>
            <a:off x="4973748" y="312566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F7F46A-F02E-384B-6D6E-4482E6580926}"/>
              </a:ext>
            </a:extLst>
          </p:cNvPr>
          <p:cNvSpPr txBox="1"/>
          <p:nvPr/>
        </p:nvSpPr>
        <p:spPr>
          <a:xfrm>
            <a:off x="6281441" y="309106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7F873A-4351-18DF-5C6D-6170560623AB}"/>
              </a:ext>
            </a:extLst>
          </p:cNvPr>
          <p:cNvSpPr txBox="1"/>
          <p:nvPr/>
        </p:nvSpPr>
        <p:spPr>
          <a:xfrm>
            <a:off x="7245179" y="3108754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113.4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5F4FB4-5B90-FC65-25E9-6F5BD361B93B}"/>
              </a:ext>
            </a:extLst>
          </p:cNvPr>
          <p:cNvSpPr txBox="1"/>
          <p:nvPr/>
        </p:nvSpPr>
        <p:spPr>
          <a:xfrm>
            <a:off x="8760238" y="321166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72050E-1C11-72A6-9B25-81413F3A74EF}"/>
              </a:ext>
            </a:extLst>
          </p:cNvPr>
          <p:cNvSpPr txBox="1"/>
          <p:nvPr/>
        </p:nvSpPr>
        <p:spPr>
          <a:xfrm>
            <a:off x="1891776" y="30596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BBC9D8-5286-C0EF-AC7A-592EE94FD224}"/>
              </a:ext>
            </a:extLst>
          </p:cNvPr>
          <p:cNvSpPr txBox="1"/>
          <p:nvPr/>
        </p:nvSpPr>
        <p:spPr>
          <a:xfrm>
            <a:off x="9437027" y="314943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F26E1494-1AFD-28AD-738D-3BCC57A0D1FE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1163782" y="3388423"/>
            <a:ext cx="8141224" cy="1895166"/>
          </a:xfrm>
          <a:prstGeom prst="curvedConnector3">
            <a:avLst>
              <a:gd name="adj1" fmla="val -280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99E2AF4-FF27-6059-9C17-F162DBAC44FD}"/>
              </a:ext>
            </a:extLst>
          </p:cNvPr>
          <p:cNvSpPr/>
          <p:nvPr/>
        </p:nvSpPr>
        <p:spPr>
          <a:xfrm>
            <a:off x="768927" y="5097403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2F3EDAC-6040-272F-E552-595415A289CE}"/>
              </a:ext>
            </a:extLst>
          </p:cNvPr>
          <p:cNvCxnSpPr>
            <a:cxnSpLocks/>
          </p:cNvCxnSpPr>
          <p:nvPr/>
        </p:nvCxnSpPr>
        <p:spPr>
          <a:xfrm>
            <a:off x="5563365" y="3564082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FE156B6-D9A0-56F3-B1A1-D3AF7D0D53A1}"/>
              </a:ext>
            </a:extLst>
          </p:cNvPr>
          <p:cNvSpPr txBox="1"/>
          <p:nvPr/>
        </p:nvSpPr>
        <p:spPr>
          <a:xfrm>
            <a:off x="8219397" y="3115504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112</a:t>
            </a:r>
          </a:p>
        </p:txBody>
      </p:sp>
    </p:spTree>
    <p:extLst>
      <p:ext uri="{BB962C8B-B14F-4D97-AF65-F5344CB8AC3E}">
        <p14:creationId xmlns:p14="http://schemas.microsoft.com/office/powerpoint/2010/main" val="267133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23" grpId="0"/>
      <p:bldP spid="27" grpId="0"/>
      <p:bldP spid="29" grpId="0"/>
      <p:bldP spid="32" grpId="0" animBg="1"/>
      <p:bldP spid="33" grpId="0"/>
      <p:bldP spid="38" grpId="0"/>
      <p:bldP spid="39" grpId="0"/>
      <p:bldP spid="40" grpId="0"/>
      <p:bldP spid="42" grpId="0"/>
      <p:bldP spid="44" grpId="0"/>
      <p:bldP spid="46" grpId="0"/>
      <p:bldP spid="55" grpId="0" animBg="1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5D16-F6D7-A431-AA13-1A21E61E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657875-0B0D-DF7F-5E87-8BA928FE98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6989284"/>
              </p:ext>
            </p:extLst>
          </p:nvPr>
        </p:nvGraphicFramePr>
        <p:xfrm>
          <a:off x="127313" y="4594852"/>
          <a:ext cx="2963562" cy="226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ABCC1D2-3454-6637-CA43-D4FDE122D561}"/>
              </a:ext>
            </a:extLst>
          </p:cNvPr>
          <p:cNvSpPr/>
          <p:nvPr/>
        </p:nvSpPr>
        <p:spPr>
          <a:xfrm>
            <a:off x="2410691" y="3158836"/>
            <a:ext cx="592282" cy="47798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312AA-0237-2455-D136-A04090813357}"/>
              </a:ext>
            </a:extLst>
          </p:cNvPr>
          <p:cNvSpPr/>
          <p:nvPr/>
        </p:nvSpPr>
        <p:spPr>
          <a:xfrm>
            <a:off x="3411884" y="3226377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42AC80-D14C-CDFA-D26F-2EAB51D931EF}"/>
              </a:ext>
            </a:extLst>
          </p:cNvPr>
          <p:cNvSpPr/>
          <p:nvPr/>
        </p:nvSpPr>
        <p:spPr>
          <a:xfrm>
            <a:off x="4408861" y="3226377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F09638-7058-CF35-8467-7A809554A9BA}"/>
              </a:ext>
            </a:extLst>
          </p:cNvPr>
          <p:cNvSpPr/>
          <p:nvPr/>
        </p:nvSpPr>
        <p:spPr>
          <a:xfrm>
            <a:off x="5438661" y="3019548"/>
            <a:ext cx="838375" cy="73775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4EAE0-18BC-DBA2-63E2-41D0DCF54BF8}"/>
              </a:ext>
            </a:extLst>
          </p:cNvPr>
          <p:cNvSpPr/>
          <p:nvPr/>
        </p:nvSpPr>
        <p:spPr>
          <a:xfrm>
            <a:off x="6710798" y="3216975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6B0E3-F3CC-D60C-F279-EE6A016A06D3}"/>
              </a:ext>
            </a:extLst>
          </p:cNvPr>
          <p:cNvSpPr/>
          <p:nvPr/>
        </p:nvSpPr>
        <p:spPr>
          <a:xfrm>
            <a:off x="7669358" y="3216974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AFCFEB-BE2E-DF2F-CAB5-7F6424F21630}"/>
              </a:ext>
            </a:extLst>
          </p:cNvPr>
          <p:cNvSpPr/>
          <p:nvPr/>
        </p:nvSpPr>
        <p:spPr>
          <a:xfrm>
            <a:off x="8712724" y="3149432"/>
            <a:ext cx="592282" cy="477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CC579-25EE-C0FE-010D-3173D2936EBE}"/>
              </a:ext>
            </a:extLst>
          </p:cNvPr>
          <p:cNvSpPr txBox="1"/>
          <p:nvPr/>
        </p:nvSpPr>
        <p:spPr>
          <a:xfrm>
            <a:off x="3487505" y="28608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A66A0-738A-4133-5BB5-E08467A5E9E1}"/>
              </a:ext>
            </a:extLst>
          </p:cNvPr>
          <p:cNvSpPr txBox="1"/>
          <p:nvPr/>
        </p:nvSpPr>
        <p:spPr>
          <a:xfrm>
            <a:off x="4527275" y="2860825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AE78B-13DA-22A7-0F87-1FF7CB0AA334}"/>
              </a:ext>
            </a:extLst>
          </p:cNvPr>
          <p:cNvSpPr txBox="1"/>
          <p:nvPr/>
        </p:nvSpPr>
        <p:spPr>
          <a:xfrm>
            <a:off x="6784982" y="28608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FDE379-4FEB-0F30-25F3-C00A3CCC64FE}"/>
              </a:ext>
            </a:extLst>
          </p:cNvPr>
          <p:cNvSpPr txBox="1"/>
          <p:nvPr/>
        </p:nvSpPr>
        <p:spPr>
          <a:xfrm>
            <a:off x="7732516" y="284764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A8929D-596B-5920-620F-C4CBDA4809BF}"/>
              </a:ext>
            </a:extLst>
          </p:cNvPr>
          <p:cNvSpPr txBox="1"/>
          <p:nvPr/>
        </p:nvSpPr>
        <p:spPr>
          <a:xfrm>
            <a:off x="2339357" y="281406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8C0DCB-4291-A702-8E17-110411F1D3B7}"/>
              </a:ext>
            </a:extLst>
          </p:cNvPr>
          <p:cNvSpPr txBox="1"/>
          <p:nvPr/>
        </p:nvSpPr>
        <p:spPr>
          <a:xfrm>
            <a:off x="8580702" y="281406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D26E5A-36B7-2AF3-911B-4EFC3DA1D1E3}"/>
              </a:ext>
            </a:extLst>
          </p:cNvPr>
          <p:cNvCxnSpPr>
            <a:cxnSpLocks/>
          </p:cNvCxnSpPr>
          <p:nvPr/>
        </p:nvCxnSpPr>
        <p:spPr>
          <a:xfrm>
            <a:off x="5563365" y="3564082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F7702E-B486-093E-FCD6-572F8BE64448}"/>
              </a:ext>
            </a:extLst>
          </p:cNvPr>
          <p:cNvCxnSpPr>
            <a:cxnSpLocks/>
          </p:cNvCxnSpPr>
          <p:nvPr/>
        </p:nvCxnSpPr>
        <p:spPr>
          <a:xfrm flipH="1">
            <a:off x="5922818" y="3259918"/>
            <a:ext cx="214745" cy="311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6C2646-6053-D5F3-3666-D3700A242B9F}"/>
              </a:ext>
            </a:extLst>
          </p:cNvPr>
          <p:cNvSpPr txBox="1"/>
          <p:nvPr/>
        </p:nvSpPr>
        <p:spPr>
          <a:xfrm>
            <a:off x="5375461" y="2552455"/>
            <a:ext cx="9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Activation</a:t>
            </a:r>
          </a:p>
          <a:p>
            <a:pPr algn="ctr"/>
            <a:r>
              <a:rPr lang="en-US" sz="1400" dirty="0"/>
              <a:t>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E5E0F7-DED4-55AA-40D2-72A5373279D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002973" y="3397827"/>
            <a:ext cx="408911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80479-D5B2-CD37-FF96-3BB826EA966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004166" y="3397827"/>
            <a:ext cx="404695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E34061-F124-CAF0-9F28-E20DB4147BC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001143" y="3388426"/>
            <a:ext cx="437518" cy="940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9C05A7-00A5-B63E-32AD-D238E2408D3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277036" y="3388425"/>
            <a:ext cx="433762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7A2D4B-08E3-B99F-F82A-4BA33732346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303080" y="3388424"/>
            <a:ext cx="366278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479719-D987-66BA-9BD3-0F5C590E10B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261640" y="3388423"/>
            <a:ext cx="451084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19B577CE-C752-F86B-CCAB-B660F82B36FA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4281055" y="3388426"/>
            <a:ext cx="1995981" cy="182301"/>
          </a:xfrm>
          <a:prstGeom prst="curvedConnector5">
            <a:avLst>
              <a:gd name="adj1" fmla="val -11453"/>
              <a:gd name="adj2" fmla="val 664035"/>
              <a:gd name="adj3" fmla="val 103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320A795-0AC3-9383-AA17-044FB93FC18E}"/>
              </a:ext>
            </a:extLst>
          </p:cNvPr>
          <p:cNvSpPr/>
          <p:nvPr/>
        </p:nvSpPr>
        <p:spPr>
          <a:xfrm>
            <a:off x="5079320" y="4378559"/>
            <a:ext cx="592282" cy="34289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CEAF79-3D54-2C6F-221B-F85414BDC7D5}"/>
              </a:ext>
            </a:extLst>
          </p:cNvPr>
          <p:cNvSpPr txBox="1"/>
          <p:nvPr/>
        </p:nvSpPr>
        <p:spPr>
          <a:xfrm>
            <a:off x="5141262" y="39930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7C624-5060-83FC-C107-7F113987BC1C}"/>
              </a:ext>
            </a:extLst>
          </p:cNvPr>
          <p:cNvSpPr txBox="1"/>
          <p:nvPr/>
        </p:nvSpPr>
        <p:spPr>
          <a:xfrm>
            <a:off x="2431601" y="3183397"/>
            <a:ext cx="5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33D6A9-205F-CF96-54DA-0B15272060EF}"/>
              </a:ext>
            </a:extLst>
          </p:cNvPr>
          <p:cNvSpPr txBox="1"/>
          <p:nvPr/>
        </p:nvSpPr>
        <p:spPr>
          <a:xfrm>
            <a:off x="3438466" y="3221319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ABF2C-B0AA-5931-9082-3CED03FBEA7E}"/>
              </a:ext>
            </a:extLst>
          </p:cNvPr>
          <p:cNvSpPr txBox="1"/>
          <p:nvPr/>
        </p:nvSpPr>
        <p:spPr>
          <a:xfrm>
            <a:off x="4420144" y="3251392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2.0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D3E0F3-C856-834D-04ED-A683A1C7F578}"/>
              </a:ext>
            </a:extLst>
          </p:cNvPr>
          <p:cNvSpPr txBox="1"/>
          <p:nvPr/>
        </p:nvSpPr>
        <p:spPr>
          <a:xfrm>
            <a:off x="4998062" y="4399038"/>
            <a:ext cx="79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-0.184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8780FA-4926-F1BB-3837-D58700B6195C}"/>
              </a:ext>
            </a:extLst>
          </p:cNvPr>
          <p:cNvSpPr txBox="1"/>
          <p:nvPr/>
        </p:nvSpPr>
        <p:spPr>
          <a:xfrm>
            <a:off x="6714723" y="3226377"/>
            <a:ext cx="63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8F4459-D184-7E2D-9E66-0A829D9FD8EF}"/>
              </a:ext>
            </a:extLst>
          </p:cNvPr>
          <p:cNvSpPr txBox="1"/>
          <p:nvPr/>
        </p:nvSpPr>
        <p:spPr>
          <a:xfrm>
            <a:off x="7704464" y="3219936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1.4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59D7B7BA-5941-E314-009F-F5CC5E2938AD}"/>
              </a:ext>
            </a:extLst>
          </p:cNvPr>
          <p:cNvCxnSpPr>
            <a:cxnSpLocks/>
            <a:endCxn id="3" idx="1"/>
          </p:cNvCxnSpPr>
          <p:nvPr/>
        </p:nvCxnSpPr>
        <p:spPr>
          <a:xfrm rot="5400000" flipH="1" flipV="1">
            <a:off x="729833" y="3424971"/>
            <a:ext cx="1758676" cy="16448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536A20B-8D30-DD76-2294-15F350156C9A}"/>
              </a:ext>
            </a:extLst>
          </p:cNvPr>
          <p:cNvSpPr/>
          <p:nvPr/>
        </p:nvSpPr>
        <p:spPr>
          <a:xfrm>
            <a:off x="727621" y="5126738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BD0BB-887D-A60A-5B71-2E926ABD6E52}"/>
              </a:ext>
            </a:extLst>
          </p:cNvPr>
          <p:cNvSpPr txBox="1"/>
          <p:nvPr/>
        </p:nvSpPr>
        <p:spPr>
          <a:xfrm>
            <a:off x="4924426" y="3021040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101.34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5F4FB4-5B90-FC65-25E9-6F5BD361B93B}"/>
              </a:ext>
            </a:extLst>
          </p:cNvPr>
          <p:cNvSpPr txBox="1"/>
          <p:nvPr/>
        </p:nvSpPr>
        <p:spPr>
          <a:xfrm>
            <a:off x="8760238" y="321166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D3604F-2CA3-5B3D-79C2-55D834E7CF74}"/>
              </a:ext>
            </a:extLst>
          </p:cNvPr>
          <p:cNvSpPr txBox="1"/>
          <p:nvPr/>
        </p:nvSpPr>
        <p:spPr>
          <a:xfrm>
            <a:off x="4277886" y="4085426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-19.86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72050E-1C11-72A6-9B25-81413F3A74EF}"/>
              </a:ext>
            </a:extLst>
          </p:cNvPr>
          <p:cNvSpPr txBox="1"/>
          <p:nvPr/>
        </p:nvSpPr>
        <p:spPr>
          <a:xfrm>
            <a:off x="1891776" y="30596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BBC9D8-5286-C0EF-AC7A-592EE94FD224}"/>
              </a:ext>
            </a:extLst>
          </p:cNvPr>
          <p:cNvSpPr txBox="1"/>
          <p:nvPr/>
        </p:nvSpPr>
        <p:spPr>
          <a:xfrm>
            <a:off x="9437027" y="314943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9FE736-33F9-E619-C105-2FA0FE872559}"/>
              </a:ext>
            </a:extLst>
          </p:cNvPr>
          <p:cNvSpPr txBox="1"/>
          <p:nvPr/>
        </p:nvSpPr>
        <p:spPr>
          <a:xfrm>
            <a:off x="6000520" y="402006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A79A7D-337A-95E8-E78E-A39D193AA97B}"/>
              </a:ext>
            </a:extLst>
          </p:cNvPr>
          <p:cNvSpPr txBox="1"/>
          <p:nvPr/>
        </p:nvSpPr>
        <p:spPr>
          <a:xfrm>
            <a:off x="6230828" y="2977915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101.34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1D21F3-2C89-7FE7-7D75-1B02B6D28418}"/>
              </a:ext>
            </a:extLst>
          </p:cNvPr>
          <p:cNvSpPr txBox="1"/>
          <p:nvPr/>
        </p:nvSpPr>
        <p:spPr>
          <a:xfrm>
            <a:off x="7227037" y="2971509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106.41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54D3B6-6824-A8F7-57E2-254C473235DF}"/>
              </a:ext>
            </a:extLst>
          </p:cNvPr>
          <p:cNvSpPr txBox="1"/>
          <p:nvPr/>
        </p:nvSpPr>
        <p:spPr>
          <a:xfrm>
            <a:off x="8248250" y="2989782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105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1C4095B-5FBB-0008-74EB-CFDE6DEF5611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1327929" y="3388423"/>
            <a:ext cx="7977077" cy="2212278"/>
          </a:xfrm>
          <a:prstGeom prst="curvedConnector3">
            <a:avLst>
              <a:gd name="adj1" fmla="val -28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D40BF7A-3C09-32CD-1DB4-CA599866CAB6}"/>
              </a:ext>
            </a:extLst>
          </p:cNvPr>
          <p:cNvSpPr/>
          <p:nvPr/>
        </p:nvSpPr>
        <p:spPr>
          <a:xfrm>
            <a:off x="933074" y="5389638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1E9B1D-49DF-C3DB-9618-D8CD8E30B6FE}"/>
              </a:ext>
            </a:extLst>
          </p:cNvPr>
          <p:cNvSpPr txBox="1"/>
          <p:nvPr/>
        </p:nvSpPr>
        <p:spPr>
          <a:xfrm>
            <a:off x="3957537" y="3021040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123.2</a:t>
            </a:r>
          </a:p>
        </p:txBody>
      </p:sp>
    </p:spTree>
    <p:extLst>
      <p:ext uri="{BB962C8B-B14F-4D97-AF65-F5344CB8AC3E}">
        <p14:creationId xmlns:p14="http://schemas.microsoft.com/office/powerpoint/2010/main" val="373865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/>
      <p:bldP spid="25" grpId="0"/>
      <p:bldP spid="38" grpId="0"/>
      <p:bldP spid="42" grpId="0"/>
      <p:bldP spid="43" grpId="0"/>
      <p:bldP spid="46" grpId="0"/>
      <p:bldP spid="20" grpId="0"/>
      <p:bldP spid="22" grpId="0"/>
      <p:bldP spid="30" grpId="0"/>
      <p:bldP spid="35" grpId="0"/>
      <p:bldP spid="48" grpId="0" animBg="1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5D16-F6D7-A431-AA13-1A21E61E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657875-0B0D-DF7F-5E87-8BA928FE98D5}"/>
              </a:ext>
            </a:extLst>
          </p:cNvPr>
          <p:cNvGraphicFramePr>
            <a:graphicFrameLocks/>
          </p:cNvGraphicFramePr>
          <p:nvPr/>
        </p:nvGraphicFramePr>
        <p:xfrm>
          <a:off x="127313" y="4594852"/>
          <a:ext cx="2963562" cy="226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ABCC1D2-3454-6637-CA43-D4FDE122D561}"/>
              </a:ext>
            </a:extLst>
          </p:cNvPr>
          <p:cNvSpPr/>
          <p:nvPr/>
        </p:nvSpPr>
        <p:spPr>
          <a:xfrm>
            <a:off x="2410691" y="3158836"/>
            <a:ext cx="592282" cy="47798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312AA-0237-2455-D136-A04090813357}"/>
              </a:ext>
            </a:extLst>
          </p:cNvPr>
          <p:cNvSpPr/>
          <p:nvPr/>
        </p:nvSpPr>
        <p:spPr>
          <a:xfrm>
            <a:off x="3411884" y="3226377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42AC80-D14C-CDFA-D26F-2EAB51D931EF}"/>
              </a:ext>
            </a:extLst>
          </p:cNvPr>
          <p:cNvSpPr/>
          <p:nvPr/>
        </p:nvSpPr>
        <p:spPr>
          <a:xfrm>
            <a:off x="4408861" y="3226377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F09638-7058-CF35-8467-7A809554A9BA}"/>
              </a:ext>
            </a:extLst>
          </p:cNvPr>
          <p:cNvSpPr/>
          <p:nvPr/>
        </p:nvSpPr>
        <p:spPr>
          <a:xfrm>
            <a:off x="5438661" y="3019548"/>
            <a:ext cx="838375" cy="73775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4EAE0-18BC-DBA2-63E2-41D0DCF54BF8}"/>
              </a:ext>
            </a:extLst>
          </p:cNvPr>
          <p:cNvSpPr/>
          <p:nvPr/>
        </p:nvSpPr>
        <p:spPr>
          <a:xfrm>
            <a:off x="6710798" y="3216975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6B0E3-F3CC-D60C-F279-EE6A016A06D3}"/>
              </a:ext>
            </a:extLst>
          </p:cNvPr>
          <p:cNvSpPr/>
          <p:nvPr/>
        </p:nvSpPr>
        <p:spPr>
          <a:xfrm>
            <a:off x="7669358" y="3216974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AFCFEB-BE2E-DF2F-CAB5-7F6424F21630}"/>
              </a:ext>
            </a:extLst>
          </p:cNvPr>
          <p:cNvSpPr/>
          <p:nvPr/>
        </p:nvSpPr>
        <p:spPr>
          <a:xfrm>
            <a:off x="8712724" y="3149432"/>
            <a:ext cx="592282" cy="477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CC579-25EE-C0FE-010D-3173D2936EBE}"/>
              </a:ext>
            </a:extLst>
          </p:cNvPr>
          <p:cNvSpPr txBox="1"/>
          <p:nvPr/>
        </p:nvSpPr>
        <p:spPr>
          <a:xfrm>
            <a:off x="3487505" y="28608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A66A0-738A-4133-5BB5-E08467A5E9E1}"/>
              </a:ext>
            </a:extLst>
          </p:cNvPr>
          <p:cNvSpPr txBox="1"/>
          <p:nvPr/>
        </p:nvSpPr>
        <p:spPr>
          <a:xfrm>
            <a:off x="4527275" y="2860825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AE78B-13DA-22A7-0F87-1FF7CB0AA334}"/>
              </a:ext>
            </a:extLst>
          </p:cNvPr>
          <p:cNvSpPr txBox="1"/>
          <p:nvPr/>
        </p:nvSpPr>
        <p:spPr>
          <a:xfrm>
            <a:off x="6784982" y="28608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FDE379-4FEB-0F30-25F3-C00A3CCC64FE}"/>
              </a:ext>
            </a:extLst>
          </p:cNvPr>
          <p:cNvSpPr txBox="1"/>
          <p:nvPr/>
        </p:nvSpPr>
        <p:spPr>
          <a:xfrm>
            <a:off x="7732516" y="284764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A8929D-596B-5920-620F-C4CBDA4809BF}"/>
              </a:ext>
            </a:extLst>
          </p:cNvPr>
          <p:cNvSpPr txBox="1"/>
          <p:nvPr/>
        </p:nvSpPr>
        <p:spPr>
          <a:xfrm>
            <a:off x="2339357" y="281406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8C0DCB-4291-A702-8E17-110411F1D3B7}"/>
              </a:ext>
            </a:extLst>
          </p:cNvPr>
          <p:cNvSpPr txBox="1"/>
          <p:nvPr/>
        </p:nvSpPr>
        <p:spPr>
          <a:xfrm>
            <a:off x="8580702" y="281406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D26E5A-36B7-2AF3-911B-4EFC3DA1D1E3}"/>
              </a:ext>
            </a:extLst>
          </p:cNvPr>
          <p:cNvCxnSpPr>
            <a:cxnSpLocks/>
          </p:cNvCxnSpPr>
          <p:nvPr/>
        </p:nvCxnSpPr>
        <p:spPr>
          <a:xfrm>
            <a:off x="5563365" y="3564082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F7702E-B486-093E-FCD6-572F8BE64448}"/>
              </a:ext>
            </a:extLst>
          </p:cNvPr>
          <p:cNvCxnSpPr>
            <a:cxnSpLocks/>
          </p:cNvCxnSpPr>
          <p:nvPr/>
        </p:nvCxnSpPr>
        <p:spPr>
          <a:xfrm flipH="1">
            <a:off x="5922818" y="3259918"/>
            <a:ext cx="214745" cy="311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6C2646-6053-D5F3-3666-D3700A242B9F}"/>
              </a:ext>
            </a:extLst>
          </p:cNvPr>
          <p:cNvSpPr txBox="1"/>
          <p:nvPr/>
        </p:nvSpPr>
        <p:spPr>
          <a:xfrm>
            <a:off x="5375461" y="2552455"/>
            <a:ext cx="9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Activation</a:t>
            </a:r>
          </a:p>
          <a:p>
            <a:pPr algn="ctr"/>
            <a:r>
              <a:rPr lang="en-US" sz="1400" dirty="0"/>
              <a:t>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E5E0F7-DED4-55AA-40D2-72A5373279D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002973" y="3397827"/>
            <a:ext cx="408911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80479-D5B2-CD37-FF96-3BB826EA966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004166" y="3397827"/>
            <a:ext cx="404695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E34061-F124-CAF0-9F28-E20DB4147BC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001143" y="3388426"/>
            <a:ext cx="437518" cy="940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9C05A7-00A5-B63E-32AD-D238E2408D3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277036" y="3388425"/>
            <a:ext cx="433762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7A2D4B-08E3-B99F-F82A-4BA33732346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303080" y="3388424"/>
            <a:ext cx="366278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479719-D987-66BA-9BD3-0F5C590E10B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261640" y="3388423"/>
            <a:ext cx="451084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19B577CE-C752-F86B-CCAB-B660F82B36FA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4281055" y="3388426"/>
            <a:ext cx="1995981" cy="182301"/>
          </a:xfrm>
          <a:prstGeom prst="curvedConnector5">
            <a:avLst>
              <a:gd name="adj1" fmla="val -11453"/>
              <a:gd name="adj2" fmla="val 664035"/>
              <a:gd name="adj3" fmla="val 103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320A795-0AC3-9383-AA17-044FB93FC18E}"/>
              </a:ext>
            </a:extLst>
          </p:cNvPr>
          <p:cNvSpPr/>
          <p:nvPr/>
        </p:nvSpPr>
        <p:spPr>
          <a:xfrm>
            <a:off x="5079320" y="4378559"/>
            <a:ext cx="592282" cy="34289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CEAF79-3D54-2C6F-221B-F85414BDC7D5}"/>
              </a:ext>
            </a:extLst>
          </p:cNvPr>
          <p:cNvSpPr txBox="1"/>
          <p:nvPr/>
        </p:nvSpPr>
        <p:spPr>
          <a:xfrm>
            <a:off x="5141262" y="39930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7C624-5060-83FC-C107-7F113987BC1C}"/>
              </a:ext>
            </a:extLst>
          </p:cNvPr>
          <p:cNvSpPr txBox="1"/>
          <p:nvPr/>
        </p:nvSpPr>
        <p:spPr>
          <a:xfrm>
            <a:off x="2431601" y="3183397"/>
            <a:ext cx="5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33D6A9-205F-CF96-54DA-0B15272060EF}"/>
              </a:ext>
            </a:extLst>
          </p:cNvPr>
          <p:cNvSpPr txBox="1"/>
          <p:nvPr/>
        </p:nvSpPr>
        <p:spPr>
          <a:xfrm>
            <a:off x="3438466" y="3221319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ABF2C-B0AA-5931-9082-3CED03FBEA7E}"/>
              </a:ext>
            </a:extLst>
          </p:cNvPr>
          <p:cNvSpPr txBox="1"/>
          <p:nvPr/>
        </p:nvSpPr>
        <p:spPr>
          <a:xfrm>
            <a:off x="4420144" y="3251392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2.0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D3E0F3-C856-834D-04ED-A683A1C7F578}"/>
              </a:ext>
            </a:extLst>
          </p:cNvPr>
          <p:cNvSpPr txBox="1"/>
          <p:nvPr/>
        </p:nvSpPr>
        <p:spPr>
          <a:xfrm>
            <a:off x="4998062" y="4399038"/>
            <a:ext cx="79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-0.184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8780FA-4926-F1BB-3837-D58700B6195C}"/>
              </a:ext>
            </a:extLst>
          </p:cNvPr>
          <p:cNvSpPr txBox="1"/>
          <p:nvPr/>
        </p:nvSpPr>
        <p:spPr>
          <a:xfrm>
            <a:off x="6714723" y="3226377"/>
            <a:ext cx="63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8F4459-D184-7E2D-9E66-0A829D9FD8EF}"/>
              </a:ext>
            </a:extLst>
          </p:cNvPr>
          <p:cNvSpPr txBox="1"/>
          <p:nvPr/>
        </p:nvSpPr>
        <p:spPr>
          <a:xfrm>
            <a:off x="7704464" y="3219936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1.4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59D7B7BA-5941-E314-009F-F5CC5E2938AD}"/>
              </a:ext>
            </a:extLst>
          </p:cNvPr>
          <p:cNvCxnSpPr>
            <a:cxnSpLocks/>
            <a:endCxn id="3" idx="1"/>
          </p:cNvCxnSpPr>
          <p:nvPr/>
        </p:nvCxnSpPr>
        <p:spPr>
          <a:xfrm rot="5400000" flipH="1" flipV="1">
            <a:off x="698269" y="3787689"/>
            <a:ext cx="2152958" cy="13137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536A20B-8D30-DD76-2294-15F350156C9A}"/>
              </a:ext>
            </a:extLst>
          </p:cNvPr>
          <p:cNvSpPr/>
          <p:nvPr/>
        </p:nvSpPr>
        <p:spPr>
          <a:xfrm>
            <a:off x="933074" y="5487235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BD0BB-887D-A60A-5B71-2E926ABD6E52}"/>
              </a:ext>
            </a:extLst>
          </p:cNvPr>
          <p:cNvSpPr txBox="1"/>
          <p:nvPr/>
        </p:nvSpPr>
        <p:spPr>
          <a:xfrm>
            <a:off x="4924426" y="3021040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96.85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5F4FB4-5B90-FC65-25E9-6F5BD361B93B}"/>
              </a:ext>
            </a:extLst>
          </p:cNvPr>
          <p:cNvSpPr txBox="1"/>
          <p:nvPr/>
        </p:nvSpPr>
        <p:spPr>
          <a:xfrm>
            <a:off x="8697944" y="3216974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100.3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D3604F-2CA3-5B3D-79C2-55D834E7CF74}"/>
              </a:ext>
            </a:extLst>
          </p:cNvPr>
          <p:cNvSpPr txBox="1"/>
          <p:nvPr/>
        </p:nvSpPr>
        <p:spPr>
          <a:xfrm>
            <a:off x="4277886" y="4085426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-18.65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72050E-1C11-72A6-9B25-81413F3A74EF}"/>
              </a:ext>
            </a:extLst>
          </p:cNvPr>
          <p:cNvSpPr txBox="1"/>
          <p:nvPr/>
        </p:nvSpPr>
        <p:spPr>
          <a:xfrm>
            <a:off x="1891776" y="30596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BBC9D8-5286-C0EF-AC7A-592EE94FD224}"/>
              </a:ext>
            </a:extLst>
          </p:cNvPr>
          <p:cNvSpPr txBox="1"/>
          <p:nvPr/>
        </p:nvSpPr>
        <p:spPr>
          <a:xfrm>
            <a:off x="9437027" y="314943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9FE736-33F9-E619-C105-2FA0FE872559}"/>
              </a:ext>
            </a:extLst>
          </p:cNvPr>
          <p:cNvSpPr txBox="1"/>
          <p:nvPr/>
        </p:nvSpPr>
        <p:spPr>
          <a:xfrm>
            <a:off x="5889222" y="399309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101.34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A79A7D-337A-95E8-E78E-A39D193AA97B}"/>
              </a:ext>
            </a:extLst>
          </p:cNvPr>
          <p:cNvSpPr txBox="1"/>
          <p:nvPr/>
        </p:nvSpPr>
        <p:spPr>
          <a:xfrm>
            <a:off x="6230828" y="2977915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96.85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1D21F3-2C89-7FE7-7D75-1B02B6D28418}"/>
              </a:ext>
            </a:extLst>
          </p:cNvPr>
          <p:cNvSpPr txBox="1"/>
          <p:nvPr/>
        </p:nvSpPr>
        <p:spPr>
          <a:xfrm>
            <a:off x="7227037" y="2971509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101.7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54D3B6-6824-A8F7-57E2-254C473235DF}"/>
              </a:ext>
            </a:extLst>
          </p:cNvPr>
          <p:cNvSpPr txBox="1"/>
          <p:nvPr/>
        </p:nvSpPr>
        <p:spPr>
          <a:xfrm>
            <a:off x="8248250" y="2989782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100.3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1C4095B-5FBB-0008-74EB-CFDE6DEF56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97577" y="3574891"/>
            <a:ext cx="8039450" cy="2228431"/>
          </a:xfrm>
          <a:prstGeom prst="curvedConnector3">
            <a:avLst>
              <a:gd name="adj1" fmla="val -11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81E9B1D-49DF-C3DB-9618-D8CD8E30B6FE}"/>
              </a:ext>
            </a:extLst>
          </p:cNvPr>
          <p:cNvSpPr txBox="1"/>
          <p:nvPr/>
        </p:nvSpPr>
        <p:spPr>
          <a:xfrm>
            <a:off x="3957537" y="3021040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115.5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DDF18B8E-F238-0B72-8898-DD3C5EB60816}"/>
              </a:ext>
            </a:extLst>
          </p:cNvPr>
          <p:cNvSpPr/>
          <p:nvPr/>
        </p:nvSpPr>
        <p:spPr>
          <a:xfrm>
            <a:off x="1418359" y="5136139"/>
            <a:ext cx="124691" cy="667184"/>
          </a:xfrm>
          <a:prstGeom prst="rightBrac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2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/>
      <p:bldP spid="25" grpId="0"/>
      <p:bldP spid="38" grpId="0"/>
      <p:bldP spid="42" grpId="0"/>
      <p:bldP spid="43" grpId="0"/>
      <p:bldP spid="46" grpId="0"/>
      <p:bldP spid="20" grpId="0"/>
      <p:bldP spid="22" grpId="0"/>
      <p:bldP spid="30" grpId="0"/>
      <p:bldP spid="35" grpId="0"/>
      <p:bldP spid="51" grpId="0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7ED5661-718E-AC08-B576-622E37E98085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>
            <a:off x="4097683" y="4374873"/>
            <a:ext cx="404695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4AE44-3B1A-0C5A-98F6-E97BD902D8AD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4097683" y="2747621"/>
            <a:ext cx="404695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>
            <a:extLst>
              <a:ext uri="{FF2B5EF4-FFF2-40B4-BE49-F238E27FC236}">
                <a16:creationId xmlns:a16="http://schemas.microsoft.com/office/drawing/2014/main" id="{594C381A-FE20-3A49-4ADC-D9888BBF1988}"/>
              </a:ext>
            </a:extLst>
          </p:cNvPr>
          <p:cNvCxnSpPr>
            <a:cxnSpLocks/>
            <a:stCxn id="36" idx="3"/>
            <a:endCxn id="94" idx="1"/>
          </p:cNvCxnSpPr>
          <p:nvPr/>
        </p:nvCxnSpPr>
        <p:spPr>
          <a:xfrm flipH="1">
            <a:off x="4502378" y="2738220"/>
            <a:ext cx="1868175" cy="1636653"/>
          </a:xfrm>
          <a:prstGeom prst="curvedConnector5">
            <a:avLst>
              <a:gd name="adj1" fmla="val -12237"/>
              <a:gd name="adj2" fmla="val 45873"/>
              <a:gd name="adj3" fmla="val 112237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DDB92E81-6DB7-E681-27BF-A35C1CC94826}"/>
              </a:ext>
            </a:extLst>
          </p:cNvPr>
          <p:cNvCxnSpPr>
            <a:cxnSpLocks/>
            <a:stCxn id="8" idx="3"/>
            <a:endCxn id="73" idx="1"/>
          </p:cNvCxnSpPr>
          <p:nvPr/>
        </p:nvCxnSpPr>
        <p:spPr>
          <a:xfrm flipH="1">
            <a:off x="4513661" y="1109730"/>
            <a:ext cx="1856892" cy="1660733"/>
          </a:xfrm>
          <a:prstGeom prst="curvedConnector5">
            <a:avLst>
              <a:gd name="adj1" fmla="val -18466"/>
              <a:gd name="adj2" fmla="val 40367"/>
              <a:gd name="adj3" fmla="val 112311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657875-0B0D-DF7F-5E87-8BA928FE98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3859607"/>
              </p:ext>
            </p:extLst>
          </p:nvPr>
        </p:nvGraphicFramePr>
        <p:xfrm>
          <a:off x="127313" y="4594852"/>
          <a:ext cx="2963562" cy="226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ABCC1D2-3454-6637-CA43-D4FDE122D561}"/>
              </a:ext>
            </a:extLst>
          </p:cNvPr>
          <p:cNvSpPr/>
          <p:nvPr/>
        </p:nvSpPr>
        <p:spPr>
          <a:xfrm>
            <a:off x="2504208" y="880140"/>
            <a:ext cx="592282" cy="47798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312AA-0237-2455-D136-A04090813357}"/>
              </a:ext>
            </a:extLst>
          </p:cNvPr>
          <p:cNvSpPr/>
          <p:nvPr/>
        </p:nvSpPr>
        <p:spPr>
          <a:xfrm>
            <a:off x="3505401" y="947681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42AC80-D14C-CDFA-D26F-2EAB51D931EF}"/>
              </a:ext>
            </a:extLst>
          </p:cNvPr>
          <p:cNvSpPr/>
          <p:nvPr/>
        </p:nvSpPr>
        <p:spPr>
          <a:xfrm>
            <a:off x="4502378" y="947681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F09638-7058-CF35-8467-7A809554A9BA}"/>
              </a:ext>
            </a:extLst>
          </p:cNvPr>
          <p:cNvSpPr/>
          <p:nvPr/>
        </p:nvSpPr>
        <p:spPr>
          <a:xfrm>
            <a:off x="5532178" y="740852"/>
            <a:ext cx="838375" cy="73775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4EAE0-18BC-DBA2-63E2-41D0DCF54BF8}"/>
              </a:ext>
            </a:extLst>
          </p:cNvPr>
          <p:cNvSpPr/>
          <p:nvPr/>
        </p:nvSpPr>
        <p:spPr>
          <a:xfrm>
            <a:off x="6804315" y="938279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6B0E3-F3CC-D60C-F279-EE6A016A06D3}"/>
              </a:ext>
            </a:extLst>
          </p:cNvPr>
          <p:cNvSpPr/>
          <p:nvPr/>
        </p:nvSpPr>
        <p:spPr>
          <a:xfrm>
            <a:off x="7762875" y="938278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AFCFEB-BE2E-DF2F-CAB5-7F6424F21630}"/>
              </a:ext>
            </a:extLst>
          </p:cNvPr>
          <p:cNvSpPr/>
          <p:nvPr/>
        </p:nvSpPr>
        <p:spPr>
          <a:xfrm>
            <a:off x="8806241" y="870736"/>
            <a:ext cx="592282" cy="477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CC579-25EE-C0FE-010D-3173D2936EBE}"/>
              </a:ext>
            </a:extLst>
          </p:cNvPr>
          <p:cNvSpPr txBox="1"/>
          <p:nvPr/>
        </p:nvSpPr>
        <p:spPr>
          <a:xfrm>
            <a:off x="3581022" y="58212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A66A0-738A-4133-5BB5-E08467A5E9E1}"/>
              </a:ext>
            </a:extLst>
          </p:cNvPr>
          <p:cNvSpPr txBox="1"/>
          <p:nvPr/>
        </p:nvSpPr>
        <p:spPr>
          <a:xfrm>
            <a:off x="4620792" y="582129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AE78B-13DA-22A7-0F87-1FF7CB0AA334}"/>
              </a:ext>
            </a:extLst>
          </p:cNvPr>
          <p:cNvSpPr txBox="1"/>
          <p:nvPr/>
        </p:nvSpPr>
        <p:spPr>
          <a:xfrm>
            <a:off x="6878499" y="58212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FDE379-4FEB-0F30-25F3-C00A3CCC64FE}"/>
              </a:ext>
            </a:extLst>
          </p:cNvPr>
          <p:cNvSpPr txBox="1"/>
          <p:nvPr/>
        </p:nvSpPr>
        <p:spPr>
          <a:xfrm>
            <a:off x="7826033" y="56894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A8929D-596B-5920-620F-C4CBDA4809BF}"/>
              </a:ext>
            </a:extLst>
          </p:cNvPr>
          <p:cNvSpPr txBox="1"/>
          <p:nvPr/>
        </p:nvSpPr>
        <p:spPr>
          <a:xfrm>
            <a:off x="2432874" y="53536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8C0DCB-4291-A702-8E17-110411F1D3B7}"/>
              </a:ext>
            </a:extLst>
          </p:cNvPr>
          <p:cNvSpPr txBox="1"/>
          <p:nvPr/>
        </p:nvSpPr>
        <p:spPr>
          <a:xfrm>
            <a:off x="8674219" y="53536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D26E5A-36B7-2AF3-911B-4EFC3DA1D1E3}"/>
              </a:ext>
            </a:extLst>
          </p:cNvPr>
          <p:cNvCxnSpPr>
            <a:cxnSpLocks/>
          </p:cNvCxnSpPr>
          <p:nvPr/>
        </p:nvCxnSpPr>
        <p:spPr>
          <a:xfrm>
            <a:off x="5656882" y="1285386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F7702E-B486-093E-FCD6-572F8BE64448}"/>
              </a:ext>
            </a:extLst>
          </p:cNvPr>
          <p:cNvCxnSpPr>
            <a:cxnSpLocks/>
          </p:cNvCxnSpPr>
          <p:nvPr/>
        </p:nvCxnSpPr>
        <p:spPr>
          <a:xfrm flipH="1">
            <a:off x="6016335" y="981222"/>
            <a:ext cx="214745" cy="311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6C2646-6053-D5F3-3666-D3700A242B9F}"/>
              </a:ext>
            </a:extLst>
          </p:cNvPr>
          <p:cNvSpPr txBox="1"/>
          <p:nvPr/>
        </p:nvSpPr>
        <p:spPr>
          <a:xfrm>
            <a:off x="5468978" y="273759"/>
            <a:ext cx="9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Activation</a:t>
            </a:r>
          </a:p>
          <a:p>
            <a:pPr algn="ctr"/>
            <a:r>
              <a:rPr lang="en-US" sz="1400" dirty="0"/>
              <a:t>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E5E0F7-DED4-55AA-40D2-72A5373279D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096490" y="1119131"/>
            <a:ext cx="408911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80479-D5B2-CD37-FF96-3BB826EA966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097683" y="1119131"/>
            <a:ext cx="404695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E34061-F124-CAF0-9F28-E20DB4147BC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094660" y="1109730"/>
            <a:ext cx="437518" cy="940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9C05A7-00A5-B63E-32AD-D238E2408D3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370553" y="1109729"/>
            <a:ext cx="433762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7A2D4B-08E3-B99F-F82A-4BA33732346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396597" y="1109728"/>
            <a:ext cx="366278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479719-D987-66BA-9BD3-0F5C590E10B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355157" y="1109727"/>
            <a:ext cx="451084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57C624-5060-83FC-C107-7F113987BC1C}"/>
              </a:ext>
            </a:extLst>
          </p:cNvPr>
          <p:cNvSpPr txBox="1"/>
          <p:nvPr/>
        </p:nvSpPr>
        <p:spPr>
          <a:xfrm>
            <a:off x="2525118" y="904701"/>
            <a:ext cx="5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33D6A9-205F-CF96-54DA-0B15272060EF}"/>
              </a:ext>
            </a:extLst>
          </p:cNvPr>
          <p:cNvSpPr txBox="1"/>
          <p:nvPr/>
        </p:nvSpPr>
        <p:spPr>
          <a:xfrm>
            <a:off x="3531983" y="942623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ABF2C-B0AA-5931-9082-3CED03FBEA7E}"/>
              </a:ext>
            </a:extLst>
          </p:cNvPr>
          <p:cNvSpPr txBox="1"/>
          <p:nvPr/>
        </p:nvSpPr>
        <p:spPr>
          <a:xfrm>
            <a:off x="4513661" y="972696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2.0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8780FA-4926-F1BB-3837-D58700B6195C}"/>
              </a:ext>
            </a:extLst>
          </p:cNvPr>
          <p:cNvSpPr txBox="1"/>
          <p:nvPr/>
        </p:nvSpPr>
        <p:spPr>
          <a:xfrm>
            <a:off x="6808240" y="947681"/>
            <a:ext cx="63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8F4459-D184-7E2D-9E66-0A829D9FD8EF}"/>
              </a:ext>
            </a:extLst>
          </p:cNvPr>
          <p:cNvSpPr txBox="1"/>
          <p:nvPr/>
        </p:nvSpPr>
        <p:spPr>
          <a:xfrm>
            <a:off x="7797981" y="941240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1.4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59D7B7BA-5941-E314-009F-F5CC5E2938AD}"/>
              </a:ext>
            </a:extLst>
          </p:cNvPr>
          <p:cNvCxnSpPr>
            <a:cxnSpLocks/>
            <a:endCxn id="3" idx="1"/>
          </p:cNvCxnSpPr>
          <p:nvPr/>
        </p:nvCxnSpPr>
        <p:spPr>
          <a:xfrm rot="5400000" flipH="1" flipV="1">
            <a:off x="-741885" y="2350797"/>
            <a:ext cx="4528432" cy="2005573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536A20B-8D30-DD76-2294-15F350156C9A}"/>
              </a:ext>
            </a:extLst>
          </p:cNvPr>
          <p:cNvSpPr/>
          <p:nvPr/>
        </p:nvSpPr>
        <p:spPr>
          <a:xfrm>
            <a:off x="519545" y="5600701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6F30CD-4B31-D7C5-CC8C-369C9CA55A0B}"/>
              </a:ext>
            </a:extLst>
          </p:cNvPr>
          <p:cNvSpPr txBox="1"/>
          <p:nvPr/>
        </p:nvSpPr>
        <p:spPr>
          <a:xfrm>
            <a:off x="4092277" y="83995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BD0BB-887D-A60A-5B71-2E926ABD6E52}"/>
              </a:ext>
            </a:extLst>
          </p:cNvPr>
          <p:cNvSpPr txBox="1"/>
          <p:nvPr/>
        </p:nvSpPr>
        <p:spPr>
          <a:xfrm>
            <a:off x="5067265" y="84696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F7F46A-F02E-384B-6D6E-4482E6580926}"/>
              </a:ext>
            </a:extLst>
          </p:cNvPr>
          <p:cNvSpPr txBox="1"/>
          <p:nvPr/>
        </p:nvSpPr>
        <p:spPr>
          <a:xfrm>
            <a:off x="6374958" y="81236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7F873A-4351-18DF-5C6D-6170560623AB}"/>
              </a:ext>
            </a:extLst>
          </p:cNvPr>
          <p:cNvSpPr txBox="1"/>
          <p:nvPr/>
        </p:nvSpPr>
        <p:spPr>
          <a:xfrm>
            <a:off x="7338696" y="830058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113.4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5F4FB4-5B90-FC65-25E9-6F5BD361B93B}"/>
              </a:ext>
            </a:extLst>
          </p:cNvPr>
          <p:cNvSpPr txBox="1"/>
          <p:nvPr/>
        </p:nvSpPr>
        <p:spPr>
          <a:xfrm>
            <a:off x="8853755" y="93296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72050E-1C11-72A6-9B25-81413F3A74EF}"/>
              </a:ext>
            </a:extLst>
          </p:cNvPr>
          <p:cNvSpPr txBox="1"/>
          <p:nvPr/>
        </p:nvSpPr>
        <p:spPr>
          <a:xfrm>
            <a:off x="1985293" y="78097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BBC9D8-5286-C0EF-AC7A-592EE94FD224}"/>
              </a:ext>
            </a:extLst>
          </p:cNvPr>
          <p:cNvSpPr txBox="1"/>
          <p:nvPr/>
        </p:nvSpPr>
        <p:spPr>
          <a:xfrm>
            <a:off x="9530544" y="87073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F26E1494-1AFD-28AD-738D-3BCC57A0D1FE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1163782" y="1109727"/>
            <a:ext cx="8234741" cy="4096118"/>
          </a:xfrm>
          <a:prstGeom prst="curvedConnector3">
            <a:avLst>
              <a:gd name="adj1" fmla="val -277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99E2AF4-FF27-6059-9C17-F162DBAC44FD}"/>
              </a:ext>
            </a:extLst>
          </p:cNvPr>
          <p:cNvSpPr/>
          <p:nvPr/>
        </p:nvSpPr>
        <p:spPr>
          <a:xfrm>
            <a:off x="768927" y="5097403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2F3EDAC-6040-272F-E552-595415A289CE}"/>
              </a:ext>
            </a:extLst>
          </p:cNvPr>
          <p:cNvCxnSpPr>
            <a:cxnSpLocks/>
          </p:cNvCxnSpPr>
          <p:nvPr/>
        </p:nvCxnSpPr>
        <p:spPr>
          <a:xfrm>
            <a:off x="5656882" y="1285386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FE156B6-D9A0-56F3-B1A1-D3AF7D0D53A1}"/>
              </a:ext>
            </a:extLst>
          </p:cNvPr>
          <p:cNvSpPr txBox="1"/>
          <p:nvPr/>
        </p:nvSpPr>
        <p:spPr>
          <a:xfrm>
            <a:off x="8312914" y="83680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112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A9C3A1-F12F-D401-F6D3-8EED3979D24F}"/>
              </a:ext>
            </a:extLst>
          </p:cNvPr>
          <p:cNvSpPr/>
          <p:nvPr/>
        </p:nvSpPr>
        <p:spPr>
          <a:xfrm>
            <a:off x="2504208" y="2508630"/>
            <a:ext cx="592282" cy="47798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EFDF7B-1B88-D786-F0E1-37643CE5D87C}"/>
              </a:ext>
            </a:extLst>
          </p:cNvPr>
          <p:cNvSpPr/>
          <p:nvPr/>
        </p:nvSpPr>
        <p:spPr>
          <a:xfrm>
            <a:off x="3505401" y="2576171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C20C3-EDFB-8116-F750-C66336F36E52}"/>
              </a:ext>
            </a:extLst>
          </p:cNvPr>
          <p:cNvSpPr/>
          <p:nvPr/>
        </p:nvSpPr>
        <p:spPr>
          <a:xfrm>
            <a:off x="4502378" y="2576171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CB400A-1C90-D113-85CA-D85B43CE8038}"/>
              </a:ext>
            </a:extLst>
          </p:cNvPr>
          <p:cNvSpPr/>
          <p:nvPr/>
        </p:nvSpPr>
        <p:spPr>
          <a:xfrm>
            <a:off x="5532178" y="2369342"/>
            <a:ext cx="838375" cy="73775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39E66C-86D1-3C0E-D852-D8DA2DC3E9E4}"/>
              </a:ext>
            </a:extLst>
          </p:cNvPr>
          <p:cNvSpPr/>
          <p:nvPr/>
        </p:nvSpPr>
        <p:spPr>
          <a:xfrm>
            <a:off x="6804315" y="2566769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921741-DCB2-BFDF-E5E5-6963F3B557CD}"/>
              </a:ext>
            </a:extLst>
          </p:cNvPr>
          <p:cNvSpPr/>
          <p:nvPr/>
        </p:nvSpPr>
        <p:spPr>
          <a:xfrm>
            <a:off x="7762875" y="2566768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40DAF3-CDE3-3314-2A53-CF19983A9159}"/>
              </a:ext>
            </a:extLst>
          </p:cNvPr>
          <p:cNvSpPr/>
          <p:nvPr/>
        </p:nvSpPr>
        <p:spPr>
          <a:xfrm>
            <a:off x="8806241" y="2499226"/>
            <a:ext cx="592282" cy="477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F2076F-6439-2563-9A02-B7CDB84B24AC}"/>
              </a:ext>
            </a:extLst>
          </p:cNvPr>
          <p:cNvSpPr txBox="1"/>
          <p:nvPr/>
        </p:nvSpPr>
        <p:spPr>
          <a:xfrm>
            <a:off x="3581022" y="221061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96F40A-B98F-3C3D-C2EA-9AAE50092ED6}"/>
              </a:ext>
            </a:extLst>
          </p:cNvPr>
          <p:cNvSpPr txBox="1"/>
          <p:nvPr/>
        </p:nvSpPr>
        <p:spPr>
          <a:xfrm>
            <a:off x="4620792" y="2210619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8D63C7-7329-4516-E06C-1811028A92A6}"/>
              </a:ext>
            </a:extLst>
          </p:cNvPr>
          <p:cNvSpPr txBox="1"/>
          <p:nvPr/>
        </p:nvSpPr>
        <p:spPr>
          <a:xfrm>
            <a:off x="6878499" y="221061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4F9312-47F2-5E3F-09AE-DFDB6ED227C0}"/>
              </a:ext>
            </a:extLst>
          </p:cNvPr>
          <p:cNvSpPr txBox="1"/>
          <p:nvPr/>
        </p:nvSpPr>
        <p:spPr>
          <a:xfrm>
            <a:off x="7826033" y="219743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BF1AA2-5202-1BDC-3B3F-378CCFAF4A96}"/>
              </a:ext>
            </a:extLst>
          </p:cNvPr>
          <p:cNvSpPr txBox="1"/>
          <p:nvPr/>
        </p:nvSpPr>
        <p:spPr>
          <a:xfrm>
            <a:off x="2432874" y="21638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14B9AB-AC78-2F5E-19CB-BC30818CA585}"/>
              </a:ext>
            </a:extLst>
          </p:cNvPr>
          <p:cNvSpPr txBox="1"/>
          <p:nvPr/>
        </p:nvSpPr>
        <p:spPr>
          <a:xfrm>
            <a:off x="8674219" y="216385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1CBF88D-713C-3F21-390B-FECE8B0641E7}"/>
              </a:ext>
            </a:extLst>
          </p:cNvPr>
          <p:cNvCxnSpPr>
            <a:cxnSpLocks/>
          </p:cNvCxnSpPr>
          <p:nvPr/>
        </p:nvCxnSpPr>
        <p:spPr>
          <a:xfrm>
            <a:off x="5656882" y="2913876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D8A8A4A-CC28-BF57-7C87-10CFC772EE7D}"/>
              </a:ext>
            </a:extLst>
          </p:cNvPr>
          <p:cNvCxnSpPr>
            <a:cxnSpLocks/>
          </p:cNvCxnSpPr>
          <p:nvPr/>
        </p:nvCxnSpPr>
        <p:spPr>
          <a:xfrm flipH="1">
            <a:off x="6016335" y="2609712"/>
            <a:ext cx="214745" cy="311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866975C-1E24-4883-ECF4-9864FCA07534}"/>
              </a:ext>
            </a:extLst>
          </p:cNvPr>
          <p:cNvSpPr txBox="1"/>
          <p:nvPr/>
        </p:nvSpPr>
        <p:spPr>
          <a:xfrm>
            <a:off x="5468978" y="1902249"/>
            <a:ext cx="9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Activation</a:t>
            </a:r>
          </a:p>
          <a:p>
            <a:pPr algn="ctr"/>
            <a:r>
              <a:rPr lang="en-US" sz="1400" dirty="0"/>
              <a:t>function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296735-1C22-9A9E-3F3B-D1063245B675}"/>
              </a:ext>
            </a:extLst>
          </p:cNvPr>
          <p:cNvCxnSpPr>
            <a:stCxn id="25" idx="3"/>
            <a:endCxn id="30" idx="1"/>
          </p:cNvCxnSpPr>
          <p:nvPr/>
        </p:nvCxnSpPr>
        <p:spPr>
          <a:xfrm>
            <a:off x="3096490" y="2747621"/>
            <a:ext cx="408911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699877D-1FBE-C4F3-A636-7D9D7E182E4F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094660" y="2738220"/>
            <a:ext cx="437518" cy="940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FF4E9BD-4EE6-2151-A747-FBCD7DD09F8A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6370553" y="2738219"/>
            <a:ext cx="433762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F1EFD3A-00F4-1EEE-C194-10414C944F9F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>
          <a:xfrm flipV="1">
            <a:off x="7396597" y="2738218"/>
            <a:ext cx="366278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CBE9900-F314-F806-BF92-D9F31CCD274A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8355157" y="2738217"/>
            <a:ext cx="451084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4FEE007-6C66-37BC-7F5D-828E88C02CBD}"/>
              </a:ext>
            </a:extLst>
          </p:cNvPr>
          <p:cNvSpPr/>
          <p:nvPr/>
        </p:nvSpPr>
        <p:spPr>
          <a:xfrm>
            <a:off x="5006726" y="1608582"/>
            <a:ext cx="592282" cy="34289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F36583-AFED-A7CB-D1A4-275D2A6D8D3F}"/>
              </a:ext>
            </a:extLst>
          </p:cNvPr>
          <p:cNvSpPr txBox="1"/>
          <p:nvPr/>
        </p:nvSpPr>
        <p:spPr>
          <a:xfrm>
            <a:off x="5038665" y="131559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8D2B46-E9E2-95AB-26DD-37037D96BF03}"/>
              </a:ext>
            </a:extLst>
          </p:cNvPr>
          <p:cNvSpPr txBox="1"/>
          <p:nvPr/>
        </p:nvSpPr>
        <p:spPr>
          <a:xfrm>
            <a:off x="2525118" y="2533191"/>
            <a:ext cx="5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3F73C8-95DE-CEDF-67FE-E2CF7A3EF69D}"/>
              </a:ext>
            </a:extLst>
          </p:cNvPr>
          <p:cNvSpPr txBox="1"/>
          <p:nvPr/>
        </p:nvSpPr>
        <p:spPr>
          <a:xfrm>
            <a:off x="3531983" y="2571113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484154-762D-CA00-6170-4F452BB41EC0}"/>
              </a:ext>
            </a:extLst>
          </p:cNvPr>
          <p:cNvSpPr txBox="1"/>
          <p:nvPr/>
        </p:nvSpPr>
        <p:spPr>
          <a:xfrm>
            <a:off x="4513661" y="2601186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2.0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8F889E-E07E-B7F5-09ED-5B0082AABFE0}"/>
              </a:ext>
            </a:extLst>
          </p:cNvPr>
          <p:cNvSpPr txBox="1"/>
          <p:nvPr/>
        </p:nvSpPr>
        <p:spPr>
          <a:xfrm>
            <a:off x="4921067" y="1608582"/>
            <a:ext cx="826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-0.184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4F380FC-788C-D98F-DF41-87BF5FFBDCD4}"/>
              </a:ext>
            </a:extLst>
          </p:cNvPr>
          <p:cNvSpPr txBox="1"/>
          <p:nvPr/>
        </p:nvSpPr>
        <p:spPr>
          <a:xfrm>
            <a:off x="6808240" y="2576171"/>
            <a:ext cx="63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1.05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826FB9C-6803-5D1D-9956-CDEAF8C0E07A}"/>
              </a:ext>
            </a:extLst>
          </p:cNvPr>
          <p:cNvSpPr txBox="1"/>
          <p:nvPr/>
        </p:nvSpPr>
        <p:spPr>
          <a:xfrm>
            <a:off x="7797981" y="2569730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1.4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F467AD-E52E-D190-BF9D-8E35B406A814}"/>
              </a:ext>
            </a:extLst>
          </p:cNvPr>
          <p:cNvSpPr txBox="1"/>
          <p:nvPr/>
        </p:nvSpPr>
        <p:spPr>
          <a:xfrm>
            <a:off x="5017943" y="237083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101.34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B7527C0-47F7-8CDD-6B55-1871C6FBBDEB}"/>
              </a:ext>
            </a:extLst>
          </p:cNvPr>
          <p:cNvSpPr txBox="1"/>
          <p:nvPr/>
        </p:nvSpPr>
        <p:spPr>
          <a:xfrm>
            <a:off x="8853755" y="256145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9C1D75-284E-B039-1D82-1D263767A668}"/>
              </a:ext>
            </a:extLst>
          </p:cNvPr>
          <p:cNvSpPr txBox="1"/>
          <p:nvPr/>
        </p:nvSpPr>
        <p:spPr>
          <a:xfrm>
            <a:off x="3953165" y="1817123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-19.86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22759A-EC03-691F-0FE2-B5625A15E4D8}"/>
              </a:ext>
            </a:extLst>
          </p:cNvPr>
          <p:cNvSpPr txBox="1"/>
          <p:nvPr/>
        </p:nvSpPr>
        <p:spPr>
          <a:xfrm>
            <a:off x="1985293" y="240946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589D2E6-7725-0EC5-6735-F098E182D3E3}"/>
              </a:ext>
            </a:extLst>
          </p:cNvPr>
          <p:cNvSpPr txBox="1"/>
          <p:nvPr/>
        </p:nvSpPr>
        <p:spPr>
          <a:xfrm>
            <a:off x="9530544" y="249922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3E8F837-A67A-023E-9D70-4AEDBE99A744}"/>
              </a:ext>
            </a:extLst>
          </p:cNvPr>
          <p:cNvSpPr txBox="1"/>
          <p:nvPr/>
        </p:nvSpPr>
        <p:spPr>
          <a:xfrm>
            <a:off x="5907298" y="149036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BDD2F2-B818-BE91-41FF-3F7AFFA9D3B7}"/>
              </a:ext>
            </a:extLst>
          </p:cNvPr>
          <p:cNvSpPr txBox="1"/>
          <p:nvPr/>
        </p:nvSpPr>
        <p:spPr>
          <a:xfrm>
            <a:off x="6324345" y="2327709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101.34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5009A06-6CE8-86A0-D654-D8BEB7C91609}"/>
              </a:ext>
            </a:extLst>
          </p:cNvPr>
          <p:cNvSpPr txBox="1"/>
          <p:nvPr/>
        </p:nvSpPr>
        <p:spPr>
          <a:xfrm>
            <a:off x="7320554" y="2321303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106.41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78C88AE-4F05-7708-B63E-51A91DDC0FB5}"/>
              </a:ext>
            </a:extLst>
          </p:cNvPr>
          <p:cNvSpPr txBox="1"/>
          <p:nvPr/>
        </p:nvSpPr>
        <p:spPr>
          <a:xfrm>
            <a:off x="8341767" y="233957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EA29822-4EA0-A8A6-EDFE-A5F16FCBDA43}"/>
              </a:ext>
            </a:extLst>
          </p:cNvPr>
          <p:cNvSpPr/>
          <p:nvPr/>
        </p:nvSpPr>
        <p:spPr>
          <a:xfrm>
            <a:off x="2504208" y="4135882"/>
            <a:ext cx="592282" cy="47798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FF8AAE9-16DB-BB27-9DE0-467DDAD876E4}"/>
              </a:ext>
            </a:extLst>
          </p:cNvPr>
          <p:cNvSpPr/>
          <p:nvPr/>
        </p:nvSpPr>
        <p:spPr>
          <a:xfrm>
            <a:off x="3505401" y="4203423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85571A7-8E86-6574-6796-75744AC765D8}"/>
              </a:ext>
            </a:extLst>
          </p:cNvPr>
          <p:cNvSpPr/>
          <p:nvPr/>
        </p:nvSpPr>
        <p:spPr>
          <a:xfrm>
            <a:off x="4502378" y="4203423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CAB0D07-E449-A5F4-47A7-5C1CD4AACF64}"/>
              </a:ext>
            </a:extLst>
          </p:cNvPr>
          <p:cNvSpPr/>
          <p:nvPr/>
        </p:nvSpPr>
        <p:spPr>
          <a:xfrm>
            <a:off x="5532178" y="3996594"/>
            <a:ext cx="838375" cy="73775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480A8FF-6009-4BD2-1A5F-5393D77D9B29}"/>
              </a:ext>
            </a:extLst>
          </p:cNvPr>
          <p:cNvSpPr/>
          <p:nvPr/>
        </p:nvSpPr>
        <p:spPr>
          <a:xfrm>
            <a:off x="6804315" y="4194021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7C4727D-B8EC-D5D3-FB12-4B828DF3F83A}"/>
              </a:ext>
            </a:extLst>
          </p:cNvPr>
          <p:cNvSpPr/>
          <p:nvPr/>
        </p:nvSpPr>
        <p:spPr>
          <a:xfrm>
            <a:off x="7762875" y="4194020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519D44F-CD3F-31DB-5A1F-E90D014D7852}"/>
              </a:ext>
            </a:extLst>
          </p:cNvPr>
          <p:cNvSpPr/>
          <p:nvPr/>
        </p:nvSpPr>
        <p:spPr>
          <a:xfrm>
            <a:off x="8806241" y="4126478"/>
            <a:ext cx="592282" cy="477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D3BBB5-D70D-FA38-3E47-55FFB01010A0}"/>
              </a:ext>
            </a:extLst>
          </p:cNvPr>
          <p:cNvSpPr txBox="1"/>
          <p:nvPr/>
        </p:nvSpPr>
        <p:spPr>
          <a:xfrm>
            <a:off x="3581022" y="383787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AB0E0CB-EECC-C55E-63BD-5A62A18991CC}"/>
              </a:ext>
            </a:extLst>
          </p:cNvPr>
          <p:cNvSpPr txBox="1"/>
          <p:nvPr/>
        </p:nvSpPr>
        <p:spPr>
          <a:xfrm>
            <a:off x="4620792" y="3837871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9A84A0-01D9-C910-8CDA-32733C2B5E27}"/>
              </a:ext>
            </a:extLst>
          </p:cNvPr>
          <p:cNvSpPr txBox="1"/>
          <p:nvPr/>
        </p:nvSpPr>
        <p:spPr>
          <a:xfrm>
            <a:off x="6878499" y="383787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02C6E4-0A65-D5A1-B9BB-65622985183D}"/>
              </a:ext>
            </a:extLst>
          </p:cNvPr>
          <p:cNvSpPr txBox="1"/>
          <p:nvPr/>
        </p:nvSpPr>
        <p:spPr>
          <a:xfrm>
            <a:off x="7826033" y="382468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F79AEF7-53BD-76C0-D2C0-CAB590B6C5AA}"/>
              </a:ext>
            </a:extLst>
          </p:cNvPr>
          <p:cNvSpPr txBox="1"/>
          <p:nvPr/>
        </p:nvSpPr>
        <p:spPr>
          <a:xfrm>
            <a:off x="2432874" y="379111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956455A-94FF-FF25-F4E2-CBE6AA63B1FA}"/>
              </a:ext>
            </a:extLst>
          </p:cNvPr>
          <p:cNvSpPr txBox="1"/>
          <p:nvPr/>
        </p:nvSpPr>
        <p:spPr>
          <a:xfrm>
            <a:off x="8674219" y="379111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E81DFC2-7B18-5663-F699-5D4048E027C7}"/>
              </a:ext>
            </a:extLst>
          </p:cNvPr>
          <p:cNvCxnSpPr>
            <a:cxnSpLocks/>
          </p:cNvCxnSpPr>
          <p:nvPr/>
        </p:nvCxnSpPr>
        <p:spPr>
          <a:xfrm>
            <a:off x="5656882" y="4541128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E644187-1E1F-5698-F354-195749726E9F}"/>
              </a:ext>
            </a:extLst>
          </p:cNvPr>
          <p:cNvCxnSpPr>
            <a:cxnSpLocks/>
          </p:cNvCxnSpPr>
          <p:nvPr/>
        </p:nvCxnSpPr>
        <p:spPr>
          <a:xfrm flipH="1">
            <a:off x="6016335" y="4236964"/>
            <a:ext cx="214745" cy="311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E566A85-62F7-EA43-31EC-AF2145A52DC6}"/>
              </a:ext>
            </a:extLst>
          </p:cNvPr>
          <p:cNvSpPr txBox="1"/>
          <p:nvPr/>
        </p:nvSpPr>
        <p:spPr>
          <a:xfrm>
            <a:off x="5468978" y="3529501"/>
            <a:ext cx="9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Activation</a:t>
            </a:r>
          </a:p>
          <a:p>
            <a:pPr algn="ctr"/>
            <a:r>
              <a:rPr lang="en-US" sz="1400" dirty="0"/>
              <a:t>function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286C163-8D93-BDB2-4809-99757E97B71D}"/>
              </a:ext>
            </a:extLst>
          </p:cNvPr>
          <p:cNvCxnSpPr>
            <a:stCxn id="92" idx="3"/>
            <a:endCxn id="93" idx="1"/>
          </p:cNvCxnSpPr>
          <p:nvPr/>
        </p:nvCxnSpPr>
        <p:spPr>
          <a:xfrm>
            <a:off x="3096490" y="4374873"/>
            <a:ext cx="408911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8238D52-C697-3146-7406-B1A980536F18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5094660" y="4365472"/>
            <a:ext cx="437518" cy="940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0BC6779-1DC1-14DC-595B-D87A277320F1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 flipV="1">
            <a:off x="6370553" y="4365471"/>
            <a:ext cx="433762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D39C4B1-468E-F55C-668A-425BD05CE5AD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 flipV="1">
            <a:off x="7396597" y="4365470"/>
            <a:ext cx="366278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DC5D2CF-BA16-88ED-8946-7FDC5016F94F}"/>
              </a:ext>
            </a:extLst>
          </p:cNvPr>
          <p:cNvCxnSpPr>
            <a:cxnSpLocks/>
            <a:stCxn id="97" idx="3"/>
            <a:endCxn id="98" idx="1"/>
          </p:cNvCxnSpPr>
          <p:nvPr/>
        </p:nvCxnSpPr>
        <p:spPr>
          <a:xfrm flipV="1">
            <a:off x="8355157" y="4365469"/>
            <a:ext cx="451084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CAF385D-15AB-4E47-9F59-0996CA577ABD}"/>
              </a:ext>
            </a:extLst>
          </p:cNvPr>
          <p:cNvSpPr/>
          <p:nvPr/>
        </p:nvSpPr>
        <p:spPr>
          <a:xfrm>
            <a:off x="4989484" y="3300317"/>
            <a:ext cx="592282" cy="34289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C986616-C49C-8222-1428-B66FB4C6145D}"/>
              </a:ext>
            </a:extLst>
          </p:cNvPr>
          <p:cNvSpPr txBox="1"/>
          <p:nvPr/>
        </p:nvSpPr>
        <p:spPr>
          <a:xfrm>
            <a:off x="5060959" y="295414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70866C-2D94-E62E-4E4F-B53113C23A7D}"/>
              </a:ext>
            </a:extLst>
          </p:cNvPr>
          <p:cNvSpPr txBox="1"/>
          <p:nvPr/>
        </p:nvSpPr>
        <p:spPr>
          <a:xfrm>
            <a:off x="2525118" y="4160443"/>
            <a:ext cx="5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344CD3D-DCDC-D8D2-86C0-184D97919E3E}"/>
              </a:ext>
            </a:extLst>
          </p:cNvPr>
          <p:cNvSpPr txBox="1"/>
          <p:nvPr/>
        </p:nvSpPr>
        <p:spPr>
          <a:xfrm>
            <a:off x="3531983" y="4198365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1541D12-7761-DDDC-DFE0-D7979CAF4D89}"/>
              </a:ext>
            </a:extLst>
          </p:cNvPr>
          <p:cNvSpPr txBox="1"/>
          <p:nvPr/>
        </p:nvSpPr>
        <p:spPr>
          <a:xfrm>
            <a:off x="4513661" y="4228438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2.0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C1BA782-D331-9649-853C-CF6FFBDF20B6}"/>
              </a:ext>
            </a:extLst>
          </p:cNvPr>
          <p:cNvSpPr txBox="1"/>
          <p:nvPr/>
        </p:nvSpPr>
        <p:spPr>
          <a:xfrm>
            <a:off x="4903717" y="3306097"/>
            <a:ext cx="78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dirty="0"/>
              <a:t> </a:t>
            </a:r>
            <a:r>
              <a:rPr lang="en-US" sz="1400" dirty="0"/>
              <a:t>-0.184</a:t>
            </a:r>
            <a:endParaRPr lang="en-US" sz="16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E9F194D-1043-7317-325B-97370C63CF06}"/>
              </a:ext>
            </a:extLst>
          </p:cNvPr>
          <p:cNvSpPr txBox="1"/>
          <p:nvPr/>
        </p:nvSpPr>
        <p:spPr>
          <a:xfrm>
            <a:off x="6808240" y="4203423"/>
            <a:ext cx="63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1.05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0C4503E-3300-834E-5A02-CD84E895D646}"/>
              </a:ext>
            </a:extLst>
          </p:cNvPr>
          <p:cNvSpPr txBox="1"/>
          <p:nvPr/>
        </p:nvSpPr>
        <p:spPr>
          <a:xfrm>
            <a:off x="7797981" y="4196982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1.4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56F1223-3859-6A02-6C2C-F86042E49AC3}"/>
              </a:ext>
            </a:extLst>
          </p:cNvPr>
          <p:cNvSpPr txBox="1"/>
          <p:nvPr/>
        </p:nvSpPr>
        <p:spPr>
          <a:xfrm>
            <a:off x="5017943" y="3998086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96.85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82E0D83-0CEF-8C88-464C-A29E0BF273F8}"/>
              </a:ext>
            </a:extLst>
          </p:cNvPr>
          <p:cNvSpPr txBox="1"/>
          <p:nvPr/>
        </p:nvSpPr>
        <p:spPr>
          <a:xfrm>
            <a:off x="8812860" y="4188711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100.3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494415C-B932-E48F-CD5D-77909F67669D}"/>
              </a:ext>
            </a:extLst>
          </p:cNvPr>
          <p:cNvSpPr txBox="1"/>
          <p:nvPr/>
        </p:nvSpPr>
        <p:spPr>
          <a:xfrm>
            <a:off x="3953165" y="3485048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-18.65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F46CCCE-BA63-914E-5CD6-087FC9EE70D1}"/>
              </a:ext>
            </a:extLst>
          </p:cNvPr>
          <p:cNvSpPr txBox="1"/>
          <p:nvPr/>
        </p:nvSpPr>
        <p:spPr>
          <a:xfrm>
            <a:off x="1985293" y="403671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91D3C5-15AD-F8BB-A1EB-49797FBC9C11}"/>
              </a:ext>
            </a:extLst>
          </p:cNvPr>
          <p:cNvSpPr txBox="1"/>
          <p:nvPr/>
        </p:nvSpPr>
        <p:spPr>
          <a:xfrm>
            <a:off x="9530544" y="412647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3646D08-6BEB-7811-BA5C-970AC2E8D75A}"/>
              </a:ext>
            </a:extLst>
          </p:cNvPr>
          <p:cNvSpPr txBox="1"/>
          <p:nvPr/>
        </p:nvSpPr>
        <p:spPr>
          <a:xfrm>
            <a:off x="5722020" y="315795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101.34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7BD9AE5-2A2E-063C-F1E8-B9EEFFFC605F}"/>
              </a:ext>
            </a:extLst>
          </p:cNvPr>
          <p:cNvSpPr txBox="1"/>
          <p:nvPr/>
        </p:nvSpPr>
        <p:spPr>
          <a:xfrm>
            <a:off x="6324345" y="3954961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96.85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7DD7F2-BF5B-5E86-21DF-110E865EE7A5}"/>
              </a:ext>
            </a:extLst>
          </p:cNvPr>
          <p:cNvSpPr txBox="1"/>
          <p:nvPr/>
        </p:nvSpPr>
        <p:spPr>
          <a:xfrm>
            <a:off x="7320554" y="3948555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101.7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E4FE3B5-3B69-74C2-1F7A-E28656B6C6B7}"/>
              </a:ext>
            </a:extLst>
          </p:cNvPr>
          <p:cNvSpPr txBox="1"/>
          <p:nvPr/>
        </p:nvSpPr>
        <p:spPr>
          <a:xfrm>
            <a:off x="8341767" y="3966828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100.3</a:t>
            </a:r>
          </a:p>
        </p:txBody>
      </p: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9EABEFEB-FE8E-7A99-3239-B926DBB90685}"/>
              </a:ext>
            </a:extLst>
          </p:cNvPr>
          <p:cNvCxnSpPr>
            <a:cxnSpLocks/>
            <a:endCxn id="80" idx="1"/>
          </p:cNvCxnSpPr>
          <p:nvPr/>
        </p:nvCxnSpPr>
        <p:spPr>
          <a:xfrm rot="5400000" flipH="1" flipV="1">
            <a:off x="198209" y="3310320"/>
            <a:ext cx="2503275" cy="1070893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FE5E6213-A77A-6329-AFEC-1BF98081787C}"/>
              </a:ext>
            </a:extLst>
          </p:cNvPr>
          <p:cNvCxnSpPr>
            <a:cxnSpLocks/>
            <a:stCxn id="81" idx="2"/>
          </p:cNvCxnSpPr>
          <p:nvPr/>
        </p:nvCxnSpPr>
        <p:spPr>
          <a:xfrm rot="5400000">
            <a:off x="4142869" y="21492"/>
            <a:ext cx="2710689" cy="8404820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319F0EBE-2FE5-82A6-73F6-DDCD17CB4652}"/>
              </a:ext>
            </a:extLst>
          </p:cNvPr>
          <p:cNvSpPr/>
          <p:nvPr/>
        </p:nvSpPr>
        <p:spPr>
          <a:xfrm>
            <a:off x="955249" y="5429487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Curved Connector 142">
            <a:extLst>
              <a:ext uri="{FF2B5EF4-FFF2-40B4-BE49-F238E27FC236}">
                <a16:creationId xmlns:a16="http://schemas.microsoft.com/office/drawing/2014/main" id="{44F15156-E144-48B7-CDB4-3166F5832312}"/>
              </a:ext>
            </a:extLst>
          </p:cNvPr>
          <p:cNvCxnSpPr>
            <a:cxnSpLocks/>
            <a:stCxn id="98" idx="3"/>
          </p:cNvCxnSpPr>
          <p:nvPr/>
        </p:nvCxnSpPr>
        <p:spPr>
          <a:xfrm flipH="1">
            <a:off x="1449846" y="4365469"/>
            <a:ext cx="7948677" cy="1403164"/>
          </a:xfrm>
          <a:prstGeom prst="curvedConnector3">
            <a:avLst>
              <a:gd name="adj1" fmla="val -287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09571D19-ACA9-B573-937B-25A3FEDC160D}"/>
              </a:ext>
            </a:extLst>
          </p:cNvPr>
          <p:cNvSpPr/>
          <p:nvPr/>
        </p:nvSpPr>
        <p:spPr>
          <a:xfrm>
            <a:off x="1183302" y="5688199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A75DC13A-A84F-AF62-4EC6-CA3D7163F06E}"/>
              </a:ext>
            </a:extLst>
          </p:cNvPr>
          <p:cNvCxnSpPr>
            <a:cxnSpLocks/>
            <a:endCxn id="126" idx="1"/>
          </p:cNvCxnSpPr>
          <p:nvPr/>
        </p:nvCxnSpPr>
        <p:spPr>
          <a:xfrm rot="5400000" flipH="1" flipV="1">
            <a:off x="957950" y="4423351"/>
            <a:ext cx="1229313" cy="825373"/>
          </a:xfrm>
          <a:prstGeom prst="curved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1E24F8FD-5763-7DFF-7F46-9C265F834DE4}"/>
              </a:ext>
            </a:extLst>
          </p:cNvPr>
          <p:cNvSpPr txBox="1"/>
          <p:nvPr/>
        </p:nvSpPr>
        <p:spPr>
          <a:xfrm>
            <a:off x="3986407" y="284384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123.2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EEDED27-E16A-58EF-BA19-2CCDAA4CC278}"/>
              </a:ext>
            </a:extLst>
          </p:cNvPr>
          <p:cNvSpPr txBox="1"/>
          <p:nvPr/>
        </p:nvSpPr>
        <p:spPr>
          <a:xfrm>
            <a:off x="4018969" y="4412982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115.5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6E88B35-B66C-9C0C-FC64-6FB5F4959E5B}"/>
              </a:ext>
            </a:extLst>
          </p:cNvPr>
          <p:cNvSpPr txBox="1"/>
          <p:nvPr/>
        </p:nvSpPr>
        <p:spPr>
          <a:xfrm>
            <a:off x="5294243" y="5782777"/>
            <a:ext cx="721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Etc.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41955F6-EF26-D5B6-7A72-573EC3ED71CB}"/>
              </a:ext>
            </a:extLst>
          </p:cNvPr>
          <p:cNvSpPr/>
          <p:nvPr/>
        </p:nvSpPr>
        <p:spPr>
          <a:xfrm>
            <a:off x="1350104" y="5782777"/>
            <a:ext cx="61253" cy="614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23" grpId="0"/>
      <p:bldP spid="27" grpId="0"/>
      <p:bldP spid="29" grpId="0"/>
      <p:bldP spid="32" grpId="0" animBg="1"/>
      <p:bldP spid="33" grpId="0"/>
      <p:bldP spid="38" grpId="0"/>
      <p:bldP spid="39" grpId="0"/>
      <p:bldP spid="40" grpId="0"/>
      <p:bldP spid="42" grpId="0"/>
      <p:bldP spid="44" grpId="0"/>
      <p:bldP spid="46" grpId="0"/>
      <p:bldP spid="46" grpId="1"/>
      <p:bldP spid="55" grpId="0" animBg="1"/>
      <p:bldP spid="55" grpId="1" animBg="1"/>
      <p:bldP spid="63" grpId="0"/>
      <p:bldP spid="69" grpId="0" animBg="1"/>
      <p:bldP spid="70" grpId="0"/>
      <p:bldP spid="72" grpId="1"/>
      <p:bldP spid="73" grpId="1"/>
      <p:bldP spid="74" grpId="0"/>
      <p:bldP spid="75" grpId="1"/>
      <p:bldP spid="76" grpId="1"/>
      <p:bldP spid="77" grpId="0"/>
      <p:bldP spid="78" grpId="0"/>
      <p:bldP spid="79" grpId="0"/>
      <p:bldP spid="81" grpId="1"/>
      <p:bldP spid="81" grpId="2"/>
      <p:bldP spid="82" grpId="0"/>
      <p:bldP spid="83" grpId="0"/>
      <p:bldP spid="84" grpId="0"/>
      <p:bldP spid="85" grpId="0"/>
      <p:bldP spid="115" grpId="0" animBg="1"/>
      <p:bldP spid="116" grpId="0"/>
      <p:bldP spid="118" grpId="0"/>
      <p:bldP spid="119" grpId="0"/>
      <p:bldP spid="120" grpId="1"/>
      <p:bldP spid="121" grpId="0"/>
      <p:bldP spid="122" grpId="0"/>
      <p:bldP spid="123" grpId="0"/>
      <p:bldP spid="124" grpId="0"/>
      <p:bldP spid="125" grpId="0"/>
      <p:bldP spid="127" grpId="0"/>
      <p:bldP spid="128" grpId="0"/>
      <p:bldP spid="129" grpId="0"/>
      <p:bldP spid="130" grpId="0"/>
      <p:bldP spid="131" grpId="0"/>
      <p:bldP spid="142" grpId="2" animBg="1"/>
      <p:bldP spid="142" grpId="3" animBg="1"/>
      <p:bldP spid="145" grpId="3" animBg="1"/>
      <p:bldP spid="152" grpId="0"/>
      <p:bldP spid="1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7ED5661-718E-AC08-B576-622E37E98085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>
            <a:off x="4097683" y="4374873"/>
            <a:ext cx="404695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4AE44-3B1A-0C5A-98F6-E97BD902D8AD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4097683" y="2747621"/>
            <a:ext cx="404695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>
            <a:extLst>
              <a:ext uri="{FF2B5EF4-FFF2-40B4-BE49-F238E27FC236}">
                <a16:creationId xmlns:a16="http://schemas.microsoft.com/office/drawing/2014/main" id="{594C381A-FE20-3A49-4ADC-D9888BBF1988}"/>
              </a:ext>
            </a:extLst>
          </p:cNvPr>
          <p:cNvCxnSpPr>
            <a:cxnSpLocks/>
            <a:stCxn id="36" idx="3"/>
            <a:endCxn id="94" idx="1"/>
          </p:cNvCxnSpPr>
          <p:nvPr/>
        </p:nvCxnSpPr>
        <p:spPr>
          <a:xfrm flipH="1">
            <a:off x="4502378" y="2738220"/>
            <a:ext cx="1868175" cy="1636653"/>
          </a:xfrm>
          <a:prstGeom prst="curvedConnector5">
            <a:avLst>
              <a:gd name="adj1" fmla="val -12237"/>
              <a:gd name="adj2" fmla="val 45873"/>
              <a:gd name="adj3" fmla="val 112237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DDB92E81-6DB7-E681-27BF-A35C1CC94826}"/>
              </a:ext>
            </a:extLst>
          </p:cNvPr>
          <p:cNvCxnSpPr>
            <a:cxnSpLocks/>
            <a:stCxn id="8" idx="3"/>
            <a:endCxn id="73" idx="1"/>
          </p:cNvCxnSpPr>
          <p:nvPr/>
        </p:nvCxnSpPr>
        <p:spPr>
          <a:xfrm flipH="1">
            <a:off x="4513661" y="1109730"/>
            <a:ext cx="1856892" cy="1660733"/>
          </a:xfrm>
          <a:prstGeom prst="curvedConnector5">
            <a:avLst>
              <a:gd name="adj1" fmla="val -18466"/>
              <a:gd name="adj2" fmla="val 40367"/>
              <a:gd name="adj3" fmla="val 112311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657875-0B0D-DF7F-5E87-8BA928FE98D5}"/>
              </a:ext>
            </a:extLst>
          </p:cNvPr>
          <p:cNvGraphicFramePr>
            <a:graphicFrameLocks/>
          </p:cNvGraphicFramePr>
          <p:nvPr/>
        </p:nvGraphicFramePr>
        <p:xfrm>
          <a:off x="127313" y="4594852"/>
          <a:ext cx="2963562" cy="226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ABCC1D2-3454-6637-CA43-D4FDE122D561}"/>
              </a:ext>
            </a:extLst>
          </p:cNvPr>
          <p:cNvSpPr/>
          <p:nvPr/>
        </p:nvSpPr>
        <p:spPr>
          <a:xfrm>
            <a:off x="2504208" y="880140"/>
            <a:ext cx="592282" cy="47798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312AA-0237-2455-D136-A04090813357}"/>
              </a:ext>
            </a:extLst>
          </p:cNvPr>
          <p:cNvSpPr/>
          <p:nvPr/>
        </p:nvSpPr>
        <p:spPr>
          <a:xfrm>
            <a:off x="3505401" y="947681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42AC80-D14C-CDFA-D26F-2EAB51D931EF}"/>
              </a:ext>
            </a:extLst>
          </p:cNvPr>
          <p:cNvSpPr/>
          <p:nvPr/>
        </p:nvSpPr>
        <p:spPr>
          <a:xfrm>
            <a:off x="4502378" y="947681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F09638-7058-CF35-8467-7A809554A9BA}"/>
              </a:ext>
            </a:extLst>
          </p:cNvPr>
          <p:cNvSpPr/>
          <p:nvPr/>
        </p:nvSpPr>
        <p:spPr>
          <a:xfrm>
            <a:off x="5532178" y="740852"/>
            <a:ext cx="838375" cy="73775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4EAE0-18BC-DBA2-63E2-41D0DCF54BF8}"/>
              </a:ext>
            </a:extLst>
          </p:cNvPr>
          <p:cNvSpPr/>
          <p:nvPr/>
        </p:nvSpPr>
        <p:spPr>
          <a:xfrm>
            <a:off x="6804315" y="938279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6B0E3-F3CC-D60C-F279-EE6A016A06D3}"/>
              </a:ext>
            </a:extLst>
          </p:cNvPr>
          <p:cNvSpPr/>
          <p:nvPr/>
        </p:nvSpPr>
        <p:spPr>
          <a:xfrm>
            <a:off x="7762875" y="938278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AFCFEB-BE2E-DF2F-CAB5-7F6424F21630}"/>
              </a:ext>
            </a:extLst>
          </p:cNvPr>
          <p:cNvSpPr/>
          <p:nvPr/>
        </p:nvSpPr>
        <p:spPr>
          <a:xfrm>
            <a:off x="8806241" y="870736"/>
            <a:ext cx="592282" cy="477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CC579-25EE-C0FE-010D-3173D2936EBE}"/>
              </a:ext>
            </a:extLst>
          </p:cNvPr>
          <p:cNvSpPr txBox="1"/>
          <p:nvPr/>
        </p:nvSpPr>
        <p:spPr>
          <a:xfrm>
            <a:off x="3581022" y="58212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A66A0-738A-4133-5BB5-E08467A5E9E1}"/>
              </a:ext>
            </a:extLst>
          </p:cNvPr>
          <p:cNvSpPr txBox="1"/>
          <p:nvPr/>
        </p:nvSpPr>
        <p:spPr>
          <a:xfrm>
            <a:off x="4620792" y="582129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AE78B-13DA-22A7-0F87-1FF7CB0AA334}"/>
              </a:ext>
            </a:extLst>
          </p:cNvPr>
          <p:cNvSpPr txBox="1"/>
          <p:nvPr/>
        </p:nvSpPr>
        <p:spPr>
          <a:xfrm>
            <a:off x="6878499" y="58212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FDE379-4FEB-0F30-25F3-C00A3CCC64FE}"/>
              </a:ext>
            </a:extLst>
          </p:cNvPr>
          <p:cNvSpPr txBox="1"/>
          <p:nvPr/>
        </p:nvSpPr>
        <p:spPr>
          <a:xfrm>
            <a:off x="7826033" y="56894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A8929D-596B-5920-620F-C4CBDA4809BF}"/>
              </a:ext>
            </a:extLst>
          </p:cNvPr>
          <p:cNvSpPr txBox="1"/>
          <p:nvPr/>
        </p:nvSpPr>
        <p:spPr>
          <a:xfrm>
            <a:off x="2432874" y="53536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8C0DCB-4291-A702-8E17-110411F1D3B7}"/>
              </a:ext>
            </a:extLst>
          </p:cNvPr>
          <p:cNvSpPr txBox="1"/>
          <p:nvPr/>
        </p:nvSpPr>
        <p:spPr>
          <a:xfrm>
            <a:off x="8674219" y="53536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D26E5A-36B7-2AF3-911B-4EFC3DA1D1E3}"/>
              </a:ext>
            </a:extLst>
          </p:cNvPr>
          <p:cNvCxnSpPr>
            <a:cxnSpLocks/>
          </p:cNvCxnSpPr>
          <p:nvPr/>
        </p:nvCxnSpPr>
        <p:spPr>
          <a:xfrm>
            <a:off x="5656882" y="1285386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F7702E-B486-093E-FCD6-572F8BE64448}"/>
              </a:ext>
            </a:extLst>
          </p:cNvPr>
          <p:cNvCxnSpPr>
            <a:cxnSpLocks/>
          </p:cNvCxnSpPr>
          <p:nvPr/>
        </p:nvCxnSpPr>
        <p:spPr>
          <a:xfrm flipH="1">
            <a:off x="6016335" y="981222"/>
            <a:ext cx="214745" cy="311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6C2646-6053-D5F3-3666-D3700A242B9F}"/>
              </a:ext>
            </a:extLst>
          </p:cNvPr>
          <p:cNvSpPr txBox="1"/>
          <p:nvPr/>
        </p:nvSpPr>
        <p:spPr>
          <a:xfrm>
            <a:off x="5468978" y="273759"/>
            <a:ext cx="9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Activation</a:t>
            </a:r>
          </a:p>
          <a:p>
            <a:pPr algn="ctr"/>
            <a:r>
              <a:rPr lang="en-US" sz="1400" dirty="0"/>
              <a:t>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E5E0F7-DED4-55AA-40D2-72A5373279D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096490" y="1119131"/>
            <a:ext cx="408911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80479-D5B2-CD37-FF96-3BB826EA966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097683" y="1119131"/>
            <a:ext cx="404695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E34061-F124-CAF0-9F28-E20DB4147BC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094660" y="1109730"/>
            <a:ext cx="437518" cy="940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9C05A7-00A5-B63E-32AD-D238E2408D3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370553" y="1109729"/>
            <a:ext cx="433762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7A2D4B-08E3-B99F-F82A-4BA33732346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396597" y="1109728"/>
            <a:ext cx="366278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479719-D987-66BA-9BD3-0F5C590E10B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355157" y="1109727"/>
            <a:ext cx="451084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57C624-5060-83FC-C107-7F113987BC1C}"/>
              </a:ext>
            </a:extLst>
          </p:cNvPr>
          <p:cNvSpPr txBox="1"/>
          <p:nvPr/>
        </p:nvSpPr>
        <p:spPr>
          <a:xfrm>
            <a:off x="2525118" y="904701"/>
            <a:ext cx="5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33D6A9-205F-CF96-54DA-0B15272060EF}"/>
              </a:ext>
            </a:extLst>
          </p:cNvPr>
          <p:cNvSpPr txBox="1"/>
          <p:nvPr/>
        </p:nvSpPr>
        <p:spPr>
          <a:xfrm>
            <a:off x="3531983" y="942623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ABF2C-B0AA-5931-9082-3CED03FBEA7E}"/>
              </a:ext>
            </a:extLst>
          </p:cNvPr>
          <p:cNvSpPr txBox="1"/>
          <p:nvPr/>
        </p:nvSpPr>
        <p:spPr>
          <a:xfrm>
            <a:off x="4513661" y="972696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2.0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8780FA-4926-F1BB-3837-D58700B6195C}"/>
              </a:ext>
            </a:extLst>
          </p:cNvPr>
          <p:cNvSpPr txBox="1"/>
          <p:nvPr/>
        </p:nvSpPr>
        <p:spPr>
          <a:xfrm>
            <a:off x="6808240" y="947681"/>
            <a:ext cx="63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8F4459-D184-7E2D-9E66-0A829D9FD8EF}"/>
              </a:ext>
            </a:extLst>
          </p:cNvPr>
          <p:cNvSpPr txBox="1"/>
          <p:nvPr/>
        </p:nvSpPr>
        <p:spPr>
          <a:xfrm>
            <a:off x="7797981" y="941240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1.4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36A20B-8D30-DD76-2294-15F350156C9A}"/>
              </a:ext>
            </a:extLst>
          </p:cNvPr>
          <p:cNvSpPr/>
          <p:nvPr/>
        </p:nvSpPr>
        <p:spPr>
          <a:xfrm>
            <a:off x="519545" y="5600701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6F30CD-4B31-D7C5-CC8C-369C9CA55A0B}"/>
              </a:ext>
            </a:extLst>
          </p:cNvPr>
          <p:cNvSpPr txBox="1"/>
          <p:nvPr/>
        </p:nvSpPr>
        <p:spPr>
          <a:xfrm>
            <a:off x="4092277" y="83995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BD0BB-887D-A60A-5B71-2E926ABD6E52}"/>
              </a:ext>
            </a:extLst>
          </p:cNvPr>
          <p:cNvSpPr txBox="1"/>
          <p:nvPr/>
        </p:nvSpPr>
        <p:spPr>
          <a:xfrm>
            <a:off x="5067265" y="84696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F7F46A-F02E-384B-6D6E-4482E6580926}"/>
              </a:ext>
            </a:extLst>
          </p:cNvPr>
          <p:cNvSpPr txBox="1"/>
          <p:nvPr/>
        </p:nvSpPr>
        <p:spPr>
          <a:xfrm>
            <a:off x="6374958" y="81236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7F873A-4351-18DF-5C6D-6170560623AB}"/>
              </a:ext>
            </a:extLst>
          </p:cNvPr>
          <p:cNvSpPr txBox="1"/>
          <p:nvPr/>
        </p:nvSpPr>
        <p:spPr>
          <a:xfrm>
            <a:off x="7338696" y="830058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113.4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5F4FB4-5B90-FC65-25E9-6F5BD361B93B}"/>
              </a:ext>
            </a:extLst>
          </p:cNvPr>
          <p:cNvSpPr txBox="1"/>
          <p:nvPr/>
        </p:nvSpPr>
        <p:spPr>
          <a:xfrm>
            <a:off x="8853755" y="93296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72050E-1C11-72A6-9B25-81413F3A74EF}"/>
              </a:ext>
            </a:extLst>
          </p:cNvPr>
          <p:cNvSpPr txBox="1"/>
          <p:nvPr/>
        </p:nvSpPr>
        <p:spPr>
          <a:xfrm>
            <a:off x="1985293" y="78097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BBC9D8-5286-C0EF-AC7A-592EE94FD224}"/>
              </a:ext>
            </a:extLst>
          </p:cNvPr>
          <p:cNvSpPr txBox="1"/>
          <p:nvPr/>
        </p:nvSpPr>
        <p:spPr>
          <a:xfrm>
            <a:off x="9530544" y="87073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99E2AF4-FF27-6059-9C17-F162DBAC44FD}"/>
              </a:ext>
            </a:extLst>
          </p:cNvPr>
          <p:cNvSpPr/>
          <p:nvPr/>
        </p:nvSpPr>
        <p:spPr>
          <a:xfrm>
            <a:off x="768927" y="5097403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2F3EDAC-6040-272F-E552-595415A289CE}"/>
              </a:ext>
            </a:extLst>
          </p:cNvPr>
          <p:cNvCxnSpPr>
            <a:cxnSpLocks/>
          </p:cNvCxnSpPr>
          <p:nvPr/>
        </p:nvCxnSpPr>
        <p:spPr>
          <a:xfrm>
            <a:off x="5656882" y="1285386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FE156B6-D9A0-56F3-B1A1-D3AF7D0D53A1}"/>
              </a:ext>
            </a:extLst>
          </p:cNvPr>
          <p:cNvSpPr txBox="1"/>
          <p:nvPr/>
        </p:nvSpPr>
        <p:spPr>
          <a:xfrm>
            <a:off x="8312914" y="83680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112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A9C3A1-F12F-D401-F6D3-8EED3979D24F}"/>
              </a:ext>
            </a:extLst>
          </p:cNvPr>
          <p:cNvSpPr/>
          <p:nvPr/>
        </p:nvSpPr>
        <p:spPr>
          <a:xfrm>
            <a:off x="2504208" y="2508630"/>
            <a:ext cx="592282" cy="47798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EFDF7B-1B88-D786-F0E1-37643CE5D87C}"/>
              </a:ext>
            </a:extLst>
          </p:cNvPr>
          <p:cNvSpPr/>
          <p:nvPr/>
        </p:nvSpPr>
        <p:spPr>
          <a:xfrm>
            <a:off x="3505401" y="2576171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C20C3-EDFB-8116-F750-C66336F36E52}"/>
              </a:ext>
            </a:extLst>
          </p:cNvPr>
          <p:cNvSpPr/>
          <p:nvPr/>
        </p:nvSpPr>
        <p:spPr>
          <a:xfrm>
            <a:off x="4502378" y="2576171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CB400A-1C90-D113-85CA-D85B43CE8038}"/>
              </a:ext>
            </a:extLst>
          </p:cNvPr>
          <p:cNvSpPr/>
          <p:nvPr/>
        </p:nvSpPr>
        <p:spPr>
          <a:xfrm>
            <a:off x="5532178" y="2369342"/>
            <a:ext cx="838375" cy="73775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39E66C-86D1-3C0E-D852-D8DA2DC3E9E4}"/>
              </a:ext>
            </a:extLst>
          </p:cNvPr>
          <p:cNvSpPr/>
          <p:nvPr/>
        </p:nvSpPr>
        <p:spPr>
          <a:xfrm>
            <a:off x="6804315" y="2566769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921741-DCB2-BFDF-E5E5-6963F3B557CD}"/>
              </a:ext>
            </a:extLst>
          </p:cNvPr>
          <p:cNvSpPr/>
          <p:nvPr/>
        </p:nvSpPr>
        <p:spPr>
          <a:xfrm>
            <a:off x="7762875" y="2566768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40DAF3-CDE3-3314-2A53-CF19983A9159}"/>
              </a:ext>
            </a:extLst>
          </p:cNvPr>
          <p:cNvSpPr/>
          <p:nvPr/>
        </p:nvSpPr>
        <p:spPr>
          <a:xfrm>
            <a:off x="8806241" y="2499226"/>
            <a:ext cx="592282" cy="477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F2076F-6439-2563-9A02-B7CDB84B24AC}"/>
              </a:ext>
            </a:extLst>
          </p:cNvPr>
          <p:cNvSpPr txBox="1"/>
          <p:nvPr/>
        </p:nvSpPr>
        <p:spPr>
          <a:xfrm>
            <a:off x="3581022" y="221061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96F40A-B98F-3C3D-C2EA-9AAE50092ED6}"/>
              </a:ext>
            </a:extLst>
          </p:cNvPr>
          <p:cNvSpPr txBox="1"/>
          <p:nvPr/>
        </p:nvSpPr>
        <p:spPr>
          <a:xfrm>
            <a:off x="4620792" y="2210619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8D63C7-7329-4516-E06C-1811028A92A6}"/>
              </a:ext>
            </a:extLst>
          </p:cNvPr>
          <p:cNvSpPr txBox="1"/>
          <p:nvPr/>
        </p:nvSpPr>
        <p:spPr>
          <a:xfrm>
            <a:off x="6878499" y="221061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4F9312-47F2-5E3F-09AE-DFDB6ED227C0}"/>
              </a:ext>
            </a:extLst>
          </p:cNvPr>
          <p:cNvSpPr txBox="1"/>
          <p:nvPr/>
        </p:nvSpPr>
        <p:spPr>
          <a:xfrm>
            <a:off x="7826033" y="219743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BF1AA2-5202-1BDC-3B3F-378CCFAF4A96}"/>
              </a:ext>
            </a:extLst>
          </p:cNvPr>
          <p:cNvSpPr txBox="1"/>
          <p:nvPr/>
        </p:nvSpPr>
        <p:spPr>
          <a:xfrm>
            <a:off x="2432874" y="21638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14B9AB-AC78-2F5E-19CB-BC30818CA585}"/>
              </a:ext>
            </a:extLst>
          </p:cNvPr>
          <p:cNvSpPr txBox="1"/>
          <p:nvPr/>
        </p:nvSpPr>
        <p:spPr>
          <a:xfrm>
            <a:off x="8674219" y="216385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1CBF88D-713C-3F21-390B-FECE8B0641E7}"/>
              </a:ext>
            </a:extLst>
          </p:cNvPr>
          <p:cNvCxnSpPr>
            <a:cxnSpLocks/>
          </p:cNvCxnSpPr>
          <p:nvPr/>
        </p:nvCxnSpPr>
        <p:spPr>
          <a:xfrm>
            <a:off x="5656882" y="2913876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D8A8A4A-CC28-BF57-7C87-10CFC772EE7D}"/>
              </a:ext>
            </a:extLst>
          </p:cNvPr>
          <p:cNvCxnSpPr>
            <a:cxnSpLocks/>
          </p:cNvCxnSpPr>
          <p:nvPr/>
        </p:nvCxnSpPr>
        <p:spPr>
          <a:xfrm flipH="1">
            <a:off x="6016335" y="2609712"/>
            <a:ext cx="214745" cy="311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866975C-1E24-4883-ECF4-9864FCA07534}"/>
              </a:ext>
            </a:extLst>
          </p:cNvPr>
          <p:cNvSpPr txBox="1"/>
          <p:nvPr/>
        </p:nvSpPr>
        <p:spPr>
          <a:xfrm>
            <a:off x="5468978" y="1902249"/>
            <a:ext cx="9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Activation</a:t>
            </a:r>
          </a:p>
          <a:p>
            <a:pPr algn="ctr"/>
            <a:r>
              <a:rPr lang="en-US" sz="1400" dirty="0"/>
              <a:t>function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296735-1C22-9A9E-3F3B-D1063245B675}"/>
              </a:ext>
            </a:extLst>
          </p:cNvPr>
          <p:cNvCxnSpPr>
            <a:stCxn id="25" idx="3"/>
            <a:endCxn id="30" idx="1"/>
          </p:cNvCxnSpPr>
          <p:nvPr/>
        </p:nvCxnSpPr>
        <p:spPr>
          <a:xfrm>
            <a:off x="3096490" y="2747621"/>
            <a:ext cx="408911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699877D-1FBE-C4F3-A636-7D9D7E182E4F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094660" y="2738220"/>
            <a:ext cx="437518" cy="940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FF4E9BD-4EE6-2151-A747-FBCD7DD09F8A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6370553" y="2738219"/>
            <a:ext cx="433762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F1EFD3A-00F4-1EEE-C194-10414C944F9F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>
          <a:xfrm flipV="1">
            <a:off x="7396597" y="2738218"/>
            <a:ext cx="366278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CBE9900-F314-F806-BF92-D9F31CCD274A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8355157" y="2738217"/>
            <a:ext cx="451084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4FEE007-6C66-37BC-7F5D-828E88C02CBD}"/>
              </a:ext>
            </a:extLst>
          </p:cNvPr>
          <p:cNvSpPr/>
          <p:nvPr/>
        </p:nvSpPr>
        <p:spPr>
          <a:xfrm>
            <a:off x="5006726" y="1608582"/>
            <a:ext cx="592282" cy="34289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F36583-AFED-A7CB-D1A4-275D2A6D8D3F}"/>
              </a:ext>
            </a:extLst>
          </p:cNvPr>
          <p:cNvSpPr txBox="1"/>
          <p:nvPr/>
        </p:nvSpPr>
        <p:spPr>
          <a:xfrm>
            <a:off x="5038665" y="131559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8D2B46-E9E2-95AB-26DD-37037D96BF03}"/>
              </a:ext>
            </a:extLst>
          </p:cNvPr>
          <p:cNvSpPr txBox="1"/>
          <p:nvPr/>
        </p:nvSpPr>
        <p:spPr>
          <a:xfrm>
            <a:off x="2525118" y="2533191"/>
            <a:ext cx="5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3F73C8-95DE-CEDF-67FE-E2CF7A3EF69D}"/>
              </a:ext>
            </a:extLst>
          </p:cNvPr>
          <p:cNvSpPr txBox="1"/>
          <p:nvPr/>
        </p:nvSpPr>
        <p:spPr>
          <a:xfrm>
            <a:off x="3531983" y="2571113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484154-762D-CA00-6170-4F452BB41EC0}"/>
              </a:ext>
            </a:extLst>
          </p:cNvPr>
          <p:cNvSpPr txBox="1"/>
          <p:nvPr/>
        </p:nvSpPr>
        <p:spPr>
          <a:xfrm>
            <a:off x="4513661" y="2601186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2.0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8F889E-E07E-B7F5-09ED-5B0082AABFE0}"/>
              </a:ext>
            </a:extLst>
          </p:cNvPr>
          <p:cNvSpPr txBox="1"/>
          <p:nvPr/>
        </p:nvSpPr>
        <p:spPr>
          <a:xfrm>
            <a:off x="4921067" y="1608582"/>
            <a:ext cx="826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-0.184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4F380FC-788C-D98F-DF41-87BF5FFBDCD4}"/>
              </a:ext>
            </a:extLst>
          </p:cNvPr>
          <p:cNvSpPr txBox="1"/>
          <p:nvPr/>
        </p:nvSpPr>
        <p:spPr>
          <a:xfrm>
            <a:off x="6808240" y="2576171"/>
            <a:ext cx="63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1.05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826FB9C-6803-5D1D-9956-CDEAF8C0E07A}"/>
              </a:ext>
            </a:extLst>
          </p:cNvPr>
          <p:cNvSpPr txBox="1"/>
          <p:nvPr/>
        </p:nvSpPr>
        <p:spPr>
          <a:xfrm>
            <a:off x="7797981" y="2569730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1.4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F467AD-E52E-D190-BF9D-8E35B406A814}"/>
              </a:ext>
            </a:extLst>
          </p:cNvPr>
          <p:cNvSpPr txBox="1"/>
          <p:nvPr/>
        </p:nvSpPr>
        <p:spPr>
          <a:xfrm>
            <a:off x="5017943" y="237083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101.34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B7527C0-47F7-8CDD-6B55-1871C6FBBDEB}"/>
              </a:ext>
            </a:extLst>
          </p:cNvPr>
          <p:cNvSpPr txBox="1"/>
          <p:nvPr/>
        </p:nvSpPr>
        <p:spPr>
          <a:xfrm>
            <a:off x="8853755" y="256145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9C1D75-284E-B039-1D82-1D263767A668}"/>
              </a:ext>
            </a:extLst>
          </p:cNvPr>
          <p:cNvSpPr txBox="1"/>
          <p:nvPr/>
        </p:nvSpPr>
        <p:spPr>
          <a:xfrm>
            <a:off x="3953165" y="1817123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-19.86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22759A-EC03-691F-0FE2-B5625A15E4D8}"/>
              </a:ext>
            </a:extLst>
          </p:cNvPr>
          <p:cNvSpPr txBox="1"/>
          <p:nvPr/>
        </p:nvSpPr>
        <p:spPr>
          <a:xfrm>
            <a:off x="1985293" y="240946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589D2E6-7725-0EC5-6735-F098E182D3E3}"/>
              </a:ext>
            </a:extLst>
          </p:cNvPr>
          <p:cNvSpPr txBox="1"/>
          <p:nvPr/>
        </p:nvSpPr>
        <p:spPr>
          <a:xfrm>
            <a:off x="9530544" y="249922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3E8F837-A67A-023E-9D70-4AEDBE99A744}"/>
              </a:ext>
            </a:extLst>
          </p:cNvPr>
          <p:cNvSpPr txBox="1"/>
          <p:nvPr/>
        </p:nvSpPr>
        <p:spPr>
          <a:xfrm>
            <a:off x="5907298" y="149036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BDD2F2-B818-BE91-41FF-3F7AFFA9D3B7}"/>
              </a:ext>
            </a:extLst>
          </p:cNvPr>
          <p:cNvSpPr txBox="1"/>
          <p:nvPr/>
        </p:nvSpPr>
        <p:spPr>
          <a:xfrm>
            <a:off x="6324345" y="2327709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101.34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5009A06-6CE8-86A0-D654-D8BEB7C91609}"/>
              </a:ext>
            </a:extLst>
          </p:cNvPr>
          <p:cNvSpPr txBox="1"/>
          <p:nvPr/>
        </p:nvSpPr>
        <p:spPr>
          <a:xfrm>
            <a:off x="7320554" y="2321303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106.41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78C88AE-4F05-7708-B63E-51A91DDC0FB5}"/>
              </a:ext>
            </a:extLst>
          </p:cNvPr>
          <p:cNvSpPr txBox="1"/>
          <p:nvPr/>
        </p:nvSpPr>
        <p:spPr>
          <a:xfrm>
            <a:off x="8341767" y="233957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EA29822-4EA0-A8A6-EDFE-A5F16FCBDA43}"/>
              </a:ext>
            </a:extLst>
          </p:cNvPr>
          <p:cNvSpPr/>
          <p:nvPr/>
        </p:nvSpPr>
        <p:spPr>
          <a:xfrm>
            <a:off x="2504208" y="4135882"/>
            <a:ext cx="592282" cy="47798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FF8AAE9-16DB-BB27-9DE0-467DDAD876E4}"/>
              </a:ext>
            </a:extLst>
          </p:cNvPr>
          <p:cNvSpPr/>
          <p:nvPr/>
        </p:nvSpPr>
        <p:spPr>
          <a:xfrm>
            <a:off x="3505401" y="4203423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85571A7-8E86-6574-6796-75744AC765D8}"/>
              </a:ext>
            </a:extLst>
          </p:cNvPr>
          <p:cNvSpPr/>
          <p:nvPr/>
        </p:nvSpPr>
        <p:spPr>
          <a:xfrm>
            <a:off x="4502378" y="4203423"/>
            <a:ext cx="592282" cy="3429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CAB0D07-E449-A5F4-47A7-5C1CD4AACF64}"/>
              </a:ext>
            </a:extLst>
          </p:cNvPr>
          <p:cNvSpPr/>
          <p:nvPr/>
        </p:nvSpPr>
        <p:spPr>
          <a:xfrm>
            <a:off x="5532178" y="3996594"/>
            <a:ext cx="838375" cy="73775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480A8FF-6009-4BD2-1A5F-5393D77D9B29}"/>
              </a:ext>
            </a:extLst>
          </p:cNvPr>
          <p:cNvSpPr/>
          <p:nvPr/>
        </p:nvSpPr>
        <p:spPr>
          <a:xfrm>
            <a:off x="6804315" y="4194021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7C4727D-B8EC-D5D3-FB12-4B828DF3F83A}"/>
              </a:ext>
            </a:extLst>
          </p:cNvPr>
          <p:cNvSpPr/>
          <p:nvPr/>
        </p:nvSpPr>
        <p:spPr>
          <a:xfrm>
            <a:off x="7762875" y="4194020"/>
            <a:ext cx="592282" cy="34289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519D44F-CD3F-31DB-5A1F-E90D014D7852}"/>
              </a:ext>
            </a:extLst>
          </p:cNvPr>
          <p:cNvSpPr/>
          <p:nvPr/>
        </p:nvSpPr>
        <p:spPr>
          <a:xfrm>
            <a:off x="8806241" y="4126478"/>
            <a:ext cx="592282" cy="477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D3BBB5-D70D-FA38-3E47-55FFB01010A0}"/>
              </a:ext>
            </a:extLst>
          </p:cNvPr>
          <p:cNvSpPr txBox="1"/>
          <p:nvPr/>
        </p:nvSpPr>
        <p:spPr>
          <a:xfrm>
            <a:off x="3581022" y="383787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AB0E0CB-EECC-C55E-63BD-5A62A18991CC}"/>
              </a:ext>
            </a:extLst>
          </p:cNvPr>
          <p:cNvSpPr txBox="1"/>
          <p:nvPr/>
        </p:nvSpPr>
        <p:spPr>
          <a:xfrm>
            <a:off x="4620792" y="3837871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9A84A0-01D9-C910-8CDA-32733C2B5E27}"/>
              </a:ext>
            </a:extLst>
          </p:cNvPr>
          <p:cNvSpPr txBox="1"/>
          <p:nvPr/>
        </p:nvSpPr>
        <p:spPr>
          <a:xfrm>
            <a:off x="6878499" y="383787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02C6E4-0A65-D5A1-B9BB-65622985183D}"/>
              </a:ext>
            </a:extLst>
          </p:cNvPr>
          <p:cNvSpPr txBox="1"/>
          <p:nvPr/>
        </p:nvSpPr>
        <p:spPr>
          <a:xfrm>
            <a:off x="7826033" y="382468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F79AEF7-53BD-76C0-D2C0-CAB590B6C5AA}"/>
              </a:ext>
            </a:extLst>
          </p:cNvPr>
          <p:cNvSpPr txBox="1"/>
          <p:nvPr/>
        </p:nvSpPr>
        <p:spPr>
          <a:xfrm>
            <a:off x="2432874" y="379111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956455A-94FF-FF25-F4E2-CBE6AA63B1FA}"/>
              </a:ext>
            </a:extLst>
          </p:cNvPr>
          <p:cNvSpPr txBox="1"/>
          <p:nvPr/>
        </p:nvSpPr>
        <p:spPr>
          <a:xfrm>
            <a:off x="8674219" y="379111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E81DFC2-7B18-5663-F699-5D4048E027C7}"/>
              </a:ext>
            </a:extLst>
          </p:cNvPr>
          <p:cNvCxnSpPr>
            <a:cxnSpLocks/>
          </p:cNvCxnSpPr>
          <p:nvPr/>
        </p:nvCxnSpPr>
        <p:spPr>
          <a:xfrm>
            <a:off x="5656882" y="4541128"/>
            <a:ext cx="359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E644187-1E1F-5698-F354-195749726E9F}"/>
              </a:ext>
            </a:extLst>
          </p:cNvPr>
          <p:cNvCxnSpPr>
            <a:cxnSpLocks/>
          </p:cNvCxnSpPr>
          <p:nvPr/>
        </p:nvCxnSpPr>
        <p:spPr>
          <a:xfrm flipH="1">
            <a:off x="6016335" y="4236964"/>
            <a:ext cx="214745" cy="311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E566A85-62F7-EA43-31EC-AF2145A52DC6}"/>
              </a:ext>
            </a:extLst>
          </p:cNvPr>
          <p:cNvSpPr txBox="1"/>
          <p:nvPr/>
        </p:nvSpPr>
        <p:spPr>
          <a:xfrm>
            <a:off x="5468978" y="3529501"/>
            <a:ext cx="9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Activation</a:t>
            </a:r>
          </a:p>
          <a:p>
            <a:pPr algn="ctr"/>
            <a:r>
              <a:rPr lang="en-US" sz="1400" dirty="0"/>
              <a:t>function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286C163-8D93-BDB2-4809-99757E97B71D}"/>
              </a:ext>
            </a:extLst>
          </p:cNvPr>
          <p:cNvCxnSpPr>
            <a:stCxn id="92" idx="3"/>
            <a:endCxn id="93" idx="1"/>
          </p:cNvCxnSpPr>
          <p:nvPr/>
        </p:nvCxnSpPr>
        <p:spPr>
          <a:xfrm>
            <a:off x="3096490" y="4374873"/>
            <a:ext cx="408911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8238D52-C697-3146-7406-B1A980536F18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5094660" y="4365472"/>
            <a:ext cx="437518" cy="940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0BC6779-1DC1-14DC-595B-D87A277320F1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 flipV="1">
            <a:off x="6370553" y="4365471"/>
            <a:ext cx="433762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D39C4B1-468E-F55C-668A-425BD05CE5AD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 flipV="1">
            <a:off x="7396597" y="4365470"/>
            <a:ext cx="366278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DC5D2CF-BA16-88ED-8946-7FDC5016F94F}"/>
              </a:ext>
            </a:extLst>
          </p:cNvPr>
          <p:cNvCxnSpPr>
            <a:cxnSpLocks/>
            <a:stCxn id="97" idx="3"/>
            <a:endCxn id="98" idx="1"/>
          </p:cNvCxnSpPr>
          <p:nvPr/>
        </p:nvCxnSpPr>
        <p:spPr>
          <a:xfrm flipV="1">
            <a:off x="8355157" y="4365469"/>
            <a:ext cx="451084" cy="1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CAF385D-15AB-4E47-9F59-0996CA577ABD}"/>
              </a:ext>
            </a:extLst>
          </p:cNvPr>
          <p:cNvSpPr/>
          <p:nvPr/>
        </p:nvSpPr>
        <p:spPr>
          <a:xfrm>
            <a:off x="4989484" y="3300317"/>
            <a:ext cx="592282" cy="34289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C986616-C49C-8222-1428-B66FB4C6145D}"/>
              </a:ext>
            </a:extLst>
          </p:cNvPr>
          <p:cNvSpPr txBox="1"/>
          <p:nvPr/>
        </p:nvSpPr>
        <p:spPr>
          <a:xfrm>
            <a:off x="5060959" y="295414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70866C-2D94-E62E-4E4F-B53113C23A7D}"/>
              </a:ext>
            </a:extLst>
          </p:cNvPr>
          <p:cNvSpPr txBox="1"/>
          <p:nvPr/>
        </p:nvSpPr>
        <p:spPr>
          <a:xfrm>
            <a:off x="2525118" y="4160443"/>
            <a:ext cx="5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344CD3D-DCDC-D8D2-86C0-184D97919E3E}"/>
              </a:ext>
            </a:extLst>
          </p:cNvPr>
          <p:cNvSpPr txBox="1"/>
          <p:nvPr/>
        </p:nvSpPr>
        <p:spPr>
          <a:xfrm>
            <a:off x="3531983" y="4198365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1541D12-7761-DDDC-DFE0-D7979CAF4D89}"/>
              </a:ext>
            </a:extLst>
          </p:cNvPr>
          <p:cNvSpPr txBox="1"/>
          <p:nvPr/>
        </p:nvSpPr>
        <p:spPr>
          <a:xfrm>
            <a:off x="4513661" y="4228438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2.0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C1BA782-D331-9649-853C-CF6FFBDF20B6}"/>
              </a:ext>
            </a:extLst>
          </p:cNvPr>
          <p:cNvSpPr txBox="1"/>
          <p:nvPr/>
        </p:nvSpPr>
        <p:spPr>
          <a:xfrm>
            <a:off x="4903717" y="3306097"/>
            <a:ext cx="78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600" dirty="0"/>
              <a:t> </a:t>
            </a:r>
            <a:r>
              <a:rPr lang="en-US" sz="1400" dirty="0"/>
              <a:t>-0.184</a:t>
            </a:r>
            <a:endParaRPr lang="en-US" sz="16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E9F194D-1043-7317-325B-97370C63CF06}"/>
              </a:ext>
            </a:extLst>
          </p:cNvPr>
          <p:cNvSpPr txBox="1"/>
          <p:nvPr/>
        </p:nvSpPr>
        <p:spPr>
          <a:xfrm>
            <a:off x="6808240" y="4203423"/>
            <a:ext cx="63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  <a:r>
              <a:rPr lang="en-US" sz="1400" dirty="0"/>
              <a:t> 1.05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0C4503E-3300-834E-5A02-CD84E895D646}"/>
              </a:ext>
            </a:extLst>
          </p:cNvPr>
          <p:cNvSpPr txBox="1"/>
          <p:nvPr/>
        </p:nvSpPr>
        <p:spPr>
          <a:xfrm>
            <a:off x="7797981" y="4196982"/>
            <a:ext cx="58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</a:t>
            </a:r>
            <a:r>
              <a:rPr lang="en-US" sz="1400" dirty="0"/>
              <a:t> 1.4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56F1223-3859-6A02-6C2C-F86042E49AC3}"/>
              </a:ext>
            </a:extLst>
          </p:cNvPr>
          <p:cNvSpPr txBox="1"/>
          <p:nvPr/>
        </p:nvSpPr>
        <p:spPr>
          <a:xfrm>
            <a:off x="5017943" y="3998086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96.85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82E0D83-0CEF-8C88-464C-A29E0BF273F8}"/>
              </a:ext>
            </a:extLst>
          </p:cNvPr>
          <p:cNvSpPr txBox="1"/>
          <p:nvPr/>
        </p:nvSpPr>
        <p:spPr>
          <a:xfrm>
            <a:off x="8812860" y="4188711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100.3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494415C-B932-E48F-CD5D-77909F67669D}"/>
              </a:ext>
            </a:extLst>
          </p:cNvPr>
          <p:cNvSpPr txBox="1"/>
          <p:nvPr/>
        </p:nvSpPr>
        <p:spPr>
          <a:xfrm>
            <a:off x="3953165" y="3485048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-18.65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F46CCCE-BA63-914E-5CD6-087FC9EE70D1}"/>
              </a:ext>
            </a:extLst>
          </p:cNvPr>
          <p:cNvSpPr txBox="1"/>
          <p:nvPr/>
        </p:nvSpPr>
        <p:spPr>
          <a:xfrm>
            <a:off x="1985293" y="403671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91D3C5-15AD-F8BB-A1EB-49797FBC9C11}"/>
              </a:ext>
            </a:extLst>
          </p:cNvPr>
          <p:cNvSpPr txBox="1"/>
          <p:nvPr/>
        </p:nvSpPr>
        <p:spPr>
          <a:xfrm>
            <a:off x="9530544" y="412647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3646D08-6BEB-7811-BA5C-970AC2E8D75A}"/>
              </a:ext>
            </a:extLst>
          </p:cNvPr>
          <p:cNvSpPr txBox="1"/>
          <p:nvPr/>
        </p:nvSpPr>
        <p:spPr>
          <a:xfrm>
            <a:off x="5722020" y="315795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101.34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7BD9AE5-2A2E-063C-F1E8-B9EEFFFC605F}"/>
              </a:ext>
            </a:extLst>
          </p:cNvPr>
          <p:cNvSpPr txBox="1"/>
          <p:nvPr/>
        </p:nvSpPr>
        <p:spPr>
          <a:xfrm>
            <a:off x="6324345" y="3954961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96.85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7DD7F2-BF5B-5E86-21DF-110E865EE7A5}"/>
              </a:ext>
            </a:extLst>
          </p:cNvPr>
          <p:cNvSpPr txBox="1"/>
          <p:nvPr/>
        </p:nvSpPr>
        <p:spPr>
          <a:xfrm>
            <a:off x="7320554" y="3948555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101.7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E4FE3B5-3B69-74C2-1F7A-E28656B6C6B7}"/>
              </a:ext>
            </a:extLst>
          </p:cNvPr>
          <p:cNvSpPr txBox="1"/>
          <p:nvPr/>
        </p:nvSpPr>
        <p:spPr>
          <a:xfrm>
            <a:off x="8341767" y="3966828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100.3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319F0EBE-2FE5-82A6-73F6-DDCD17CB4652}"/>
              </a:ext>
            </a:extLst>
          </p:cNvPr>
          <p:cNvSpPr/>
          <p:nvPr/>
        </p:nvSpPr>
        <p:spPr>
          <a:xfrm>
            <a:off x="955249" y="5429487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9571D19-ACA9-B573-937B-25A3FEDC160D}"/>
              </a:ext>
            </a:extLst>
          </p:cNvPr>
          <p:cNvSpPr/>
          <p:nvPr/>
        </p:nvSpPr>
        <p:spPr>
          <a:xfrm>
            <a:off x="1183302" y="5688199"/>
            <a:ext cx="394855" cy="35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E24F8FD-5763-7DFF-7F46-9C265F834DE4}"/>
              </a:ext>
            </a:extLst>
          </p:cNvPr>
          <p:cNvSpPr txBox="1"/>
          <p:nvPr/>
        </p:nvSpPr>
        <p:spPr>
          <a:xfrm>
            <a:off x="3986407" y="284384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123.2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EEDED27-E16A-58EF-BA19-2CCDAA4CC278}"/>
              </a:ext>
            </a:extLst>
          </p:cNvPr>
          <p:cNvSpPr txBox="1"/>
          <p:nvPr/>
        </p:nvSpPr>
        <p:spPr>
          <a:xfrm>
            <a:off x="4018969" y="4412982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115.5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6E88B35-B66C-9C0C-FC64-6FB5F4959E5B}"/>
              </a:ext>
            </a:extLst>
          </p:cNvPr>
          <p:cNvSpPr txBox="1"/>
          <p:nvPr/>
        </p:nvSpPr>
        <p:spPr>
          <a:xfrm>
            <a:off x="4287632" y="5259333"/>
            <a:ext cx="54610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 can calculate ‘how good’ our RNN is by calculating total cost.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41955F6-EF26-D5B6-7A72-573EC3ED71CB}"/>
              </a:ext>
            </a:extLst>
          </p:cNvPr>
          <p:cNvSpPr/>
          <p:nvPr/>
        </p:nvSpPr>
        <p:spPr>
          <a:xfrm>
            <a:off x="1350104" y="5782777"/>
            <a:ext cx="61253" cy="614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1CB91E-D13D-00AA-5C89-74C20C079898}"/>
              </a:ext>
            </a:extLst>
          </p:cNvPr>
          <p:cNvSpPr txBox="1"/>
          <p:nvPr/>
        </p:nvSpPr>
        <p:spPr>
          <a:xfrm>
            <a:off x="10309622" y="908323"/>
            <a:ext cx="93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Cost =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C9D73-3FC3-44CD-4730-613234062DCC}"/>
              </a:ext>
            </a:extLst>
          </p:cNvPr>
          <p:cNvSpPr txBox="1"/>
          <p:nvPr/>
        </p:nvSpPr>
        <p:spPr>
          <a:xfrm>
            <a:off x="10324691" y="2530681"/>
            <a:ext cx="93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Cost = 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142337-3F48-05B0-F7BE-5837907562E7}"/>
              </a:ext>
            </a:extLst>
          </p:cNvPr>
          <p:cNvSpPr txBox="1"/>
          <p:nvPr/>
        </p:nvSpPr>
        <p:spPr>
          <a:xfrm>
            <a:off x="10178817" y="4159703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Cost = 19.7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3DAB3AE-62CA-179E-147C-D76F24AC84EB}"/>
              </a:ext>
            </a:extLst>
          </p:cNvPr>
          <p:cNvSpPr txBox="1"/>
          <p:nvPr/>
        </p:nvSpPr>
        <p:spPr>
          <a:xfrm>
            <a:off x="9603386" y="5422896"/>
            <a:ext cx="2317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Total Cost is 19.7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305A5D2-AC9E-FFC9-FED9-B48099D51399}"/>
              </a:ext>
            </a:extLst>
          </p:cNvPr>
          <p:cNvCxnSpPr/>
          <p:nvPr/>
        </p:nvCxnSpPr>
        <p:spPr>
          <a:xfrm>
            <a:off x="9782585" y="5097403"/>
            <a:ext cx="195884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70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Picture 253">
            <a:extLst>
              <a:ext uri="{FF2B5EF4-FFF2-40B4-BE49-F238E27FC236}">
                <a16:creationId xmlns:a16="http://schemas.microsoft.com/office/drawing/2014/main" id="{F2598000-2AA7-7B1D-CDCE-9F790593A7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1847428" y="210068"/>
            <a:ext cx="8197085" cy="4639859"/>
          </a:xfrm>
          <a:prstGeom prst="rect">
            <a:avLst/>
          </a:prstGeom>
        </p:spPr>
      </p:pic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26DC9E5-15F6-970C-9777-616EDE201BA3}"/>
              </a:ext>
            </a:extLst>
          </p:cNvPr>
          <p:cNvCxnSpPr>
            <a:cxnSpLocks/>
          </p:cNvCxnSpPr>
          <p:nvPr/>
        </p:nvCxnSpPr>
        <p:spPr>
          <a:xfrm flipH="1">
            <a:off x="2272748" y="4536204"/>
            <a:ext cx="7906069" cy="21100"/>
          </a:xfrm>
          <a:prstGeom prst="line">
            <a:avLst/>
          </a:prstGeom>
          <a:ln w="635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E562BC0-F562-8B65-AC97-09FDDC48E2CB}"/>
              </a:ext>
            </a:extLst>
          </p:cNvPr>
          <p:cNvCxnSpPr>
            <a:cxnSpLocks/>
          </p:cNvCxnSpPr>
          <p:nvPr/>
        </p:nvCxnSpPr>
        <p:spPr>
          <a:xfrm flipH="1">
            <a:off x="2403553" y="2850438"/>
            <a:ext cx="4123143" cy="4106"/>
          </a:xfrm>
          <a:prstGeom prst="line">
            <a:avLst/>
          </a:prstGeom>
          <a:ln w="635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C2B3005-DCD9-9039-72F9-2323614BC57D}"/>
              </a:ext>
            </a:extLst>
          </p:cNvPr>
          <p:cNvCxnSpPr>
            <a:cxnSpLocks/>
          </p:cNvCxnSpPr>
          <p:nvPr/>
        </p:nvCxnSpPr>
        <p:spPr>
          <a:xfrm flipH="1">
            <a:off x="4359965" y="2868378"/>
            <a:ext cx="2154353" cy="1658138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991A426-867B-4717-F4AF-862F2A4B082F}"/>
              </a:ext>
            </a:extLst>
          </p:cNvPr>
          <p:cNvCxnSpPr>
            <a:cxnSpLocks/>
          </p:cNvCxnSpPr>
          <p:nvPr/>
        </p:nvCxnSpPr>
        <p:spPr>
          <a:xfrm flipH="1">
            <a:off x="2411575" y="1240912"/>
            <a:ext cx="4123143" cy="4106"/>
          </a:xfrm>
          <a:prstGeom prst="line">
            <a:avLst/>
          </a:prstGeom>
          <a:ln w="635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17D2A68-368C-AC91-B1AD-BCA854115130}"/>
              </a:ext>
            </a:extLst>
          </p:cNvPr>
          <p:cNvCxnSpPr>
            <a:cxnSpLocks/>
          </p:cNvCxnSpPr>
          <p:nvPr/>
        </p:nvCxnSpPr>
        <p:spPr>
          <a:xfrm flipH="1">
            <a:off x="4333768" y="1240180"/>
            <a:ext cx="2177192" cy="1576686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C8DF609-41FE-A4F3-8794-B117E29292DD}"/>
              </a:ext>
            </a:extLst>
          </p:cNvPr>
          <p:cNvCxnSpPr>
            <a:cxnSpLocks/>
          </p:cNvCxnSpPr>
          <p:nvPr/>
        </p:nvCxnSpPr>
        <p:spPr>
          <a:xfrm flipH="1">
            <a:off x="2384859" y="2627815"/>
            <a:ext cx="7906069" cy="21100"/>
          </a:xfrm>
          <a:prstGeom prst="line">
            <a:avLst/>
          </a:prstGeom>
          <a:ln w="635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512CB5F-6D1F-D0D8-7686-3BD6A9994EDE}"/>
              </a:ext>
            </a:extLst>
          </p:cNvPr>
          <p:cNvCxnSpPr>
            <a:cxnSpLocks/>
          </p:cNvCxnSpPr>
          <p:nvPr/>
        </p:nvCxnSpPr>
        <p:spPr>
          <a:xfrm flipH="1" flipV="1">
            <a:off x="2432874" y="1031748"/>
            <a:ext cx="4043793" cy="5953"/>
          </a:xfrm>
          <a:prstGeom prst="line">
            <a:avLst/>
          </a:prstGeom>
          <a:ln w="635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39949D2-E7C7-375F-6AAB-A5B8EA6F250D}"/>
              </a:ext>
            </a:extLst>
          </p:cNvPr>
          <p:cNvCxnSpPr>
            <a:cxnSpLocks/>
          </p:cNvCxnSpPr>
          <p:nvPr/>
        </p:nvCxnSpPr>
        <p:spPr>
          <a:xfrm flipH="1">
            <a:off x="4313712" y="1029986"/>
            <a:ext cx="2158956" cy="1633954"/>
          </a:xfrm>
          <a:prstGeom prst="line">
            <a:avLst/>
          </a:prstGeom>
          <a:ln w="635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31EF158-2546-E2D1-A111-2ADB6BF56D13}"/>
              </a:ext>
            </a:extLst>
          </p:cNvPr>
          <p:cNvCxnSpPr>
            <a:cxnSpLocks/>
          </p:cNvCxnSpPr>
          <p:nvPr/>
        </p:nvCxnSpPr>
        <p:spPr>
          <a:xfrm flipH="1">
            <a:off x="2438503" y="858390"/>
            <a:ext cx="7906069" cy="21100"/>
          </a:xfrm>
          <a:prstGeom prst="line">
            <a:avLst/>
          </a:prstGeom>
          <a:ln w="635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FC07EF70-EEE2-F1F9-31E7-4912B7EB8571}"/>
              </a:ext>
            </a:extLst>
          </p:cNvPr>
          <p:cNvSpPr txBox="1"/>
          <p:nvPr/>
        </p:nvSpPr>
        <p:spPr>
          <a:xfrm>
            <a:off x="10309622" y="908323"/>
            <a:ext cx="93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Cost = 0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C05C867-7103-367F-8E48-57A57B366190}"/>
              </a:ext>
            </a:extLst>
          </p:cNvPr>
          <p:cNvSpPr txBox="1"/>
          <p:nvPr/>
        </p:nvSpPr>
        <p:spPr>
          <a:xfrm>
            <a:off x="10324691" y="2530681"/>
            <a:ext cx="93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Cost = 0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6CA9D9E-C247-91E0-5D0C-98C5C7FBCD05}"/>
              </a:ext>
            </a:extLst>
          </p:cNvPr>
          <p:cNvSpPr txBox="1"/>
          <p:nvPr/>
        </p:nvSpPr>
        <p:spPr>
          <a:xfrm>
            <a:off x="10178817" y="4159703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Cost = 19.7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4782A6E-B0E7-7257-6854-221D95B9E685}"/>
              </a:ext>
            </a:extLst>
          </p:cNvPr>
          <p:cNvSpPr txBox="1"/>
          <p:nvPr/>
        </p:nvSpPr>
        <p:spPr>
          <a:xfrm>
            <a:off x="9870702" y="5450693"/>
            <a:ext cx="178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Total Cost is 19.7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9FD9092D-9B9B-C0C1-9286-691CB015CA3C}"/>
              </a:ext>
            </a:extLst>
          </p:cNvPr>
          <p:cNvCxnSpPr/>
          <p:nvPr/>
        </p:nvCxnSpPr>
        <p:spPr>
          <a:xfrm>
            <a:off x="9782585" y="5097403"/>
            <a:ext cx="195884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C01228FB-C39A-F105-4D23-294A52261BD0}"/>
              </a:ext>
            </a:extLst>
          </p:cNvPr>
          <p:cNvSpPr txBox="1"/>
          <p:nvPr/>
        </p:nvSpPr>
        <p:spPr>
          <a:xfrm>
            <a:off x="1239082" y="4903133"/>
            <a:ext cx="81346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sz="3200" b="1" dirty="0">
                <a:solidFill>
                  <a:srgbClr val="00B0F0"/>
                </a:solidFill>
              </a:rPr>
              <a:t>Backpropagation Through Time (BPTT:</a:t>
            </a:r>
            <a:r>
              <a:rPr lang="en-US" sz="2400" b="1" dirty="0">
                <a:solidFill>
                  <a:srgbClr val="00B0F0"/>
                </a:solidFill>
              </a:rPr>
              <a:t>) </a:t>
            </a:r>
          </a:p>
          <a:p>
            <a:pPr marL="742950" lvl="1" indent="-285750" algn="r">
              <a:buFont typeface="Arial" panose="020B0604020202020204" pitchFamily="34" charset="0"/>
              <a:buChar char="•"/>
            </a:pPr>
            <a:r>
              <a:rPr lang="en-US" sz="1600" i="1" dirty="0"/>
              <a:t>Perform the first pass through the unrolled network</a:t>
            </a:r>
          </a:p>
          <a:p>
            <a:pPr marL="742950" lvl="1" indent="-285750" algn="r">
              <a:buFont typeface="Arial" panose="020B0604020202020204" pitchFamily="34" charset="0"/>
              <a:buChar char="•"/>
            </a:pPr>
            <a:r>
              <a:rPr lang="en-US" sz="1600" i="1" dirty="0"/>
              <a:t>Evaluate the output sequence using a cost function</a:t>
            </a:r>
          </a:p>
          <a:p>
            <a:pPr marL="742950" lvl="1" indent="-285750" algn="r">
              <a:buFont typeface="Arial" panose="020B0604020202020204" pitchFamily="34" charset="0"/>
              <a:buChar char="•"/>
            </a:pPr>
            <a:r>
              <a:rPr lang="en-US" sz="1600" i="1" dirty="0"/>
              <a:t>Back propagate the gradients through the unrolled network</a:t>
            </a:r>
          </a:p>
          <a:p>
            <a:pPr marL="742950" lvl="1" indent="-285750" algn="r">
              <a:buFont typeface="Arial" panose="020B0604020202020204" pitchFamily="34" charset="0"/>
              <a:buChar char="•"/>
            </a:pPr>
            <a:r>
              <a:rPr lang="en-US" sz="1600" i="1" dirty="0"/>
              <a:t>Update parameters</a:t>
            </a:r>
          </a:p>
          <a:p>
            <a:pPr marL="742950" lvl="1" indent="-285750" algn="r">
              <a:buFont typeface="Arial" panose="020B0604020202020204" pitchFamily="34" charset="0"/>
              <a:buChar char="•"/>
            </a:pPr>
            <a:r>
              <a:rPr lang="en-US" sz="1600" i="1" dirty="0"/>
              <a:t>repeat…</a:t>
            </a:r>
          </a:p>
          <a:p>
            <a:pPr algn="ctr"/>
            <a:endParaRPr lang="en-US" sz="2400" b="1" dirty="0">
              <a:solidFill>
                <a:srgbClr val="00B0F0"/>
              </a:solidFill>
            </a:endParaRP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AD7D5392-CC50-BF60-905B-CC75980D0566}"/>
              </a:ext>
            </a:extLst>
          </p:cNvPr>
          <p:cNvCxnSpPr>
            <a:cxnSpLocks/>
          </p:cNvCxnSpPr>
          <p:nvPr/>
        </p:nvCxnSpPr>
        <p:spPr>
          <a:xfrm>
            <a:off x="9654210" y="5419883"/>
            <a:ext cx="0" cy="706344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668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FAD254-039D-BFDA-90EB-5F3217B29743}"/>
              </a:ext>
            </a:extLst>
          </p:cNvPr>
          <p:cNvSpPr/>
          <p:nvPr/>
        </p:nvSpPr>
        <p:spPr>
          <a:xfrm>
            <a:off x="9124121" y="463826"/>
            <a:ext cx="841513" cy="68248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56668B1-FD6C-53E3-AA5A-5F9B6BBBCF34}"/>
              </a:ext>
            </a:extLst>
          </p:cNvPr>
          <p:cNvSpPr/>
          <p:nvPr/>
        </p:nvSpPr>
        <p:spPr>
          <a:xfrm>
            <a:off x="9124120" y="1683026"/>
            <a:ext cx="841513" cy="68248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AFAD985-FE15-82B3-159C-8E1583DFFD59}"/>
              </a:ext>
            </a:extLst>
          </p:cNvPr>
          <p:cNvSpPr/>
          <p:nvPr/>
        </p:nvSpPr>
        <p:spPr>
          <a:xfrm>
            <a:off x="9124120" y="2902226"/>
            <a:ext cx="841513" cy="68248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44D86-2F27-949D-F1CF-83604B9EEB94}"/>
              </a:ext>
            </a:extLst>
          </p:cNvPr>
          <p:cNvSpPr txBox="1"/>
          <p:nvPr/>
        </p:nvSpPr>
        <p:spPr>
          <a:xfrm>
            <a:off x="8169965" y="62040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199F32-7D25-436F-F747-97B02B07FB13}"/>
              </a:ext>
            </a:extLst>
          </p:cNvPr>
          <p:cNvCxnSpPr>
            <a:endCxn id="4" idx="1"/>
          </p:cNvCxnSpPr>
          <p:nvPr/>
        </p:nvCxnSpPr>
        <p:spPr>
          <a:xfrm>
            <a:off x="8607286" y="805069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5C222D-CBD2-72B6-CA7C-4FB3C2453AE4}"/>
              </a:ext>
            </a:extLst>
          </p:cNvPr>
          <p:cNvSpPr txBox="1"/>
          <p:nvPr/>
        </p:nvSpPr>
        <p:spPr>
          <a:xfrm>
            <a:off x="8169965" y="182555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13B83C-AD3B-72AC-EBDD-4E2B32C3D206}"/>
              </a:ext>
            </a:extLst>
          </p:cNvPr>
          <p:cNvCxnSpPr/>
          <p:nvPr/>
        </p:nvCxnSpPr>
        <p:spPr>
          <a:xfrm>
            <a:off x="8607286" y="2010224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D935EE-3319-3EE1-88FE-7AFDBADDDB5C}"/>
              </a:ext>
            </a:extLst>
          </p:cNvPr>
          <p:cNvSpPr txBox="1"/>
          <p:nvPr/>
        </p:nvSpPr>
        <p:spPr>
          <a:xfrm>
            <a:off x="8169965" y="305880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52A359-3F8D-B441-47BB-1D5BA2EA76C3}"/>
              </a:ext>
            </a:extLst>
          </p:cNvPr>
          <p:cNvCxnSpPr/>
          <p:nvPr/>
        </p:nvCxnSpPr>
        <p:spPr>
          <a:xfrm>
            <a:off x="8607286" y="3243469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4C7C92-9510-EFDD-CA91-967F20FD6CE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544877" y="1146313"/>
            <a:ext cx="1" cy="5367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560C2B-3C8F-C752-8D95-82D5514892B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9544877" y="2365513"/>
            <a:ext cx="0" cy="5367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841AB6-8FC2-A9C3-F404-C1793822956F}"/>
              </a:ext>
            </a:extLst>
          </p:cNvPr>
          <p:cNvCxnSpPr/>
          <p:nvPr/>
        </p:nvCxnSpPr>
        <p:spPr>
          <a:xfrm>
            <a:off x="9965634" y="805069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118FD8-94A5-1B6E-D5B3-6477AA5748A8}"/>
              </a:ext>
            </a:extLst>
          </p:cNvPr>
          <p:cNvCxnSpPr/>
          <p:nvPr/>
        </p:nvCxnSpPr>
        <p:spPr>
          <a:xfrm>
            <a:off x="9965634" y="2010223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5E2E81-5CB9-B883-5761-FA4D4ACE4D8A}"/>
              </a:ext>
            </a:extLst>
          </p:cNvPr>
          <p:cNvCxnSpPr/>
          <p:nvPr/>
        </p:nvCxnSpPr>
        <p:spPr>
          <a:xfrm>
            <a:off x="9965634" y="3243469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8241215-D907-228C-5BA7-E6A214415B4F}"/>
              </a:ext>
            </a:extLst>
          </p:cNvPr>
          <p:cNvSpPr txBox="1"/>
          <p:nvPr/>
        </p:nvSpPr>
        <p:spPr>
          <a:xfrm>
            <a:off x="10482469" y="62040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D82926-C54B-482C-41F6-8C8CC6AF8309}"/>
              </a:ext>
            </a:extLst>
          </p:cNvPr>
          <p:cNvSpPr txBox="1"/>
          <p:nvPr/>
        </p:nvSpPr>
        <p:spPr>
          <a:xfrm>
            <a:off x="10482469" y="182555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44EF87-9041-C5E7-9A84-19020733AE4F}"/>
              </a:ext>
            </a:extLst>
          </p:cNvPr>
          <p:cNvSpPr txBox="1"/>
          <p:nvPr/>
        </p:nvSpPr>
        <p:spPr>
          <a:xfrm>
            <a:off x="10502345" y="305721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D690016-F355-5B5E-0E9E-EC1561597E62}"/>
              </a:ext>
            </a:extLst>
          </p:cNvPr>
          <p:cNvSpPr/>
          <p:nvPr/>
        </p:nvSpPr>
        <p:spPr>
          <a:xfrm rot="16200000">
            <a:off x="3559549" y="5085655"/>
            <a:ext cx="682486" cy="68248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60E5534-292E-FD10-9D32-40AC94327E56}"/>
              </a:ext>
            </a:extLst>
          </p:cNvPr>
          <p:cNvSpPr/>
          <p:nvPr/>
        </p:nvSpPr>
        <p:spPr>
          <a:xfrm rot="16200000">
            <a:off x="4791997" y="5085657"/>
            <a:ext cx="682487" cy="68248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E23A64-ABC6-7BDB-2B1C-A52E0EF5F5F3}"/>
              </a:ext>
            </a:extLst>
          </p:cNvPr>
          <p:cNvSpPr txBox="1"/>
          <p:nvPr/>
        </p:nvSpPr>
        <p:spPr>
          <a:xfrm>
            <a:off x="3698695" y="627590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6C267B-EAC5-C57D-CA9A-7AF67B140855}"/>
              </a:ext>
            </a:extLst>
          </p:cNvPr>
          <p:cNvSpPr txBox="1"/>
          <p:nvPr/>
        </p:nvSpPr>
        <p:spPr>
          <a:xfrm>
            <a:off x="4931142" y="626596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2234C3-F292-A90F-C34F-2A8D2FEFA848}"/>
              </a:ext>
            </a:extLst>
          </p:cNvPr>
          <p:cNvCxnSpPr>
            <a:cxnSpLocks/>
          </p:cNvCxnSpPr>
          <p:nvPr/>
        </p:nvCxnSpPr>
        <p:spPr>
          <a:xfrm rot="16200000">
            <a:off x="4874822" y="4813986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44F9FCF-618C-26B0-C99C-5148843F4A47}"/>
              </a:ext>
            </a:extLst>
          </p:cNvPr>
          <p:cNvSpPr txBox="1"/>
          <p:nvPr/>
        </p:nvSpPr>
        <p:spPr>
          <a:xfrm>
            <a:off x="6173968" y="6265961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1AE62E-64E2-F3C6-7512-A77EAF1B6B71}"/>
              </a:ext>
            </a:extLst>
          </p:cNvPr>
          <p:cNvCxnSpPr>
            <a:cxnSpLocks/>
          </p:cNvCxnSpPr>
          <p:nvPr/>
        </p:nvCxnSpPr>
        <p:spPr>
          <a:xfrm rot="16200000">
            <a:off x="3642374" y="6026559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AE4CAB-0412-D130-7BFD-079724B33A30}"/>
              </a:ext>
            </a:extLst>
          </p:cNvPr>
          <p:cNvCxnSpPr>
            <a:cxnSpLocks/>
          </p:cNvCxnSpPr>
          <p:nvPr/>
        </p:nvCxnSpPr>
        <p:spPr>
          <a:xfrm rot="16200000">
            <a:off x="3631996" y="4817296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6E7905-A896-2A19-F247-F127DAE62FEC}"/>
              </a:ext>
            </a:extLst>
          </p:cNvPr>
          <p:cNvCxnSpPr>
            <a:cxnSpLocks/>
          </p:cNvCxnSpPr>
          <p:nvPr/>
        </p:nvCxnSpPr>
        <p:spPr>
          <a:xfrm rot="16200000">
            <a:off x="6107270" y="6026557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AAEE28-5D60-061C-9A0B-B3855AD343AB}"/>
              </a:ext>
            </a:extLst>
          </p:cNvPr>
          <p:cNvCxnSpPr>
            <a:cxnSpLocks/>
          </p:cNvCxnSpPr>
          <p:nvPr/>
        </p:nvCxnSpPr>
        <p:spPr>
          <a:xfrm rot="16200000">
            <a:off x="4874822" y="6026558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7319C14-BB60-3F87-48F5-055EBB5F58E5}"/>
              </a:ext>
            </a:extLst>
          </p:cNvPr>
          <p:cNvSpPr txBox="1"/>
          <p:nvPr/>
        </p:nvSpPr>
        <p:spPr>
          <a:xfrm>
            <a:off x="3652312" y="403873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A2455A-A4D0-FA41-469D-191C9D89089E}"/>
              </a:ext>
            </a:extLst>
          </p:cNvPr>
          <p:cNvSpPr txBox="1"/>
          <p:nvPr/>
        </p:nvSpPr>
        <p:spPr>
          <a:xfrm>
            <a:off x="4898623" y="404413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140AF1-49BF-3379-7B69-454133039432}"/>
              </a:ext>
            </a:extLst>
          </p:cNvPr>
          <p:cNvSpPr txBox="1"/>
          <p:nvPr/>
        </p:nvSpPr>
        <p:spPr>
          <a:xfrm>
            <a:off x="6136920" y="4072727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A2477E9-5E29-08AB-CABD-0EB271B03696}"/>
              </a:ext>
            </a:extLst>
          </p:cNvPr>
          <p:cNvSpPr/>
          <p:nvPr/>
        </p:nvSpPr>
        <p:spPr>
          <a:xfrm rot="16200000">
            <a:off x="6024445" y="5085657"/>
            <a:ext cx="682486" cy="68248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3F1CC8-CB5E-1632-1BF0-617B1D7938BE}"/>
              </a:ext>
            </a:extLst>
          </p:cNvPr>
          <p:cNvCxnSpPr>
            <a:cxnSpLocks/>
          </p:cNvCxnSpPr>
          <p:nvPr/>
        </p:nvCxnSpPr>
        <p:spPr>
          <a:xfrm rot="16200000">
            <a:off x="6107270" y="4813986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8F5E27E-6106-F3BF-FFBF-F0530A0CAAF5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4242036" y="5426899"/>
            <a:ext cx="54996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4326521-4899-5664-2634-ABA4734CAFEA}"/>
              </a:ext>
            </a:extLst>
          </p:cNvPr>
          <p:cNvCxnSpPr>
            <a:cxnSpLocks/>
            <a:stCxn id="28" idx="2"/>
            <a:endCxn id="51" idx="0"/>
          </p:cNvCxnSpPr>
          <p:nvPr/>
        </p:nvCxnSpPr>
        <p:spPr>
          <a:xfrm>
            <a:off x="5474484" y="5426900"/>
            <a:ext cx="54996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BE6E4C00-92E6-302E-B8B7-26B717095944}"/>
              </a:ext>
            </a:extLst>
          </p:cNvPr>
          <p:cNvCxnSpPr>
            <a:cxnSpLocks/>
          </p:cNvCxnSpPr>
          <p:nvPr/>
        </p:nvCxnSpPr>
        <p:spPr>
          <a:xfrm>
            <a:off x="6822764" y="1959733"/>
            <a:ext cx="1207181" cy="14046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07FFBD56-E521-3506-2F24-E6DC76BEFDC6}"/>
              </a:ext>
            </a:extLst>
          </p:cNvPr>
          <p:cNvCxnSpPr>
            <a:cxnSpLocks/>
          </p:cNvCxnSpPr>
          <p:nvPr/>
        </p:nvCxnSpPr>
        <p:spPr>
          <a:xfrm>
            <a:off x="9548188" y="3584713"/>
            <a:ext cx="0" cy="5367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DFB921E-E7B8-8807-C604-D4C72524CD77}"/>
              </a:ext>
            </a:extLst>
          </p:cNvPr>
          <p:cNvCxnSpPr>
            <a:cxnSpLocks/>
          </p:cNvCxnSpPr>
          <p:nvPr/>
        </p:nvCxnSpPr>
        <p:spPr>
          <a:xfrm>
            <a:off x="6706932" y="5437768"/>
            <a:ext cx="54996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6A5BA35-C18B-96A1-CE2C-BA9A7D328B0D}"/>
              </a:ext>
            </a:extLst>
          </p:cNvPr>
          <p:cNvSpPr txBox="1"/>
          <p:nvPr/>
        </p:nvSpPr>
        <p:spPr>
          <a:xfrm>
            <a:off x="7716010" y="4492488"/>
            <a:ext cx="27995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We often represent RNNs in more simplified forms…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BF7A65B-E35E-61BA-F116-18198F087A9D}"/>
              </a:ext>
            </a:extLst>
          </p:cNvPr>
          <p:cNvSpPr txBox="1"/>
          <p:nvPr/>
        </p:nvSpPr>
        <p:spPr>
          <a:xfrm>
            <a:off x="9978886" y="281608"/>
            <a:ext cx="1345096" cy="23522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9BF3CFF-C9EF-C2E7-A312-0C0B926E3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393" y="36743"/>
            <a:ext cx="6010210" cy="360612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C2C19F-3544-8D35-C973-AF46A39A4C57}"/>
              </a:ext>
            </a:extLst>
          </p:cNvPr>
          <p:cNvCxnSpPr/>
          <p:nvPr/>
        </p:nvCxnSpPr>
        <p:spPr>
          <a:xfrm>
            <a:off x="9978885" y="2038314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AC6FE1-83CE-655E-AA0C-6FA4574B5BE6}"/>
              </a:ext>
            </a:extLst>
          </p:cNvPr>
          <p:cNvSpPr txBox="1"/>
          <p:nvPr/>
        </p:nvSpPr>
        <p:spPr>
          <a:xfrm>
            <a:off x="10515596" y="185206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B1A2BD-A790-8737-D776-CB172D4D6F5C}"/>
              </a:ext>
            </a:extLst>
          </p:cNvPr>
          <p:cNvCxnSpPr/>
          <p:nvPr/>
        </p:nvCxnSpPr>
        <p:spPr>
          <a:xfrm>
            <a:off x="9978884" y="783804"/>
            <a:ext cx="5168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C18F1A-1671-6803-7BF3-9C6F84C37C89}"/>
              </a:ext>
            </a:extLst>
          </p:cNvPr>
          <p:cNvSpPr txBox="1"/>
          <p:nvPr/>
        </p:nvSpPr>
        <p:spPr>
          <a:xfrm>
            <a:off x="10515595" y="59755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1BE7B3-722E-8B4B-F909-024199B9F58E}"/>
              </a:ext>
            </a:extLst>
          </p:cNvPr>
          <p:cNvCxnSpPr>
            <a:cxnSpLocks/>
          </p:cNvCxnSpPr>
          <p:nvPr/>
        </p:nvCxnSpPr>
        <p:spPr>
          <a:xfrm flipH="1">
            <a:off x="6958168" y="3908586"/>
            <a:ext cx="1135790" cy="533473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42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/>
      <p:bldP spid="7" grpId="1"/>
      <p:bldP spid="10" grpId="0"/>
      <p:bldP spid="10" grpId="1"/>
      <p:bldP spid="12" grpId="0"/>
      <p:bldP spid="12" grpId="1"/>
      <p:bldP spid="23" grpId="0"/>
      <p:bldP spid="23" grpId="1"/>
      <p:bldP spid="24" grpId="0"/>
      <p:bldP spid="24" grpId="1"/>
      <p:bldP spid="25" grpId="0"/>
      <p:bldP spid="25" grpId="1"/>
      <p:bldP spid="26" grpId="0" animBg="1"/>
      <p:bldP spid="28" grpId="0" animBg="1"/>
      <p:bldP spid="29" grpId="0"/>
      <p:bldP spid="31" grpId="0"/>
      <p:bldP spid="33" grpId="0"/>
      <p:bldP spid="40" grpId="0"/>
      <p:bldP spid="41" grpId="0"/>
      <p:bldP spid="42" grpId="0"/>
      <p:bldP spid="51" grpId="0" animBg="1"/>
      <p:bldP spid="183" grpId="0"/>
      <p:bldP spid="187" grpId="0" animBg="1"/>
      <p:bldP spid="187" grpId="1" animBg="1"/>
      <p:bldP spid="15" grpId="0"/>
      <p:bldP spid="15" grpId="1"/>
      <p:bldP spid="18" grpId="0"/>
      <p:bldP spid="1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0240-1C4F-4211-924F-3DEF67E4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35558-B2A7-4F26-B59B-CCD3FCF6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different types of RNNs based on inputs and outputs </a:t>
            </a:r>
          </a:p>
          <a:p>
            <a:pPr marL="0" indent="0">
              <a:buNone/>
            </a:pPr>
            <a:r>
              <a:rPr lang="en-US" dirty="0"/>
              <a:t>1) Predict a single value</a:t>
            </a:r>
          </a:p>
          <a:p>
            <a:pPr lvl="1"/>
            <a:r>
              <a:rPr lang="en-US" dirty="0"/>
              <a:t>Input: a sequence of values</a:t>
            </a:r>
          </a:p>
          <a:p>
            <a:pPr lvl="1"/>
            <a:r>
              <a:rPr lang="en-US" dirty="0"/>
              <a:t>Output: one value</a:t>
            </a:r>
          </a:p>
          <a:p>
            <a:pPr lvl="1"/>
            <a:r>
              <a:rPr lang="en-US" dirty="0"/>
              <a:t>E.g., feed a sequence of words, </a:t>
            </a:r>
            <a:br>
              <a:rPr lang="en-US" dirty="0"/>
            </a:br>
            <a:r>
              <a:rPr lang="en-US" dirty="0"/>
              <a:t>predict sentiment</a:t>
            </a:r>
          </a:p>
          <a:p>
            <a:pPr marL="0" indent="0">
              <a:buNone/>
            </a:pPr>
            <a:r>
              <a:rPr lang="en-US" dirty="0"/>
              <a:t>2) Predict a sequence</a:t>
            </a:r>
          </a:p>
          <a:p>
            <a:pPr lvl="1"/>
            <a:r>
              <a:rPr lang="en-US" dirty="0"/>
              <a:t>Input: a sequence of values</a:t>
            </a:r>
          </a:p>
          <a:p>
            <a:pPr lvl="1"/>
            <a:r>
              <a:rPr lang="en-US" dirty="0"/>
              <a:t>Output: a sequence of values</a:t>
            </a:r>
          </a:p>
          <a:p>
            <a:pPr lvl="1"/>
            <a:r>
              <a:rPr lang="en-US" dirty="0"/>
              <a:t>E.g., feed stock prices, </a:t>
            </a:r>
            <a:br>
              <a:rPr lang="en-US" dirty="0"/>
            </a:br>
            <a:r>
              <a:rPr lang="en-US" dirty="0"/>
              <a:t>predict stock prices shifted by one day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74265-AC60-4757-A586-1CE897F32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135" y="4557714"/>
            <a:ext cx="3436918" cy="1828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59617F-30A5-4931-93FC-CC2136C17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468" y="2247528"/>
            <a:ext cx="2888230" cy="22328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D9C5C0-84C2-4152-8558-2DA96B2E92BA}"/>
              </a:ext>
            </a:extLst>
          </p:cNvPr>
          <p:cNvCxnSpPr>
            <a:cxnSpLocks/>
          </p:cNvCxnSpPr>
          <p:nvPr/>
        </p:nvCxnSpPr>
        <p:spPr>
          <a:xfrm>
            <a:off x="4658139" y="2496043"/>
            <a:ext cx="2385391" cy="58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A65F17-482D-4C38-BEC9-81A64575230B}"/>
              </a:ext>
            </a:extLst>
          </p:cNvPr>
          <p:cNvCxnSpPr>
            <a:cxnSpLocks/>
          </p:cNvCxnSpPr>
          <p:nvPr/>
        </p:nvCxnSpPr>
        <p:spPr>
          <a:xfrm>
            <a:off x="4262497" y="4361957"/>
            <a:ext cx="2935971" cy="79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736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0240-1C4F-4211-924F-3DEF67E4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35558-B2A7-4F26-B59B-CCD3FCF6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3) Predict a sequence based on a single value</a:t>
            </a:r>
          </a:p>
          <a:p>
            <a:pPr lvl="1"/>
            <a:r>
              <a:rPr lang="en-US" dirty="0"/>
              <a:t>Input: one value</a:t>
            </a:r>
          </a:p>
          <a:p>
            <a:pPr lvl="1"/>
            <a:r>
              <a:rPr lang="en-US" dirty="0"/>
              <a:t>Output: sequence of values</a:t>
            </a:r>
          </a:p>
          <a:p>
            <a:pPr lvl="1"/>
            <a:r>
              <a:rPr lang="en-US" dirty="0"/>
              <a:t>E.g., feed an image, predict its caption</a:t>
            </a:r>
          </a:p>
          <a:p>
            <a:pPr marL="0" indent="0">
              <a:buNone/>
            </a:pPr>
            <a:r>
              <a:rPr lang="en-US" dirty="0"/>
              <a:t>4) Predict a sequence based on a sequence</a:t>
            </a:r>
          </a:p>
          <a:p>
            <a:pPr lvl="1"/>
            <a:r>
              <a:rPr lang="en-US" dirty="0"/>
              <a:t>Input: sequence of values</a:t>
            </a:r>
          </a:p>
          <a:p>
            <a:pPr lvl="1"/>
            <a:r>
              <a:rPr lang="en-US" dirty="0"/>
              <a:t>Output: sequence of values</a:t>
            </a:r>
          </a:p>
          <a:p>
            <a:pPr lvl="1"/>
            <a:r>
              <a:rPr lang="en-US" dirty="0"/>
              <a:t>E.g., translation (the whole statement is used to </a:t>
            </a:r>
            <a:br>
              <a:rPr lang="en-US" dirty="0"/>
            </a:br>
            <a:r>
              <a:rPr lang="en-US" dirty="0"/>
              <a:t>generate Y' values (translated statement))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F813C-F1F6-4A12-88EE-BC5332F52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840" y="1901904"/>
            <a:ext cx="2667231" cy="1859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069784-7178-4265-98E7-BCADD8E43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909" y="4229539"/>
            <a:ext cx="3627434" cy="226333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B5E3BA-1B90-40B7-B14B-BF0446D1CF31}"/>
              </a:ext>
            </a:extLst>
          </p:cNvPr>
          <p:cNvCxnSpPr>
            <a:cxnSpLocks/>
          </p:cNvCxnSpPr>
          <p:nvPr/>
        </p:nvCxnSpPr>
        <p:spPr>
          <a:xfrm>
            <a:off x="7670307" y="2130641"/>
            <a:ext cx="928944" cy="26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C9AB00-53C6-4397-8B2A-9C330B10FB42}"/>
              </a:ext>
            </a:extLst>
          </p:cNvPr>
          <p:cNvCxnSpPr>
            <a:cxnSpLocks/>
          </p:cNvCxnSpPr>
          <p:nvPr/>
        </p:nvCxnSpPr>
        <p:spPr>
          <a:xfrm>
            <a:off x="7268817" y="3761345"/>
            <a:ext cx="742122" cy="69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6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92DA-A4DC-4137-B7F7-B1037674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 (RNN)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998D-9B7A-4596-BB47-92F1CF15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neural networks analyze “cross-sectional” data</a:t>
            </a:r>
          </a:p>
          <a:p>
            <a:pPr lvl="1"/>
            <a:r>
              <a:rPr lang="en-US" dirty="0"/>
              <a:t>No “time” dimension</a:t>
            </a:r>
          </a:p>
          <a:p>
            <a:r>
              <a:rPr lang="en-US" dirty="0"/>
              <a:t>RNNs can look at both:</a:t>
            </a:r>
          </a:p>
          <a:p>
            <a:pPr lvl="1"/>
            <a:r>
              <a:rPr lang="en-US" dirty="0"/>
              <a:t>Current state (i.e., cross-section)</a:t>
            </a:r>
          </a:p>
          <a:p>
            <a:pPr lvl="1"/>
            <a:r>
              <a:rPr lang="en-US" dirty="0"/>
              <a:t>Recent past</a:t>
            </a:r>
          </a:p>
          <a:p>
            <a:r>
              <a:rPr lang="en-US" dirty="0"/>
              <a:t>Advantage: information can “persist” in the neural network</a:t>
            </a:r>
          </a:p>
          <a:p>
            <a:r>
              <a:rPr lang="en-US" dirty="0"/>
              <a:t>Similar to “watching a movie”</a:t>
            </a:r>
          </a:p>
        </p:txBody>
      </p:sp>
    </p:spTree>
    <p:extLst>
      <p:ext uri="{BB962C8B-B14F-4D97-AF65-F5344CB8AC3E}">
        <p14:creationId xmlns:p14="http://schemas.microsoft.com/office/powerpoint/2010/main" val="3809538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74F2-C760-4AFE-8CC4-2C943A5E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a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0A7F1-DBB7-483F-966A-225256294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kinds of time series:</a:t>
            </a:r>
          </a:p>
          <a:p>
            <a:pPr lvl="1"/>
            <a:r>
              <a:rPr lang="en-US" dirty="0"/>
              <a:t>Univariate (a single variable per time step)</a:t>
            </a:r>
          </a:p>
          <a:p>
            <a:pPr lvl="2"/>
            <a:r>
              <a:rPr lang="en-US" dirty="0"/>
              <a:t>Average temperature per day for 30 days</a:t>
            </a:r>
          </a:p>
          <a:p>
            <a:pPr lvl="1"/>
            <a:r>
              <a:rPr lang="en-US" dirty="0"/>
              <a:t>Multivariate (two or more variables per time step)</a:t>
            </a:r>
          </a:p>
          <a:p>
            <a:pPr lvl="2"/>
            <a:r>
              <a:rPr lang="en-US" dirty="0"/>
              <a:t>Average temperature per day, and average humidity per day for 30 days</a:t>
            </a:r>
          </a:p>
          <a:p>
            <a:r>
              <a:rPr lang="en-US" dirty="0"/>
              <a:t>Goal: predict next value (either a single value or sequence)</a:t>
            </a:r>
          </a:p>
          <a:p>
            <a:r>
              <a:rPr lang="en-US" dirty="0"/>
              <a:t>RNNs can perform both tasks</a:t>
            </a:r>
          </a:p>
        </p:txBody>
      </p:sp>
    </p:spTree>
    <p:extLst>
      <p:ext uri="{BB962C8B-B14F-4D97-AF65-F5344CB8AC3E}">
        <p14:creationId xmlns:p14="http://schemas.microsoft.com/office/powerpoint/2010/main" val="2983436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A86A-9BB7-4539-91A3-D5B960C3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2A87A-803C-408F-BFDC-E474EE80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(daily temp values at 8am, 10am, 12pm, 2pm, 4pm)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[74, 75, 76, 77, 78]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r>
              <a:rPr lang="en-US" dirty="0"/>
              <a:t>Target: (daily temp values at 6pm, 8pm)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[[88, 87]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[77, 77]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62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A86A-9BB7-4539-91A3-D5B960C3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2A87A-803C-408F-BFDC-E474EE80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 (sliding window: 2 temperature measures taken in sequence)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90]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[80, 84]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[84, 87]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r>
              <a:rPr lang="en-US" dirty="0"/>
              <a:t>Target: (sliding window: predict 2 target values in sequence)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[[84, 87]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[87, 90]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77497-A275-4AC7-A85E-FD6C23282DD1}"/>
              </a:ext>
            </a:extLst>
          </p:cNvPr>
          <p:cNvSpPr txBox="1"/>
          <p:nvPr/>
        </p:nvSpPr>
        <p:spPr>
          <a:xfrm>
            <a:off x="6956172" y="3158326"/>
            <a:ext cx="3870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ignore the intermediate predictions and focus on last 2 only (6pm, 8pm)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B3244-3315-4667-9646-23FC6DF2C3E1}"/>
              </a:ext>
            </a:extLst>
          </p:cNvPr>
          <p:cNvSpPr txBox="1"/>
          <p:nvPr/>
        </p:nvSpPr>
        <p:spPr>
          <a:xfrm>
            <a:off x="6956172" y="4616878"/>
            <a:ext cx="3870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Tricky to do: </a:t>
            </a:r>
          </a:p>
          <a:p>
            <a:pPr marL="342900" indent="-342900">
              <a:buAutoNum type="arabicParenR"/>
            </a:pPr>
            <a:r>
              <a:rPr lang="en-US" dirty="0"/>
              <a:t>Requires to re-transform the training and target values</a:t>
            </a:r>
          </a:p>
          <a:p>
            <a:pPr marL="342900" indent="-342900">
              <a:buAutoNum type="arabicParenR"/>
            </a:pPr>
            <a:r>
              <a:rPr lang="en-US" dirty="0"/>
              <a:t>Requires </a:t>
            </a:r>
            <a:r>
              <a:rPr lang="en-US" dirty="0" err="1"/>
              <a:t>TimeDistributed</a:t>
            </a:r>
            <a:r>
              <a:rPr lang="en-US" dirty="0"/>
              <a:t>() wrapper for Dense() if the last layer is dense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95FB32FD-D9C9-3AB9-985B-A1ED6936BFC1}"/>
              </a:ext>
            </a:extLst>
          </p:cNvPr>
          <p:cNvSpPr/>
          <p:nvPr/>
        </p:nvSpPr>
        <p:spPr>
          <a:xfrm rot="5400000">
            <a:off x="5559286" y="2047461"/>
            <a:ext cx="115957" cy="1394792"/>
          </a:xfrm>
          <a:prstGeom prst="rightBracket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66EC66-0C59-D325-5B65-6E5BA008F026}"/>
              </a:ext>
            </a:extLst>
          </p:cNvPr>
          <p:cNvCxnSpPr>
            <a:stCxn id="8" idx="2"/>
          </p:cNvCxnSpPr>
          <p:nvPr/>
        </p:nvCxnSpPr>
        <p:spPr>
          <a:xfrm flipH="1">
            <a:off x="3021496" y="2802836"/>
            <a:ext cx="2595769" cy="9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AEA75E-B034-6971-3C13-CA2A4B7C6A82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2948609" y="2802836"/>
            <a:ext cx="3549926" cy="424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D7DBFB56-E688-9D8A-FE04-2FDE2B616FAD}"/>
              </a:ext>
            </a:extLst>
          </p:cNvPr>
          <p:cNvSpPr/>
          <p:nvPr/>
        </p:nvSpPr>
        <p:spPr>
          <a:xfrm rot="5400000">
            <a:off x="6440556" y="2047461"/>
            <a:ext cx="115957" cy="1394792"/>
          </a:xfrm>
          <a:prstGeom prst="rightBracket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D1D2FE0C-4052-3ADA-D941-5B0126A28CA9}"/>
              </a:ext>
            </a:extLst>
          </p:cNvPr>
          <p:cNvSpPr/>
          <p:nvPr/>
        </p:nvSpPr>
        <p:spPr>
          <a:xfrm rot="5400000">
            <a:off x="7321825" y="2047461"/>
            <a:ext cx="115957" cy="1394792"/>
          </a:xfrm>
          <a:prstGeom prst="rightBracket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A22AC3-46FB-8385-5021-75CA896A1FDA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980081" y="2802836"/>
            <a:ext cx="4399723" cy="695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72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6" grpId="0" animBg="1"/>
      <p:bldP spid="16" grpId="1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A86A-9BB7-4539-91A3-D5B960C3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2A87A-803C-408F-BFDC-E474EE80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 (sliding window: 8am, 10am, 12pm, 2pm, 4pm)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90]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[80, 84]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[84, 87]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r>
              <a:rPr lang="en-US" dirty="0"/>
              <a:t>Target: (sliding window)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[[84, 87]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[87, 90]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77497-A275-4AC7-A85E-FD6C23282DD1}"/>
              </a:ext>
            </a:extLst>
          </p:cNvPr>
          <p:cNvSpPr txBox="1"/>
          <p:nvPr/>
        </p:nvSpPr>
        <p:spPr>
          <a:xfrm>
            <a:off x="6956172" y="3158326"/>
            <a:ext cx="3870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ignore the intermediate predictions and focus on last 2 only (6pm, 8pm)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B3244-3315-4667-9646-23FC6DF2C3E1}"/>
              </a:ext>
            </a:extLst>
          </p:cNvPr>
          <p:cNvSpPr txBox="1"/>
          <p:nvPr/>
        </p:nvSpPr>
        <p:spPr>
          <a:xfrm>
            <a:off x="6956172" y="4616878"/>
            <a:ext cx="3870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Tricky to do: </a:t>
            </a:r>
          </a:p>
          <a:p>
            <a:pPr marL="342900" indent="-342900">
              <a:buAutoNum type="arabicParenR"/>
            </a:pPr>
            <a:r>
              <a:rPr lang="en-US" dirty="0"/>
              <a:t>Requires to re-transform the training and target values</a:t>
            </a:r>
          </a:p>
          <a:p>
            <a:pPr marL="342900" indent="-342900">
              <a:buAutoNum type="arabicParenR"/>
            </a:pPr>
            <a:r>
              <a:rPr lang="en-US" dirty="0"/>
              <a:t>Requires </a:t>
            </a:r>
            <a:r>
              <a:rPr lang="en-US" dirty="0" err="1"/>
              <a:t>TimeDistributed</a:t>
            </a:r>
            <a:r>
              <a:rPr lang="en-US" dirty="0"/>
              <a:t>() wrapper for Dense() if the last layer is dense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95FB32FD-D9C9-3AB9-985B-A1ED6936BFC1}"/>
              </a:ext>
            </a:extLst>
          </p:cNvPr>
          <p:cNvSpPr/>
          <p:nvPr/>
        </p:nvSpPr>
        <p:spPr>
          <a:xfrm rot="5400000">
            <a:off x="5559286" y="2047461"/>
            <a:ext cx="115957" cy="1394792"/>
          </a:xfrm>
          <a:prstGeom prst="rightBracket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66EC66-0C59-D325-5B65-6E5BA008F026}"/>
              </a:ext>
            </a:extLst>
          </p:cNvPr>
          <p:cNvCxnSpPr>
            <a:stCxn id="8" idx="2"/>
          </p:cNvCxnSpPr>
          <p:nvPr/>
        </p:nvCxnSpPr>
        <p:spPr>
          <a:xfrm flipH="1">
            <a:off x="3021496" y="2802836"/>
            <a:ext cx="2595769" cy="9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D7DBFB56-E688-9D8A-FE04-2FDE2B616FAD}"/>
              </a:ext>
            </a:extLst>
          </p:cNvPr>
          <p:cNvSpPr/>
          <p:nvPr/>
        </p:nvSpPr>
        <p:spPr>
          <a:xfrm rot="5400000">
            <a:off x="7308574" y="2040836"/>
            <a:ext cx="115957" cy="1394792"/>
          </a:xfrm>
          <a:prstGeom prst="rightBracket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7FBE42-78AE-F37A-224B-23054AE742C1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067879" y="2796211"/>
            <a:ext cx="4298674" cy="192005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634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A86A-9BB7-4539-91A3-D5B960C3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2A87A-803C-408F-BFDC-E474EE80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 (sliding window: 8am, 10am, 12pm, 2pm, 4pm)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90]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[80, 84]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[84, 87]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r>
              <a:rPr lang="en-US" dirty="0"/>
              <a:t>Target: (sliding window)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[[84, 87]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[87, 90]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77497-A275-4AC7-A85E-FD6C23282DD1}"/>
              </a:ext>
            </a:extLst>
          </p:cNvPr>
          <p:cNvSpPr txBox="1"/>
          <p:nvPr/>
        </p:nvSpPr>
        <p:spPr>
          <a:xfrm>
            <a:off x="6956172" y="3158326"/>
            <a:ext cx="3870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ignore the intermediate predictions and focus on last 2 only (6pm, 8pm)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B3244-3315-4667-9646-23FC6DF2C3E1}"/>
              </a:ext>
            </a:extLst>
          </p:cNvPr>
          <p:cNvSpPr txBox="1"/>
          <p:nvPr/>
        </p:nvSpPr>
        <p:spPr>
          <a:xfrm>
            <a:off x="6956172" y="4616878"/>
            <a:ext cx="3870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Tricky to do: </a:t>
            </a:r>
          </a:p>
          <a:p>
            <a:pPr marL="342900" indent="-342900">
              <a:buAutoNum type="arabicParenR"/>
            </a:pPr>
            <a:r>
              <a:rPr lang="en-US" dirty="0"/>
              <a:t>Requires to re-transform the training and target values</a:t>
            </a:r>
          </a:p>
          <a:p>
            <a:pPr marL="342900" indent="-342900">
              <a:buAutoNum type="arabicParenR"/>
            </a:pPr>
            <a:r>
              <a:rPr lang="en-US" dirty="0"/>
              <a:t>Requires </a:t>
            </a:r>
            <a:r>
              <a:rPr lang="en-US" dirty="0" err="1"/>
              <a:t>TimeDistributed</a:t>
            </a:r>
            <a:r>
              <a:rPr lang="en-US" dirty="0"/>
              <a:t>() wrapper for Dense() if the last layer is dense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AEA75E-B034-6971-3C13-CA2A4B7C6A82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2948609" y="2802836"/>
            <a:ext cx="3549926" cy="424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D7DBFB56-E688-9D8A-FE04-2FDE2B616FAD}"/>
              </a:ext>
            </a:extLst>
          </p:cNvPr>
          <p:cNvSpPr/>
          <p:nvPr/>
        </p:nvSpPr>
        <p:spPr>
          <a:xfrm rot="5400000">
            <a:off x="6440556" y="2047461"/>
            <a:ext cx="115957" cy="1394792"/>
          </a:xfrm>
          <a:prstGeom prst="rightBracket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D1D2FE0C-4052-3ADA-D941-5B0126A28CA9}"/>
              </a:ext>
            </a:extLst>
          </p:cNvPr>
          <p:cNvSpPr/>
          <p:nvPr/>
        </p:nvSpPr>
        <p:spPr>
          <a:xfrm rot="5400000">
            <a:off x="8143460" y="2045782"/>
            <a:ext cx="115957" cy="1394792"/>
          </a:xfrm>
          <a:prstGeom prst="rightBracket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A22AC3-46FB-8385-5021-75CA896A1FDA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948609" y="2801157"/>
            <a:ext cx="5252830" cy="22678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202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6B07-7327-46F0-88EA-7E37AECF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single value (scalar)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4CF1A-62FE-49C0-B26F-390F5D9AD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one value only.</a:t>
            </a:r>
          </a:p>
          <a:p>
            <a:r>
              <a:rPr lang="en-US" dirty="0"/>
              <a:t>Input: (daily temp values at 8am, 10am, 12pm, 2pm, 4pm)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[74, 75, 76, 77, 78]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r>
              <a:rPr lang="en-US" dirty="0"/>
              <a:t>Target: (daily temp values at 6pm)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[[88]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21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6B07-7327-46F0-88EA-7E37AECF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scalar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4CF1A-62FE-49C0-B26F-390F5D9AD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IF YOU HAVE UNEQUAL LENGTH SEQUENCES???</a:t>
            </a:r>
          </a:p>
          <a:p>
            <a:r>
              <a:rPr lang="en-US" dirty="0"/>
              <a:t>Input: (daily temp values)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[74, 75, 76, 77]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r>
              <a:rPr lang="en-US" dirty="0"/>
              <a:t>Target: (daily temp values at 6pm)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[[88]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[77]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9896C-4ED7-4768-8D47-B2B48054461B}"/>
              </a:ext>
            </a:extLst>
          </p:cNvPr>
          <p:cNvSpPr txBox="1"/>
          <p:nvPr/>
        </p:nvSpPr>
        <p:spPr>
          <a:xfrm>
            <a:off x="8005207" y="2608564"/>
            <a:ext cx="316954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ZERO–PADDING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[74, 75, 76, 77,  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[…]]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60E7F8F-2179-41B9-A59F-DC2DD8364E9E}"/>
              </a:ext>
            </a:extLst>
          </p:cNvPr>
          <p:cNvSpPr/>
          <p:nvPr/>
        </p:nvSpPr>
        <p:spPr>
          <a:xfrm>
            <a:off x="6030552" y="3130277"/>
            <a:ext cx="1587578" cy="3421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F6F61-FED4-4182-B93D-FBAB20AFC262}"/>
              </a:ext>
            </a:extLst>
          </p:cNvPr>
          <p:cNvSpPr txBox="1"/>
          <p:nvPr/>
        </p:nvSpPr>
        <p:spPr>
          <a:xfrm>
            <a:off x="5149813" y="4926905"/>
            <a:ext cx="667007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How do you account for zero-padding: at the input layer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cs typeface="Courier New" panose="02070309020205020404" pitchFamily="49" charset="0"/>
              </a:rPr>
              <a:t>model = </a:t>
            </a:r>
            <a:r>
              <a:rPr lang="en-US" sz="1600" dirty="0" err="1">
                <a:cs typeface="Courier New" panose="02070309020205020404" pitchFamily="49" charset="0"/>
              </a:rPr>
              <a:t>tf.keras.models.Sequential</a:t>
            </a:r>
            <a:r>
              <a:rPr lang="en-US" sz="1600" dirty="0">
                <a:cs typeface="Courier New" panose="02070309020205020404" pitchFamily="49" charset="0"/>
              </a:rPr>
              <a:t>([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cs typeface="Courier New" panose="02070309020205020404" pitchFamily="49" charset="0"/>
              </a:rPr>
              <a:t>tf.keras.layers.Masking</a:t>
            </a:r>
            <a:r>
              <a:rPr lang="en-US" sz="1600" dirty="0"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cs typeface="Courier New" panose="02070309020205020404" pitchFamily="49" charset="0"/>
              </a:rPr>
              <a:t>mask_value</a:t>
            </a:r>
            <a:r>
              <a:rPr lang="en-US" sz="1600" b="1" dirty="0">
                <a:cs typeface="Courier New" panose="02070309020205020404" pitchFamily="49" charset="0"/>
              </a:rPr>
              <a:t>=0</a:t>
            </a:r>
            <a:r>
              <a:rPr lang="en-US" sz="1600" dirty="0">
                <a:cs typeface="Courier New" panose="02070309020205020404" pitchFamily="49" charset="0"/>
              </a:rPr>
              <a:t>, </a:t>
            </a:r>
            <a:r>
              <a:rPr lang="en-US" sz="1600" dirty="0" err="1">
                <a:cs typeface="Courier New" panose="02070309020205020404" pitchFamily="49" charset="0"/>
              </a:rPr>
              <a:t>input_shape</a:t>
            </a:r>
            <a:r>
              <a:rPr lang="en-US" sz="1600" dirty="0">
                <a:cs typeface="Courier New" panose="02070309020205020404" pitchFamily="49" charset="0"/>
              </a:rPr>
              <a:t>=[</a:t>
            </a:r>
            <a:r>
              <a:rPr lang="en-US" sz="1600" dirty="0" err="1">
                <a:cs typeface="Courier New" panose="02070309020205020404" pitchFamily="49" charset="0"/>
              </a:rPr>
              <a:t>n_steps</a:t>
            </a:r>
            <a:r>
              <a:rPr lang="en-US" sz="1600" dirty="0">
                <a:cs typeface="Courier New" panose="02070309020205020404" pitchFamily="49" charset="0"/>
              </a:rPr>
              <a:t>, </a:t>
            </a:r>
            <a:r>
              <a:rPr lang="en-US" sz="1600" dirty="0" err="1">
                <a:cs typeface="Courier New" panose="02070309020205020404" pitchFamily="49" charset="0"/>
              </a:rPr>
              <a:t>n_inputs</a:t>
            </a:r>
            <a:r>
              <a:rPr lang="en-US" sz="1600" dirty="0">
                <a:cs typeface="Courier New" panose="02070309020205020404" pitchFamily="49" charset="0"/>
              </a:rPr>
              <a:t>]),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cs typeface="Courier New" panose="02070309020205020404" pitchFamily="49" charset="0"/>
              </a:rPr>
              <a:t>tf.keras.layers.LSTM</a:t>
            </a:r>
            <a:r>
              <a:rPr lang="en-US" sz="1600" dirty="0">
                <a:cs typeface="Courier New" panose="02070309020205020404" pitchFamily="49" charset="0"/>
              </a:rPr>
              <a:t>(20),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    (etc.)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60FD78-102D-FD5D-8355-AB32233B5566}"/>
              </a:ext>
            </a:extLst>
          </p:cNvPr>
          <p:cNvSpPr txBox="1"/>
          <p:nvPr/>
        </p:nvSpPr>
        <p:spPr>
          <a:xfrm>
            <a:off x="1204994" y="5982822"/>
            <a:ext cx="40101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For each timestep in the input tensor (dimension #1 in the tensor), if all values in the input tensor at that timestep are equal to </a:t>
            </a:r>
            <a:r>
              <a:rPr lang="en-US" sz="1100" dirty="0" err="1"/>
              <a:t>mask_value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, then the timestep will be masked (skipped) in all downstream layers</a:t>
            </a:r>
            <a:endParaRPr lang="en-US" sz="11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A887EC-448C-2C92-54D5-B63CC45BABA7}"/>
              </a:ext>
            </a:extLst>
          </p:cNvPr>
          <p:cNvCxnSpPr/>
          <p:nvPr/>
        </p:nvCxnSpPr>
        <p:spPr>
          <a:xfrm flipV="1">
            <a:off x="3510366" y="5571641"/>
            <a:ext cx="1472339" cy="28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881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0DA6-6656-49E3-AE91-B464B7C3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0C37-6338-431F-9C2D-0C765477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multiple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3B05D-35D1-476A-8728-14E68C786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068" y="2879549"/>
            <a:ext cx="5183657" cy="298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81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328B-033B-4DC7-B879-57879E82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5B6A3-33B1-4C78-BC27-3C73BF503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Suffer from vanishing/exploding gradients (so are unstable!)</a:t>
            </a:r>
          </a:p>
          <a:p>
            <a:r>
              <a:rPr lang="en-US" dirty="0"/>
              <a:t>Use:</a:t>
            </a:r>
          </a:p>
          <a:p>
            <a:pPr lvl="1"/>
            <a:r>
              <a:rPr lang="en-US" dirty="0"/>
              <a:t>Parameter initialization</a:t>
            </a:r>
          </a:p>
          <a:p>
            <a:pPr lvl="1"/>
            <a:r>
              <a:rPr lang="en-US" dirty="0"/>
              <a:t>Faster optimizers</a:t>
            </a:r>
          </a:p>
          <a:p>
            <a:pPr lvl="1"/>
            <a:r>
              <a:rPr lang="en-US" dirty="0"/>
              <a:t>Dropout layer</a:t>
            </a:r>
          </a:p>
          <a:p>
            <a:r>
              <a:rPr lang="en-US" dirty="0"/>
              <a:t>Do not use:</a:t>
            </a:r>
          </a:p>
          <a:p>
            <a:pPr lvl="1"/>
            <a:r>
              <a:rPr lang="en-US" dirty="0"/>
              <a:t>Non-saturating activation functions (</a:t>
            </a:r>
            <a:r>
              <a:rPr lang="en-US" dirty="0" err="1"/>
              <a:t>ReLu</a:t>
            </a:r>
            <a:r>
              <a:rPr lang="en-US" dirty="0"/>
              <a:t>) (tanh, sigmoid are common)</a:t>
            </a:r>
          </a:p>
          <a:p>
            <a:pPr lvl="1"/>
            <a:r>
              <a:rPr lang="en-US" dirty="0"/>
              <a:t>Batch normalization – doesn’t work</a:t>
            </a:r>
          </a:p>
          <a:p>
            <a:r>
              <a:rPr lang="en-US" dirty="0"/>
              <a:t>Take a very long time to train! </a:t>
            </a:r>
          </a:p>
          <a:p>
            <a:pPr lvl="1"/>
            <a:r>
              <a:rPr lang="en-US" dirty="0"/>
              <a:t>Use shorter input sequences (But, what if you lose the pattern?)</a:t>
            </a:r>
          </a:p>
          <a:p>
            <a:r>
              <a:rPr lang="en-US" b="1" dirty="0"/>
              <a:t>The memory of the first inputs fades away</a:t>
            </a:r>
          </a:p>
          <a:p>
            <a:pPr lvl="1"/>
            <a:r>
              <a:rPr lang="en-US" b="1" dirty="0"/>
              <a:t>A long RNN contains no trace of the first inputs</a:t>
            </a:r>
          </a:p>
        </p:txBody>
      </p:sp>
    </p:spTree>
    <p:extLst>
      <p:ext uri="{BB962C8B-B14F-4D97-AF65-F5344CB8AC3E}">
        <p14:creationId xmlns:p14="http://schemas.microsoft.com/office/powerpoint/2010/main" val="1618227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87D4-E195-7E85-5C24-9A9719EE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memory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C73DB-C202-144B-D4EC-844615D91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944" y="2775940"/>
            <a:ext cx="7772400" cy="3659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C9951B-6308-520B-ADA8-F66D1A9CF80A}"/>
              </a:ext>
            </a:extLst>
          </p:cNvPr>
          <p:cNvSpPr txBox="1"/>
          <p:nvPr/>
        </p:nvSpPr>
        <p:spPr>
          <a:xfrm>
            <a:off x="1839190" y="1849580"/>
            <a:ext cx="6386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regular RNN, memory degrades quickly. The earlier portion of a sequence has less of an effect on the outcome the more memory cells there are…</a:t>
            </a:r>
          </a:p>
        </p:txBody>
      </p:sp>
      <p:pic>
        <p:nvPicPr>
          <p:cNvPr id="1026" name="Picture 2" descr="The Summer Holidays Are Kicking My Backside - RachelSwirl | Finding nemo  funny, Nemo memes, Funny disney jokes">
            <a:extLst>
              <a:ext uri="{FF2B5EF4-FFF2-40B4-BE49-F238E27FC236}">
                <a16:creationId xmlns:a16="http://schemas.microsoft.com/office/drawing/2014/main" id="{66B3D21F-0298-FC91-2E7B-A1519530E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00" y="0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84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92DA-A4DC-4137-B7F7-B1037674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 (RNN)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998D-9B7A-4596-BB47-92F1CF15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analyze "time-series" data sets</a:t>
            </a:r>
          </a:p>
          <a:p>
            <a:r>
              <a:rPr lang="en-US" dirty="0"/>
              <a:t>Can handle sequences of data!</a:t>
            </a:r>
          </a:p>
          <a:p>
            <a:r>
              <a:rPr lang="en-US" dirty="0"/>
              <a:t>Example applications:</a:t>
            </a:r>
          </a:p>
          <a:p>
            <a:pPr lvl="1"/>
            <a:r>
              <a:rPr lang="en-US" dirty="0"/>
              <a:t>Stock prices?!</a:t>
            </a:r>
          </a:p>
          <a:p>
            <a:pPr lvl="1"/>
            <a:r>
              <a:rPr lang="en-US" dirty="0"/>
              <a:t>What you'll type next</a:t>
            </a:r>
          </a:p>
          <a:p>
            <a:pPr lvl="1"/>
            <a:r>
              <a:rPr lang="en-US" dirty="0"/>
              <a:t>Car trajectory in self-driving</a:t>
            </a:r>
          </a:p>
          <a:p>
            <a:pPr lvl="1"/>
            <a:r>
              <a:rPr lang="en-US" dirty="0"/>
              <a:t>Machine translation</a:t>
            </a:r>
          </a:p>
          <a:p>
            <a:pPr lvl="1"/>
            <a:r>
              <a:rPr lang="en-US" dirty="0"/>
              <a:t>Speech-to-text (i.e., Alexa, Google Assistant)</a:t>
            </a:r>
          </a:p>
          <a:p>
            <a:pPr lvl="1"/>
            <a:r>
              <a:rPr lang="en-US" dirty="0"/>
              <a:t>Audio and songs</a:t>
            </a:r>
          </a:p>
        </p:txBody>
      </p:sp>
    </p:spTree>
    <p:extLst>
      <p:ext uri="{BB962C8B-B14F-4D97-AF65-F5344CB8AC3E}">
        <p14:creationId xmlns:p14="http://schemas.microsoft.com/office/powerpoint/2010/main" val="2583041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15B3-642D-4C62-8917-B6DE79B1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35C47-5630-4B23-A018-6D0D915AE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Short-Term Memory cells</a:t>
            </a:r>
          </a:p>
          <a:p>
            <a:r>
              <a:rPr lang="en-US" b="1" dirty="0"/>
              <a:t>Remember the first inputs!</a:t>
            </a:r>
          </a:p>
          <a:p>
            <a:pPr lvl="1"/>
            <a:r>
              <a:rPr lang="en-US" b="1" dirty="0"/>
              <a:t>Can detect long-term dependencies</a:t>
            </a:r>
          </a:p>
          <a:p>
            <a:r>
              <a:rPr lang="en-US" dirty="0"/>
              <a:t>Forget gates remove irrelevant information from "long-term" state</a:t>
            </a:r>
          </a:p>
          <a:p>
            <a:r>
              <a:rPr lang="en-US" dirty="0"/>
              <a:t>Input gates add new memories to the long-term state</a:t>
            </a:r>
          </a:p>
        </p:txBody>
      </p:sp>
    </p:spTree>
    <p:extLst>
      <p:ext uri="{BB962C8B-B14F-4D97-AF65-F5344CB8AC3E}">
        <p14:creationId xmlns:p14="http://schemas.microsoft.com/office/powerpoint/2010/main" val="1513731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15B3-642D-4C62-8917-B6DE79B1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Cells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CB881-0538-4952-B595-0F9EFA12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049" y="2376518"/>
            <a:ext cx="5267800" cy="3149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007449-9C87-41DE-87C5-5885B0EF1A18}"/>
              </a:ext>
            </a:extLst>
          </p:cNvPr>
          <p:cNvSpPr txBox="1"/>
          <p:nvPr/>
        </p:nvSpPr>
        <p:spPr>
          <a:xfrm>
            <a:off x="772001" y="290222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Long-term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AEABB-14F3-4349-8127-EFA5CF34BFD2}"/>
              </a:ext>
            </a:extLst>
          </p:cNvPr>
          <p:cNvSpPr txBox="1"/>
          <p:nvPr/>
        </p:nvSpPr>
        <p:spPr>
          <a:xfrm>
            <a:off x="772002" y="4501033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Short-term state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9DD620-8789-485C-9980-ADB471A025FB}"/>
              </a:ext>
            </a:extLst>
          </p:cNvPr>
          <p:cNvCxnSpPr/>
          <p:nvPr/>
        </p:nvCxnSpPr>
        <p:spPr>
          <a:xfrm>
            <a:off x="1991201" y="3120887"/>
            <a:ext cx="642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49F1E4-B94B-4C44-864F-6C3EA2DE7A96}"/>
              </a:ext>
            </a:extLst>
          </p:cNvPr>
          <p:cNvCxnSpPr/>
          <p:nvPr/>
        </p:nvCxnSpPr>
        <p:spPr>
          <a:xfrm>
            <a:off x="1991201" y="4736609"/>
            <a:ext cx="642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40CE92-4B3A-48B8-84D0-98B67D27A3DB}"/>
              </a:ext>
            </a:extLst>
          </p:cNvPr>
          <p:cNvSpPr txBox="1"/>
          <p:nvPr/>
        </p:nvSpPr>
        <p:spPr>
          <a:xfrm>
            <a:off x="6508504" y="5805235"/>
            <a:ext cx="255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FC: fully connected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99E918-FD8B-4FEC-92AD-5BA609B0F04C}"/>
              </a:ext>
            </a:extLst>
          </p:cNvPr>
          <p:cNvSpPr txBox="1"/>
          <p:nvPr/>
        </p:nvSpPr>
        <p:spPr>
          <a:xfrm>
            <a:off x="8984974" y="4356785"/>
            <a:ext cx="24350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Logistic outputs either 1 or 0. Since multiplication, it either generates 1 or 0, which controls the gates (open, vs. close)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F41438-1164-456E-BF6A-FFFB677FACF1}"/>
              </a:ext>
            </a:extLst>
          </p:cNvPr>
          <p:cNvSpPr txBox="1"/>
          <p:nvPr/>
        </p:nvSpPr>
        <p:spPr>
          <a:xfrm>
            <a:off x="3374442" y="5676018"/>
            <a:ext cx="1429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is the basic cell we saw in RNN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E5E5C6-5143-4576-A46B-8E7AABDDABB4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89178" y="4114800"/>
            <a:ext cx="72005" cy="156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838DE4-D3C5-4B27-AC3A-33DBFBBBAED9}"/>
              </a:ext>
            </a:extLst>
          </p:cNvPr>
          <p:cNvCxnSpPr>
            <a:cxnSpLocks/>
          </p:cNvCxnSpPr>
          <p:nvPr/>
        </p:nvCxnSpPr>
        <p:spPr>
          <a:xfrm>
            <a:off x="7911548" y="4824198"/>
            <a:ext cx="1073426" cy="9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12DCD6-C3AC-431D-BDAC-381702A2496D}"/>
              </a:ext>
            </a:extLst>
          </p:cNvPr>
          <p:cNvSpPr txBox="1"/>
          <p:nvPr/>
        </p:nvSpPr>
        <p:spPr>
          <a:xfrm>
            <a:off x="2995068" y="1713290"/>
            <a:ext cx="153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 what to forget from memory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2B5EE5-D0C1-4CB2-83F2-137CA2C75E04}"/>
              </a:ext>
            </a:extLst>
          </p:cNvPr>
          <p:cNvCxnSpPr>
            <a:cxnSpLocks/>
          </p:cNvCxnSpPr>
          <p:nvPr/>
        </p:nvCxnSpPr>
        <p:spPr>
          <a:xfrm flipH="1" flipV="1">
            <a:off x="3405809" y="2174956"/>
            <a:ext cx="245165" cy="164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1E00472-0959-49C9-8EA6-6C885756878B}"/>
              </a:ext>
            </a:extLst>
          </p:cNvPr>
          <p:cNvSpPr txBox="1"/>
          <p:nvPr/>
        </p:nvSpPr>
        <p:spPr>
          <a:xfrm>
            <a:off x="5234764" y="1722662"/>
            <a:ext cx="153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 what to add to memory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B4C5A8-7869-4A02-BD2B-A23DA93F3871}"/>
              </a:ext>
            </a:extLst>
          </p:cNvPr>
          <p:cNvCxnSpPr>
            <a:cxnSpLocks/>
          </p:cNvCxnSpPr>
          <p:nvPr/>
        </p:nvCxnSpPr>
        <p:spPr>
          <a:xfrm flipV="1">
            <a:off x="4658139" y="2232992"/>
            <a:ext cx="649357" cy="158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C9792CE-7E03-4DE4-816A-AE95080D0C4E}"/>
              </a:ext>
            </a:extLst>
          </p:cNvPr>
          <p:cNvSpPr txBox="1"/>
          <p:nvPr/>
        </p:nvSpPr>
        <p:spPr>
          <a:xfrm>
            <a:off x="7209338" y="1745691"/>
            <a:ext cx="153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 what to output for short-term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AACF4F-8DA6-4FE0-B919-EC04406F48EB}"/>
              </a:ext>
            </a:extLst>
          </p:cNvPr>
          <p:cNvCxnSpPr>
            <a:endCxn id="26" idx="1"/>
          </p:cNvCxnSpPr>
          <p:nvPr/>
        </p:nvCxnSpPr>
        <p:spPr>
          <a:xfrm flipV="1">
            <a:off x="5108713" y="1976524"/>
            <a:ext cx="2100625" cy="184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181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4F5E-F2CE-4850-BB16-25309C3A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AE4A-3FC4-499A-863C-C13CF6B5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Gated Recurrent Unit</a:t>
            </a:r>
          </a:p>
          <a:p>
            <a:r>
              <a:rPr lang="en-US" dirty="0"/>
              <a:t>A variant of LSTM cell</a:t>
            </a:r>
          </a:p>
          <a:p>
            <a:r>
              <a:rPr lang="en-US" dirty="0"/>
              <a:t>Much simpler than LSTM, but performs as well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EA05E-034A-4BB5-96AE-818D569A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157" y="3429000"/>
            <a:ext cx="4828911" cy="33101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DE8331-3AF2-4DDE-8610-831C704C8C71}"/>
              </a:ext>
            </a:extLst>
          </p:cNvPr>
          <p:cNvSpPr txBox="1"/>
          <p:nvPr/>
        </p:nvSpPr>
        <p:spPr>
          <a:xfrm>
            <a:off x="1522419" y="4622405"/>
            <a:ext cx="2975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Forget gate closes the input gate (can't add anything new without removing memory)</a:t>
            </a:r>
          </a:p>
        </p:txBody>
      </p:sp>
    </p:spTree>
    <p:extLst>
      <p:ext uri="{BB962C8B-B14F-4D97-AF65-F5344CB8AC3E}">
        <p14:creationId xmlns:p14="http://schemas.microsoft.com/office/powerpoint/2010/main" val="2477277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F01D-A99C-4AD8-A21E-9B241097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(1D)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C020-8417-4B3B-A273-C44BB573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 and GRU cells are still limited:</a:t>
            </a:r>
          </a:p>
          <a:p>
            <a:pPr lvl="1"/>
            <a:r>
              <a:rPr lang="en-US" dirty="0"/>
              <a:t>Have a relatively short-term memory</a:t>
            </a:r>
          </a:p>
          <a:p>
            <a:pPr lvl="1"/>
            <a:r>
              <a:rPr lang="en-US" dirty="0"/>
              <a:t>Have a hard time learning long-term patterns</a:t>
            </a:r>
          </a:p>
          <a:p>
            <a:pPr lvl="1"/>
            <a:r>
              <a:rPr lang="en-US" dirty="0"/>
              <a:t>Take a long time to process</a:t>
            </a:r>
          </a:p>
          <a:p>
            <a:r>
              <a:rPr lang="en-US" dirty="0"/>
              <a:t>Solution: Conv1D layer</a:t>
            </a:r>
          </a:p>
          <a:p>
            <a:pPr lvl="1"/>
            <a:r>
              <a:rPr lang="en-US" dirty="0"/>
              <a:t>Similar to image processing</a:t>
            </a:r>
          </a:p>
          <a:p>
            <a:pPr lvl="1"/>
            <a:r>
              <a:rPr lang="en-US" dirty="0"/>
              <a:t>Convolution layer on a single dimension (which is the sequence)</a:t>
            </a:r>
          </a:p>
        </p:txBody>
      </p:sp>
    </p:spTree>
    <p:extLst>
      <p:ext uri="{BB962C8B-B14F-4D97-AF65-F5344CB8AC3E}">
        <p14:creationId xmlns:p14="http://schemas.microsoft.com/office/powerpoint/2010/main" val="40335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F01D-A99C-4AD8-A21E-9B241097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(1D)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C020-8417-4B3B-A273-C44BB573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kernel so extract information from a sequence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AE61AD-96A1-4C49-AB71-5CFCA4B70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908900"/>
              </p:ext>
            </p:extLst>
          </p:nvPr>
        </p:nvGraphicFramePr>
        <p:xfrm>
          <a:off x="1055456" y="4113591"/>
          <a:ext cx="8128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630596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73978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4178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12127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80395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71822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180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865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881878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597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0046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93C8559-E962-4A85-8859-200C36221987}"/>
              </a:ext>
            </a:extLst>
          </p:cNvPr>
          <p:cNvSpPr/>
          <p:nvPr/>
        </p:nvSpPr>
        <p:spPr>
          <a:xfrm>
            <a:off x="1873188" y="3808520"/>
            <a:ext cx="2441359" cy="10919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F8699-9FF0-4AAF-BAB3-F2F4EE4C4D90}"/>
              </a:ext>
            </a:extLst>
          </p:cNvPr>
          <p:cNvSpPr txBox="1"/>
          <p:nvPr/>
        </p:nvSpPr>
        <p:spPr>
          <a:xfrm>
            <a:off x="2121763" y="3462291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6FC22-1FEF-41F4-BAE4-C476127E4440}"/>
              </a:ext>
            </a:extLst>
          </p:cNvPr>
          <p:cNvSpPr/>
          <p:nvPr/>
        </p:nvSpPr>
        <p:spPr>
          <a:xfrm>
            <a:off x="4314547" y="3762235"/>
            <a:ext cx="817732" cy="32161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B83A1-D0A2-4BFF-81CE-07FAA209C994}"/>
              </a:ext>
            </a:extLst>
          </p:cNvPr>
          <p:cNvSpPr txBox="1"/>
          <p:nvPr/>
        </p:nvSpPr>
        <p:spPr>
          <a:xfrm>
            <a:off x="4314547" y="3231380"/>
            <a:ext cx="273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(by stride value)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791EEDE-0368-4A09-9A5A-74E20EBD39DE}"/>
              </a:ext>
            </a:extLst>
          </p:cNvPr>
          <p:cNvSpPr/>
          <p:nvPr/>
        </p:nvSpPr>
        <p:spPr>
          <a:xfrm>
            <a:off x="2902998" y="4988928"/>
            <a:ext cx="532660" cy="43323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0FE41-D3E0-404E-BEE7-38226DA42D9D}"/>
              </a:ext>
            </a:extLst>
          </p:cNvPr>
          <p:cNvSpPr txBox="1"/>
          <p:nvPr/>
        </p:nvSpPr>
        <p:spPr>
          <a:xfrm>
            <a:off x="2547891" y="552488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value</a:t>
            </a:r>
          </a:p>
        </p:txBody>
      </p:sp>
    </p:spTree>
    <p:extLst>
      <p:ext uri="{BB962C8B-B14F-4D97-AF65-F5344CB8AC3E}">
        <p14:creationId xmlns:p14="http://schemas.microsoft.com/office/powerpoint/2010/main" val="1650245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F01D-A99C-4AD8-A21E-9B241097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(1D)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C020-8417-4B3B-A273-C44BB573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more than one kernel</a:t>
            </a:r>
          </a:p>
          <a:p>
            <a:r>
              <a:rPr lang="en-US" dirty="0"/>
              <a:t>Each kernel learns a pattern from a short sequence</a:t>
            </a:r>
          </a:p>
          <a:p>
            <a:r>
              <a:rPr lang="en-US" dirty="0"/>
              <a:t>As a result, reduce the sequence to a shorter sequence with learned patterns</a:t>
            </a:r>
          </a:p>
          <a:p>
            <a:r>
              <a:rPr lang="en-US" dirty="0"/>
              <a:t>Final step: feed this short sequence to a LSTM/GRU layer (to detect the overall pattern)</a:t>
            </a:r>
          </a:p>
        </p:txBody>
      </p:sp>
    </p:spTree>
    <p:extLst>
      <p:ext uri="{BB962C8B-B14F-4D97-AF65-F5344CB8AC3E}">
        <p14:creationId xmlns:p14="http://schemas.microsoft.com/office/powerpoint/2010/main" val="3876426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CAD9-EAF8-46CB-9EB2-56B070BB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RNNs?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72AA-B995-48DA-BA43-EB20AB230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Prediction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402341-F4D2-435A-197F-D92706165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2" y="27622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CE1233-DD54-AC66-EFC5-4A3E5C54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72" y="29146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7B277D-D4B7-D1B9-1DD2-7E1B2F933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72" y="30670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5A7BC9-3CBE-8CD5-A511-5275737C0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72" y="32194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368A82-2A4E-E70B-DC2F-C072BEA29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72" y="33718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11FF05-19D3-D4A1-46C6-DE3BBDD6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72" y="35242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FEBADD-C043-9709-E037-DD9B7DA3A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72" y="36766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C4EA7D-B0AD-8394-0E89-D546EA853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72" y="38290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6EBF51-4533-B411-9005-F9A163AAF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72" y="3981444"/>
            <a:ext cx="3793450" cy="2251235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835200-0312-6208-7889-EBE711B0E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932" y="2773195"/>
            <a:ext cx="5558468" cy="33070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41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CAD9-EAF8-46CB-9EB2-56B070BB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RNNs?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72AA-B995-48DA-BA43-EB20AB230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classification (e.g., Atrial Fibrillation (AF))</a:t>
            </a: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688ECE26-8EBB-49BF-B7AE-CD8607597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389005"/>
              </p:ext>
            </p:extLst>
          </p:nvPr>
        </p:nvGraphicFramePr>
        <p:xfrm>
          <a:off x="1140996" y="2730664"/>
          <a:ext cx="8128000" cy="348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64597">
                  <a:extLst>
                    <a:ext uri="{9D8B030D-6E8A-4147-A177-3AD203B41FA5}">
                      <a16:colId xmlns:a16="http://schemas.microsoft.com/office/drawing/2014/main" val="1517483819"/>
                    </a:ext>
                  </a:extLst>
                </a:gridCol>
                <a:gridCol w="2063403">
                  <a:extLst>
                    <a:ext uri="{9D8B030D-6E8A-4147-A177-3AD203B41FA5}">
                      <a16:colId xmlns:a16="http://schemas.microsoft.com/office/drawing/2014/main" val="3099379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76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Normal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8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27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0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(etc.)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6273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42F5A6B5-4284-48FF-83D6-AB0490B102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6136" y="3218348"/>
            <a:ext cx="4834104" cy="9873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2C38D2-9414-4F1D-9D86-3692E9BF92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6136" y="4400222"/>
            <a:ext cx="4834104" cy="103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77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4CD0-EA93-435B-979F-D39E0089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RNNs?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81252-2509-4B4B-8F8D-11AE6A0DE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Processing (NLP):</a:t>
            </a:r>
          </a:p>
          <a:p>
            <a:pPr lvl="1"/>
            <a:r>
              <a:rPr lang="en-US" dirty="0"/>
              <a:t>Auto summarization</a:t>
            </a:r>
          </a:p>
          <a:p>
            <a:pPr lvl="1"/>
            <a:r>
              <a:rPr lang="en-US" dirty="0"/>
              <a:t>Predicting the next word/phrase</a:t>
            </a:r>
          </a:p>
          <a:p>
            <a:pPr lvl="1"/>
            <a:r>
              <a:rPr lang="en-US" dirty="0"/>
              <a:t>Parsing</a:t>
            </a:r>
          </a:p>
          <a:p>
            <a:pPr lvl="1"/>
            <a:r>
              <a:rPr lang="en-US" dirty="0"/>
              <a:t>Sentiment analysis</a:t>
            </a:r>
          </a:p>
          <a:p>
            <a:pPr lvl="1"/>
            <a:r>
              <a:rPr lang="en-US" dirty="0"/>
              <a:t>Translation</a:t>
            </a:r>
          </a:p>
        </p:txBody>
      </p:sp>
    </p:spTree>
    <p:extLst>
      <p:ext uri="{BB962C8B-B14F-4D97-AF65-F5344CB8AC3E}">
        <p14:creationId xmlns:p14="http://schemas.microsoft.com/office/powerpoint/2010/main" val="2995783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AB77-C5DB-4EF2-B046-42FE1670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D0673-6BD9-405F-9F13-50799E8D9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RNNs can do time-series and sequence analysis!</a:t>
            </a:r>
          </a:p>
          <a:p>
            <a:r>
              <a:rPr lang="en-US" dirty="0"/>
              <a:t>Needs a new way of thinking about data prep. and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4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E98D-AB27-4401-A8EB-CE62FB42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73881-56A7-4042-B922-BF85B45D2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376"/>
            <a:ext cx="10515600" cy="4351338"/>
          </a:xfrm>
        </p:spPr>
        <p:txBody>
          <a:bodyPr/>
          <a:lstStyle/>
          <a:p>
            <a:r>
              <a:rPr lang="en-US" dirty="0"/>
              <a:t>I SHOULD process the values “sequentially” (not “cross-sectionally”)</a:t>
            </a:r>
          </a:p>
          <a:p>
            <a:r>
              <a:rPr lang="en-US" dirty="0"/>
              <a:t>For example, consider daily closing stock prices for IBM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78A6E2-30A1-4E15-A606-9578D62CA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307327"/>
              </p:ext>
            </p:extLst>
          </p:nvPr>
        </p:nvGraphicFramePr>
        <p:xfrm>
          <a:off x="1700646" y="2976064"/>
          <a:ext cx="81828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0864">
                  <a:extLst>
                    <a:ext uri="{9D8B030D-6E8A-4147-A177-3AD203B41FA5}">
                      <a16:colId xmlns:a16="http://schemas.microsoft.com/office/drawing/2014/main" val="41286777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28998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99844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636327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171630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722786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83198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690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D.(N)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7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101.99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3305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538B2D82-F54D-4693-834E-22F7C7D56A3C}"/>
              </a:ext>
            </a:extLst>
          </p:cNvPr>
          <p:cNvSpPr/>
          <p:nvPr/>
        </p:nvSpPr>
        <p:spPr>
          <a:xfrm>
            <a:off x="3210405" y="4989836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1647DB-E521-438F-9519-83C1578D2C47}"/>
              </a:ext>
            </a:extLst>
          </p:cNvPr>
          <p:cNvSpPr/>
          <p:nvPr/>
        </p:nvSpPr>
        <p:spPr>
          <a:xfrm>
            <a:off x="3210405" y="55657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A8BB91-1DF5-4E6D-ABF3-66618F47B0DD}"/>
              </a:ext>
            </a:extLst>
          </p:cNvPr>
          <p:cNvSpPr/>
          <p:nvPr/>
        </p:nvSpPr>
        <p:spPr>
          <a:xfrm>
            <a:off x="3210404" y="613383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AA68A-FDC7-4738-BD71-A2BBE49E9BAD}"/>
              </a:ext>
            </a:extLst>
          </p:cNvPr>
          <p:cNvSpPr txBox="1"/>
          <p:nvPr/>
        </p:nvSpPr>
        <p:spPr>
          <a:xfrm>
            <a:off x="877098" y="4990648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D1= 100.00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05973-ABBF-44A1-B573-6AEF65FDC4A7}"/>
              </a:ext>
            </a:extLst>
          </p:cNvPr>
          <p:cNvSpPr txBox="1"/>
          <p:nvPr/>
        </p:nvSpPr>
        <p:spPr>
          <a:xfrm>
            <a:off x="683828" y="5560704"/>
            <a:ext cx="1533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5537E-D586-4132-B58A-0CA3939C4118}"/>
              </a:ext>
            </a:extLst>
          </p:cNvPr>
          <p:cNvSpPr txBox="1"/>
          <p:nvPr/>
        </p:nvSpPr>
        <p:spPr>
          <a:xfrm>
            <a:off x="910278" y="6151542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D.(N) = 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3E05B4-8142-4107-8AA5-274CE7381EA1}"/>
              </a:ext>
            </a:extLst>
          </p:cNvPr>
          <p:cNvCxnSpPr/>
          <p:nvPr/>
        </p:nvCxnSpPr>
        <p:spPr>
          <a:xfrm>
            <a:off x="2217348" y="5174502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82D999-C2B7-4B39-873D-3E2FB0E56516}"/>
              </a:ext>
            </a:extLst>
          </p:cNvPr>
          <p:cNvCxnSpPr/>
          <p:nvPr/>
        </p:nvCxnSpPr>
        <p:spPr>
          <a:xfrm>
            <a:off x="2217348" y="5784840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F0D39D-12D6-48AD-91A7-66842C577106}"/>
              </a:ext>
            </a:extLst>
          </p:cNvPr>
          <p:cNvCxnSpPr/>
          <p:nvPr/>
        </p:nvCxnSpPr>
        <p:spPr>
          <a:xfrm>
            <a:off x="2217347" y="6352602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7608E80-744A-495F-9F6E-0A3751D25768}"/>
              </a:ext>
            </a:extLst>
          </p:cNvPr>
          <p:cNvSpPr txBox="1"/>
          <p:nvPr/>
        </p:nvSpPr>
        <p:spPr>
          <a:xfrm>
            <a:off x="2401338" y="3922167"/>
            <a:ext cx="211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Cross-sectional 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1D269A-6BA2-4B3F-98D0-96814308E35A}"/>
              </a:ext>
            </a:extLst>
          </p:cNvPr>
          <p:cNvSpPr/>
          <p:nvPr/>
        </p:nvSpPr>
        <p:spPr>
          <a:xfrm>
            <a:off x="3979724" y="4909709"/>
            <a:ext cx="626861" cy="1627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F1FB0A-55CF-4ED0-861A-53C29026BE54}"/>
              </a:ext>
            </a:extLst>
          </p:cNvPr>
          <p:cNvSpPr/>
          <p:nvPr/>
        </p:nvSpPr>
        <p:spPr>
          <a:xfrm>
            <a:off x="4091592" y="5114526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4E785C1-F78F-46E1-802D-B054BD117B3D}"/>
              </a:ext>
            </a:extLst>
          </p:cNvPr>
          <p:cNvSpPr/>
          <p:nvPr/>
        </p:nvSpPr>
        <p:spPr>
          <a:xfrm>
            <a:off x="4091591" y="5932274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CF9EC0C-5A12-47E5-A9D5-8AF25BF19C56}"/>
              </a:ext>
            </a:extLst>
          </p:cNvPr>
          <p:cNvSpPr/>
          <p:nvPr/>
        </p:nvSpPr>
        <p:spPr>
          <a:xfrm>
            <a:off x="3740733" y="5585791"/>
            <a:ext cx="238987" cy="37502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AE00B5-6701-4F59-86EB-30FDA794BE06}"/>
              </a:ext>
            </a:extLst>
          </p:cNvPr>
          <p:cNvSpPr/>
          <p:nvPr/>
        </p:nvSpPr>
        <p:spPr>
          <a:xfrm>
            <a:off x="4972782" y="55657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1C3396E-99AB-4E9A-AEFD-3699CF282EB5}"/>
              </a:ext>
            </a:extLst>
          </p:cNvPr>
          <p:cNvSpPr/>
          <p:nvPr/>
        </p:nvSpPr>
        <p:spPr>
          <a:xfrm>
            <a:off x="4637902" y="5573247"/>
            <a:ext cx="238987" cy="37502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CB095D-B4BB-44FB-9F23-1618ED589F74}"/>
              </a:ext>
            </a:extLst>
          </p:cNvPr>
          <p:cNvSpPr txBox="1"/>
          <p:nvPr/>
        </p:nvSpPr>
        <p:spPr>
          <a:xfrm>
            <a:off x="3033034" y="4483911"/>
            <a:ext cx="70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993F4C-5FBC-47CF-880B-75513CC649B6}"/>
              </a:ext>
            </a:extLst>
          </p:cNvPr>
          <p:cNvSpPr txBox="1"/>
          <p:nvPr/>
        </p:nvSpPr>
        <p:spPr>
          <a:xfrm>
            <a:off x="3842995" y="4493060"/>
            <a:ext cx="87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84316E-2A46-49CC-A677-32D7BCF366F1}"/>
              </a:ext>
            </a:extLst>
          </p:cNvPr>
          <p:cNvSpPr txBox="1"/>
          <p:nvPr/>
        </p:nvSpPr>
        <p:spPr>
          <a:xfrm>
            <a:off x="4721667" y="4483911"/>
            <a:ext cx="87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ED4BAE-FC95-4838-8B21-7698482BC149}"/>
              </a:ext>
            </a:extLst>
          </p:cNvPr>
          <p:cNvSpPr/>
          <p:nvPr/>
        </p:nvSpPr>
        <p:spPr>
          <a:xfrm>
            <a:off x="818527" y="4415077"/>
            <a:ext cx="5043683" cy="2266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BE7999-6B38-435C-A4F5-F94DFAC55911}"/>
              </a:ext>
            </a:extLst>
          </p:cNvPr>
          <p:cNvSpPr txBox="1"/>
          <p:nvPr/>
        </p:nvSpPr>
        <p:spPr>
          <a:xfrm>
            <a:off x="8376111" y="3921762"/>
            <a:ext cx="167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Sequential NN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994C36-15BC-48EA-87F7-4C2B54600266}"/>
              </a:ext>
            </a:extLst>
          </p:cNvPr>
          <p:cNvSpPr/>
          <p:nvPr/>
        </p:nvSpPr>
        <p:spPr>
          <a:xfrm>
            <a:off x="8817174" y="55657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1CD0D3-D7CF-49A6-A424-3BC96269D3C6}"/>
              </a:ext>
            </a:extLst>
          </p:cNvPr>
          <p:cNvSpPr txBox="1"/>
          <p:nvPr/>
        </p:nvSpPr>
        <p:spPr>
          <a:xfrm>
            <a:off x="7109523" y="5582246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D1= 100.00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B910DF-4D55-4338-8BB4-68C1676EC2BE}"/>
              </a:ext>
            </a:extLst>
          </p:cNvPr>
          <p:cNvCxnSpPr>
            <a:cxnSpLocks/>
          </p:cNvCxnSpPr>
          <p:nvPr/>
        </p:nvCxnSpPr>
        <p:spPr>
          <a:xfrm>
            <a:off x="8432228" y="5784840"/>
            <a:ext cx="286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5C6C32F-79D7-486A-9F4E-B91A4DB1A0A1}"/>
              </a:ext>
            </a:extLst>
          </p:cNvPr>
          <p:cNvSpPr/>
          <p:nvPr/>
        </p:nvSpPr>
        <p:spPr>
          <a:xfrm>
            <a:off x="9586493" y="4909709"/>
            <a:ext cx="626861" cy="1627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89C19F-C179-477F-BB7A-F9014C924115}"/>
              </a:ext>
            </a:extLst>
          </p:cNvPr>
          <p:cNvSpPr/>
          <p:nvPr/>
        </p:nvSpPr>
        <p:spPr>
          <a:xfrm>
            <a:off x="9694140" y="556876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3F31AAEE-EB8B-46CE-A6C5-547686735C91}"/>
              </a:ext>
            </a:extLst>
          </p:cNvPr>
          <p:cNvSpPr/>
          <p:nvPr/>
        </p:nvSpPr>
        <p:spPr>
          <a:xfrm>
            <a:off x="9347502" y="5585791"/>
            <a:ext cx="238987" cy="37502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3C7FE84-DF55-4A9E-9981-79C463813BD1}"/>
              </a:ext>
            </a:extLst>
          </p:cNvPr>
          <p:cNvSpPr/>
          <p:nvPr/>
        </p:nvSpPr>
        <p:spPr>
          <a:xfrm>
            <a:off x="10579551" y="55657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4A323C1-4D0A-4FAB-9863-956BDF6BE1B0}"/>
              </a:ext>
            </a:extLst>
          </p:cNvPr>
          <p:cNvSpPr/>
          <p:nvPr/>
        </p:nvSpPr>
        <p:spPr>
          <a:xfrm>
            <a:off x="10244671" y="5573247"/>
            <a:ext cx="238987" cy="37502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77E596-9519-4395-BD5E-68266C4221D6}"/>
              </a:ext>
            </a:extLst>
          </p:cNvPr>
          <p:cNvSpPr txBox="1"/>
          <p:nvPr/>
        </p:nvSpPr>
        <p:spPr>
          <a:xfrm>
            <a:off x="8639803" y="4483911"/>
            <a:ext cx="70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1CF86B-F213-4771-83F6-F7019AAA4278}"/>
              </a:ext>
            </a:extLst>
          </p:cNvPr>
          <p:cNvSpPr txBox="1"/>
          <p:nvPr/>
        </p:nvSpPr>
        <p:spPr>
          <a:xfrm>
            <a:off x="9449764" y="4493060"/>
            <a:ext cx="87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C8CDC5-A18E-41E9-943B-F1BB2CA51992}"/>
              </a:ext>
            </a:extLst>
          </p:cNvPr>
          <p:cNvSpPr txBox="1"/>
          <p:nvPr/>
        </p:nvSpPr>
        <p:spPr>
          <a:xfrm>
            <a:off x="10328436" y="4483911"/>
            <a:ext cx="87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B5E541-8252-4A23-A8A9-8DD8A6A8C1DA}"/>
              </a:ext>
            </a:extLst>
          </p:cNvPr>
          <p:cNvSpPr/>
          <p:nvPr/>
        </p:nvSpPr>
        <p:spPr>
          <a:xfrm>
            <a:off x="6425296" y="4415077"/>
            <a:ext cx="5043683" cy="2266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FE1721-D46E-4555-A45B-EA74E54208FA}"/>
              </a:ext>
            </a:extLst>
          </p:cNvPr>
          <p:cNvSpPr txBox="1"/>
          <p:nvPr/>
        </p:nvSpPr>
        <p:spPr>
          <a:xfrm>
            <a:off x="6822197" y="5190703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D2= 101.99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AA1DF7-970A-45FA-A12E-7C0F0CD91EA9}"/>
              </a:ext>
            </a:extLst>
          </p:cNvPr>
          <p:cNvSpPr txBox="1"/>
          <p:nvPr/>
        </p:nvSpPr>
        <p:spPr>
          <a:xfrm>
            <a:off x="6410214" y="4798607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D3= …</a:t>
            </a:r>
          </a:p>
        </p:txBody>
      </p:sp>
    </p:spTree>
    <p:extLst>
      <p:ext uri="{BB962C8B-B14F-4D97-AF65-F5344CB8AC3E}">
        <p14:creationId xmlns:p14="http://schemas.microsoft.com/office/powerpoint/2010/main" val="52254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FB72-32F5-4DEC-91C7-FC5E9B1F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FD6A-A05F-4ECE-9A6E-D37FFD94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Recurrent Neural Networks operate with a Loop (a backward connection)</a:t>
            </a:r>
          </a:p>
          <a:p>
            <a:r>
              <a:rPr lang="en-US" dirty="0"/>
              <a:t>We need a mechanism to “remember past values” in a sequence</a:t>
            </a:r>
          </a:p>
          <a:p>
            <a:r>
              <a:rPr lang="en-US" dirty="0"/>
              <a:t>Neurons have connections from past (i.e., previous) observations</a:t>
            </a:r>
          </a:p>
          <a:p>
            <a:r>
              <a:rPr lang="en-US" dirty="0"/>
              <a:t>Neurons receive an input, generate an output. This output is sent back (and processed together with next input)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EB0B6E-B768-4C62-AB26-E42A18E013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9194" y="3826196"/>
            <a:ext cx="828531" cy="20894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3B30DA-0AEB-47D6-B96E-807583678F39}"/>
              </a:ext>
            </a:extLst>
          </p:cNvPr>
          <p:cNvSpPr/>
          <p:nvPr/>
        </p:nvSpPr>
        <p:spPr>
          <a:xfrm>
            <a:off x="6536988" y="4215302"/>
            <a:ext cx="34500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Recurrent neural networks are “feedforward” networks with backward connections!!!</a:t>
            </a:r>
          </a:p>
        </p:txBody>
      </p:sp>
    </p:spTree>
    <p:extLst>
      <p:ext uri="{BB962C8B-B14F-4D97-AF65-F5344CB8AC3E}">
        <p14:creationId xmlns:p14="http://schemas.microsoft.com/office/powerpoint/2010/main" val="199203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FB72-32F5-4DEC-91C7-FC5E9B1F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FD6A-A05F-4ECE-9A6E-D37FFD94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“Unroll the network through time”: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E011D-D94E-4B93-A93A-85B5330496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2306" y="2968451"/>
            <a:ext cx="4511440" cy="2577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782A41-76B2-499A-A7A5-F7BC21A4BB60}"/>
              </a:ext>
            </a:extLst>
          </p:cNvPr>
          <p:cNvSpPr txBox="1"/>
          <p:nvPr/>
        </p:nvSpPr>
        <p:spPr>
          <a:xfrm>
            <a:off x="8920554" y="3621626"/>
            <a:ext cx="2302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four neurons are the same neuron "unrolled through time"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0D8B3D-7C0B-496C-B1EC-2F587F4CB58F}"/>
              </a:ext>
            </a:extLst>
          </p:cNvPr>
          <p:cNvCxnSpPr>
            <a:cxnSpLocks/>
          </p:cNvCxnSpPr>
          <p:nvPr/>
        </p:nvCxnSpPr>
        <p:spPr>
          <a:xfrm>
            <a:off x="7653445" y="4109552"/>
            <a:ext cx="11362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04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FB72-32F5-4DEC-91C7-FC5E9B1F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FD6A-A05F-4ECE-9A6E-D37FFD94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 readings: (each row represents one day)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[[78, 80, 84, 87, 90, …]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[74, 75, 76, 77, 78,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E011D-D94E-4B93-A93A-85B5330496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243" b="28092"/>
          <a:stretch/>
        </p:blipFill>
        <p:spPr>
          <a:xfrm>
            <a:off x="3631579" y="4208218"/>
            <a:ext cx="4511440" cy="1512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782A41-76B2-499A-A7A5-F7BC21A4BB60}"/>
              </a:ext>
            </a:extLst>
          </p:cNvPr>
          <p:cNvSpPr txBox="1"/>
          <p:nvPr/>
        </p:nvSpPr>
        <p:spPr>
          <a:xfrm>
            <a:off x="9419827" y="4520053"/>
            <a:ext cx="2302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four neurons are the same neuron "unrolled through time"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0D8B3D-7C0B-496C-B1EC-2F587F4CB58F}"/>
              </a:ext>
            </a:extLst>
          </p:cNvPr>
          <p:cNvCxnSpPr>
            <a:cxnSpLocks/>
          </p:cNvCxnSpPr>
          <p:nvPr/>
        </p:nvCxnSpPr>
        <p:spPr>
          <a:xfrm>
            <a:off x="8152718" y="5007979"/>
            <a:ext cx="11362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56A6E4-A726-4CC6-8776-E7A5F25D1F60}"/>
              </a:ext>
            </a:extLst>
          </p:cNvPr>
          <p:cNvSpPr txBox="1"/>
          <p:nvPr/>
        </p:nvSpPr>
        <p:spPr>
          <a:xfrm>
            <a:off x="4164172" y="3445477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79.4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CE1F-BC87-4F6E-814B-B97F0343C92A}"/>
              </a:ext>
            </a:extLst>
          </p:cNvPr>
          <p:cNvSpPr txBox="1"/>
          <p:nvPr/>
        </p:nvSpPr>
        <p:spPr>
          <a:xfrm>
            <a:off x="4706226" y="5345699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79.4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2B6838-5DB8-4080-9F99-C7E7113CA136}"/>
              </a:ext>
            </a:extLst>
          </p:cNvPr>
          <p:cNvSpPr txBox="1"/>
          <p:nvPr/>
        </p:nvSpPr>
        <p:spPr>
          <a:xfrm>
            <a:off x="5125092" y="3454508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81.1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8FAFA0-5D43-4609-83B5-7E5061091DEC}"/>
              </a:ext>
            </a:extLst>
          </p:cNvPr>
          <p:cNvSpPr txBox="1"/>
          <p:nvPr/>
        </p:nvSpPr>
        <p:spPr>
          <a:xfrm>
            <a:off x="5705709" y="5352541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81.1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E40102-9AC8-4B8B-A07C-DEE5C06A6987}"/>
              </a:ext>
            </a:extLst>
          </p:cNvPr>
          <p:cNvSpPr txBox="1"/>
          <p:nvPr/>
        </p:nvSpPr>
        <p:spPr>
          <a:xfrm>
            <a:off x="6032768" y="3461350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84.3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16B4FD-7F29-422D-8419-39238496F8FD}"/>
              </a:ext>
            </a:extLst>
          </p:cNvPr>
          <p:cNvSpPr txBox="1"/>
          <p:nvPr/>
        </p:nvSpPr>
        <p:spPr>
          <a:xfrm>
            <a:off x="6655458" y="5377592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84.3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63319-D729-4BF2-8A9E-D7BF8CA2A719}"/>
              </a:ext>
            </a:extLst>
          </p:cNvPr>
          <p:cNvSpPr txBox="1"/>
          <p:nvPr/>
        </p:nvSpPr>
        <p:spPr>
          <a:xfrm>
            <a:off x="3500683" y="4588440"/>
            <a:ext cx="426346" cy="37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6584B-E36F-3B8A-4CFD-26936E1E3109}"/>
              </a:ext>
            </a:extLst>
          </p:cNvPr>
          <p:cNvSpPr txBox="1"/>
          <p:nvPr/>
        </p:nvSpPr>
        <p:spPr>
          <a:xfrm>
            <a:off x="2800892" y="342959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Predictions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D393DA-1E4E-DFBA-2135-004ED763906D}"/>
              </a:ext>
            </a:extLst>
          </p:cNvPr>
          <p:cNvSpPr txBox="1"/>
          <p:nvPr/>
        </p:nvSpPr>
        <p:spPr>
          <a:xfrm>
            <a:off x="4164172" y="3685757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80.0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EDF0D8-46CB-B39D-CABC-DBB5B631D127}"/>
              </a:ext>
            </a:extLst>
          </p:cNvPr>
          <p:cNvSpPr txBox="1"/>
          <p:nvPr/>
        </p:nvSpPr>
        <p:spPr>
          <a:xfrm>
            <a:off x="5125092" y="3694788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84.0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06AC5-7A43-57DF-370B-CCC1FBC9A8FC}"/>
              </a:ext>
            </a:extLst>
          </p:cNvPr>
          <p:cNvSpPr txBox="1"/>
          <p:nvPr/>
        </p:nvSpPr>
        <p:spPr>
          <a:xfrm>
            <a:off x="6032768" y="3701630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87.0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041D47-99CB-1299-98CF-76C68DD33641}"/>
              </a:ext>
            </a:extLst>
          </p:cNvPr>
          <p:cNvSpPr txBox="1"/>
          <p:nvPr/>
        </p:nvSpPr>
        <p:spPr>
          <a:xfrm>
            <a:off x="2800892" y="3669872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Actual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F305FE-E1BE-92E0-E68E-C8A7659250F3}"/>
              </a:ext>
            </a:extLst>
          </p:cNvPr>
          <p:cNvSpPr txBox="1"/>
          <p:nvPr/>
        </p:nvSpPr>
        <p:spPr>
          <a:xfrm>
            <a:off x="4164172" y="3931317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91F20A-7B09-0D20-BB70-1377698F5FA7}"/>
              </a:ext>
            </a:extLst>
          </p:cNvPr>
          <p:cNvSpPr txBox="1"/>
          <p:nvPr/>
        </p:nvSpPr>
        <p:spPr>
          <a:xfrm>
            <a:off x="5125092" y="3940348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85B72-AC9F-CCD1-C7C6-AAE4E2AAA67E}"/>
              </a:ext>
            </a:extLst>
          </p:cNvPr>
          <p:cNvSpPr txBox="1"/>
          <p:nvPr/>
        </p:nvSpPr>
        <p:spPr>
          <a:xfrm>
            <a:off x="6032768" y="3947190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2.70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DAD49A-A27A-6F74-146F-22668275FA63}"/>
              </a:ext>
            </a:extLst>
          </p:cNvPr>
          <p:cNvSpPr txBox="1"/>
          <p:nvPr/>
        </p:nvSpPr>
        <p:spPr>
          <a:xfrm>
            <a:off x="2800892" y="3915432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D1FC28-EF3C-20CE-5B0D-6736A93F9357}"/>
              </a:ext>
            </a:extLst>
          </p:cNvPr>
          <p:cNvSpPr txBox="1"/>
          <p:nvPr/>
        </p:nvSpPr>
        <p:spPr>
          <a:xfrm>
            <a:off x="4100329" y="5629295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78.0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065E34-4F25-0E54-1233-36B476A7AC0F}"/>
              </a:ext>
            </a:extLst>
          </p:cNvPr>
          <p:cNvSpPr txBox="1"/>
          <p:nvPr/>
        </p:nvSpPr>
        <p:spPr>
          <a:xfrm>
            <a:off x="5061249" y="5638326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80.0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7C0EA7-409F-5F4D-4C2A-D14826581488}"/>
              </a:ext>
            </a:extLst>
          </p:cNvPr>
          <p:cNvSpPr txBox="1"/>
          <p:nvPr/>
        </p:nvSpPr>
        <p:spPr>
          <a:xfrm>
            <a:off x="5968925" y="5645168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84.0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6357C3-28B3-D700-8D62-7EE9C3C0079B}"/>
              </a:ext>
            </a:extLst>
          </p:cNvPr>
          <p:cNvSpPr txBox="1"/>
          <p:nvPr/>
        </p:nvSpPr>
        <p:spPr>
          <a:xfrm>
            <a:off x="2737049" y="56134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Input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7F67CE-C088-3140-3AA2-C918692BFB0E}"/>
              </a:ext>
            </a:extLst>
          </p:cNvPr>
          <p:cNvSpPr txBox="1"/>
          <p:nvPr/>
        </p:nvSpPr>
        <p:spPr>
          <a:xfrm>
            <a:off x="6941039" y="5637827"/>
            <a:ext cx="62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87.0</a:t>
            </a:r>
          </a:p>
        </p:txBody>
      </p:sp>
    </p:spTree>
    <p:extLst>
      <p:ext uri="{BB962C8B-B14F-4D97-AF65-F5344CB8AC3E}">
        <p14:creationId xmlns:p14="http://schemas.microsoft.com/office/powerpoint/2010/main" val="26840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8857-BEB4-4899-B460-D5D2ED39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4F09-E2AD-4FAF-B80F-9650A1DB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neuron has a “memory” (so, we call it a “memory cell”)</a:t>
            </a:r>
          </a:p>
          <a:p>
            <a:pPr lvl="1"/>
            <a:r>
              <a:rPr lang="en-US" dirty="0"/>
              <a:t>A neuron’s one "input" comes from the previous time step</a:t>
            </a:r>
          </a:p>
          <a:p>
            <a:r>
              <a:rPr lang="en-US" dirty="0"/>
              <a:t>A single recurrent neuron can learn about 10 time-steps</a:t>
            </a:r>
          </a:p>
          <a:p>
            <a:pPr lvl="1"/>
            <a:r>
              <a:rPr lang="en-US" dirty="0"/>
              <a:t>More advanced recurrent neurons can learn longer</a:t>
            </a:r>
          </a:p>
        </p:txBody>
      </p:sp>
    </p:spTree>
    <p:extLst>
      <p:ext uri="{BB962C8B-B14F-4D97-AF65-F5344CB8AC3E}">
        <p14:creationId xmlns:p14="http://schemas.microsoft.com/office/powerpoint/2010/main" val="140525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8857-BEB4-4899-B460-D5D2ED39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4F09-E2AD-4FAF-B80F-9650A1DB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cell's state is called h (for hidden)</a:t>
            </a:r>
            <a:endParaRPr lang="en-US" baseline="-25000" dirty="0"/>
          </a:p>
          <a:p>
            <a:r>
              <a:rPr lang="en-US" dirty="0"/>
              <a:t>y (output) is a function of h</a:t>
            </a:r>
            <a:r>
              <a:rPr lang="en-US" baseline="-25000" dirty="0"/>
              <a:t>t-1</a:t>
            </a:r>
            <a:r>
              <a:rPr lang="en-US" dirty="0"/>
              <a:t> (previous state) and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54BC3B-AEC9-4729-A218-974C07483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014" y="3688374"/>
            <a:ext cx="3797350" cy="180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8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</TotalTime>
  <Words>2224</Words>
  <Application>Microsoft Macintosh PowerPoint</Application>
  <PresentationFormat>Widescreen</PresentationFormat>
  <Paragraphs>520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Open Sans</vt:lpstr>
      <vt:lpstr>Office Theme</vt:lpstr>
      <vt:lpstr>Recurrent Neural Networks</vt:lpstr>
      <vt:lpstr>Recurrent Neural Networks (RNN)</vt:lpstr>
      <vt:lpstr>Recurrent Neural Networks (RNN)</vt:lpstr>
      <vt:lpstr>Stock prices</vt:lpstr>
      <vt:lpstr>Recurrent Neurons</vt:lpstr>
      <vt:lpstr>Recurrent Neurons</vt:lpstr>
      <vt:lpstr>Recurrent Neurons</vt:lpstr>
      <vt:lpstr>Memory Cells</vt:lpstr>
      <vt:lpstr>Memory Cells</vt:lpstr>
      <vt:lpstr>Let’s say we have stock prices…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Inputs and Outputs</vt:lpstr>
      <vt:lpstr>Inputs and Outputs</vt:lpstr>
      <vt:lpstr>Forecasting a Time Series</vt:lpstr>
      <vt:lpstr>Sequence to sequence example:</vt:lpstr>
      <vt:lpstr>Sequence to sequence example</vt:lpstr>
      <vt:lpstr>Sequence to sequence example</vt:lpstr>
      <vt:lpstr>Sequence to sequence example</vt:lpstr>
      <vt:lpstr>Sequence to single value (scalar)</vt:lpstr>
      <vt:lpstr>Sequence to scalar</vt:lpstr>
      <vt:lpstr>Deep RNN</vt:lpstr>
      <vt:lpstr>Issues with RNNs</vt:lpstr>
      <vt:lpstr>Short-term memory </vt:lpstr>
      <vt:lpstr>LSTM Cells</vt:lpstr>
      <vt:lpstr>LSTM Cells</vt:lpstr>
      <vt:lpstr>GRU Cells</vt:lpstr>
      <vt:lpstr>Convolution Layer (1D)</vt:lpstr>
      <vt:lpstr>Convolution Layer (1D)</vt:lpstr>
      <vt:lpstr>Convolution Layer (1D)</vt:lpstr>
      <vt:lpstr>How Can We Use RNNs?</vt:lpstr>
      <vt:lpstr>How Can We Use RNNs?</vt:lpstr>
      <vt:lpstr>How Can We Use RNNs?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 Recurrent Neural Networks</dc:title>
  <dc:creator>Varol Kayhan</dc:creator>
  <cp:lastModifiedBy>Timothy Smith</cp:lastModifiedBy>
  <cp:revision>122</cp:revision>
  <dcterms:created xsi:type="dcterms:W3CDTF">2019-03-11T17:34:59Z</dcterms:created>
  <dcterms:modified xsi:type="dcterms:W3CDTF">2024-04-08T19:32:23Z</dcterms:modified>
</cp:coreProperties>
</file>