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20" r:id="rId4"/>
    <p:sldId id="257" r:id="rId5"/>
    <p:sldId id="318" r:id="rId6"/>
    <p:sldId id="304" r:id="rId7"/>
    <p:sldId id="284" r:id="rId8"/>
    <p:sldId id="305" r:id="rId9"/>
    <p:sldId id="265" r:id="rId10"/>
    <p:sldId id="310" r:id="rId11"/>
    <p:sldId id="279" r:id="rId12"/>
    <p:sldId id="309" r:id="rId13"/>
    <p:sldId id="297" r:id="rId14"/>
    <p:sldId id="266" r:id="rId15"/>
    <p:sldId id="268" r:id="rId16"/>
    <p:sldId id="308" r:id="rId17"/>
    <p:sldId id="267" r:id="rId18"/>
    <p:sldId id="319" r:id="rId19"/>
    <p:sldId id="269" r:id="rId20"/>
    <p:sldId id="271" r:id="rId21"/>
    <p:sldId id="273" r:id="rId22"/>
    <p:sldId id="272" r:id="rId23"/>
    <p:sldId id="302" r:id="rId24"/>
    <p:sldId id="312" r:id="rId25"/>
    <p:sldId id="313" r:id="rId26"/>
    <p:sldId id="303" r:id="rId27"/>
    <p:sldId id="275" r:id="rId28"/>
    <p:sldId id="285" r:id="rId29"/>
    <p:sldId id="286" r:id="rId30"/>
    <p:sldId id="287" r:id="rId31"/>
    <p:sldId id="314" r:id="rId32"/>
    <p:sldId id="299" r:id="rId33"/>
    <p:sldId id="300" r:id="rId34"/>
    <p:sldId id="301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6" y="10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737A4A51-F793-4B04-AAA2-EB787F522F9A}"/>
    <pc:docChg chg="custSel addSld delSld modSld sldOrd">
      <pc:chgData name="Varol Kayhan" userId="54461c53-d57a-4be8-b103-6f84835b78ff" providerId="ADAL" clId="{737A4A51-F793-4B04-AAA2-EB787F522F9A}" dt="2022-03-21T15:03:37.094" v="305" actId="2696"/>
      <pc:docMkLst>
        <pc:docMk/>
      </pc:docMkLst>
      <pc:sldChg chg="del">
        <pc:chgData name="Varol Kayhan" userId="54461c53-d57a-4be8-b103-6f84835b78ff" providerId="ADAL" clId="{737A4A51-F793-4B04-AAA2-EB787F522F9A}" dt="2022-03-21T15:03:37.094" v="305" actId="2696"/>
        <pc:sldMkLst>
          <pc:docMk/>
          <pc:sldMk cId="454933345" sldId="288"/>
        </pc:sldMkLst>
      </pc:sldChg>
      <pc:sldChg chg="modSp new mod ord">
        <pc:chgData name="Varol Kayhan" userId="54461c53-d57a-4be8-b103-6f84835b78ff" providerId="ADAL" clId="{737A4A51-F793-4B04-AAA2-EB787F522F9A}" dt="2022-03-21T14:58:46.839" v="304" actId="313"/>
        <pc:sldMkLst>
          <pc:docMk/>
          <pc:sldMk cId="3890585355" sldId="320"/>
        </pc:sldMkLst>
        <pc:spChg chg="mod">
          <ac:chgData name="Varol Kayhan" userId="54461c53-d57a-4be8-b103-6f84835b78ff" providerId="ADAL" clId="{737A4A51-F793-4B04-AAA2-EB787F522F9A}" dt="2022-03-21T14:45:19.861" v="24" actId="5793"/>
          <ac:spMkLst>
            <pc:docMk/>
            <pc:sldMk cId="3890585355" sldId="320"/>
            <ac:spMk id="2" creationId="{88304361-09BA-442A-A7C9-B3FCF24D66BA}"/>
          </ac:spMkLst>
        </pc:spChg>
        <pc:spChg chg="mod">
          <ac:chgData name="Varol Kayhan" userId="54461c53-d57a-4be8-b103-6f84835b78ff" providerId="ADAL" clId="{737A4A51-F793-4B04-AAA2-EB787F522F9A}" dt="2022-03-21T14:58:46.839" v="304" actId="313"/>
          <ac:spMkLst>
            <pc:docMk/>
            <pc:sldMk cId="3890585355" sldId="320"/>
            <ac:spMk id="3" creationId="{54A1E629-9BCD-4452-99BD-D03D5CD98968}"/>
          </ac:spMkLst>
        </pc:spChg>
      </pc:sldChg>
    </pc:docChg>
  </pc:docChgLst>
  <pc:docChgLst>
    <pc:chgData name="Varol Kayhan" userId="54461c53-d57a-4be8-b103-6f84835b78ff" providerId="ADAL" clId="{1BA85337-9804-46B5-905B-B6EA12C99C8D}"/>
    <pc:docChg chg="delSld">
      <pc:chgData name="Varol Kayhan" userId="54461c53-d57a-4be8-b103-6f84835b78ff" providerId="ADAL" clId="{1BA85337-9804-46B5-905B-B6EA12C99C8D}" dt="2021-09-09T20:18:45.749" v="0" actId="2696"/>
      <pc:docMkLst>
        <pc:docMk/>
      </pc:docMkLst>
      <pc:sldChg chg="del">
        <pc:chgData name="Varol Kayhan" userId="54461c53-d57a-4be8-b103-6f84835b78ff" providerId="ADAL" clId="{1BA85337-9804-46B5-905B-B6EA12C99C8D}" dt="2021-09-09T20:18:45.749" v="0" actId="2696"/>
        <pc:sldMkLst>
          <pc:docMk/>
          <pc:sldMk cId="3076485300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en-US" dirty="0"/>
              <a:t>Varol Kayhan, PhD</a:t>
            </a:r>
          </a:p>
          <a:p>
            <a:r>
              <a:rPr lang="en-US" dirty="0"/>
              <a:t>USF </a:t>
            </a:r>
          </a:p>
          <a:p>
            <a:r>
              <a:rPr lang="en-US" dirty="0"/>
              <a:t>vkayhan@usf.edu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sz="2800" dirty="0"/>
              <a:t> types of term-by-document matrix:</a:t>
            </a:r>
          </a:p>
          <a:p>
            <a:pPr lvl="1"/>
            <a:r>
              <a:rPr lang="en-US" sz="2400" dirty="0"/>
              <a:t>Binary (existence of a term: 1 or 0)</a:t>
            </a:r>
          </a:p>
          <a:p>
            <a:pPr lvl="1"/>
            <a:r>
              <a:rPr lang="en-US" sz="2400" dirty="0"/>
              <a:t>Count of a term</a:t>
            </a:r>
          </a:p>
          <a:p>
            <a:pPr lvl="1"/>
            <a:r>
              <a:rPr lang="en-US" sz="2400" dirty="0"/>
              <a:t>Term frequency = Count of a term / doc. term frequency </a:t>
            </a:r>
            <a:br>
              <a:rPr lang="en-US" sz="2400" dirty="0"/>
            </a:br>
            <a:r>
              <a:rPr lang="en-US" sz="2400" dirty="0"/>
              <a:t>(“normalizes” the count within a document)</a:t>
            </a:r>
          </a:p>
          <a:p>
            <a:pPr lvl="1"/>
            <a:r>
              <a:rPr lang="en-US" b="1" dirty="0"/>
              <a:t>Term frequency-inverse document frequency </a:t>
            </a:r>
            <a:br>
              <a:rPr lang="en-US" b="1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9323-68E2-443C-A9B0-A50E5EF1DACC}"/>
              </a:ext>
            </a:extLst>
          </p:cNvPr>
          <p:cNvSpPr txBox="1"/>
          <p:nvPr/>
        </p:nvSpPr>
        <p:spPr>
          <a:xfrm>
            <a:off x="213360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569C-5A10-4DD4-AD30-1755BCAB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5285"/>
              </p:ext>
            </p:extLst>
          </p:nvPr>
        </p:nvGraphicFramePr>
        <p:xfrm>
          <a:off x="838200" y="4980333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2C961-135E-41EE-97C9-801D6E10A036}"/>
              </a:ext>
            </a:extLst>
          </p:cNvPr>
          <p:cNvSpPr txBox="1"/>
          <p:nvPr/>
        </p:nvSpPr>
        <p:spPr>
          <a:xfrm>
            <a:off x="563734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B68F-2BF7-4736-AC97-B215CE3C73E9}"/>
              </a:ext>
            </a:extLst>
          </p:cNvPr>
          <p:cNvSpPr txBox="1"/>
          <p:nvPr/>
        </p:nvSpPr>
        <p:spPr>
          <a:xfrm>
            <a:off x="8915400" y="4476064"/>
            <a:ext cx="167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F63A4-230D-43E0-A2AE-EFB5B640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27504"/>
              </p:ext>
            </p:extLst>
          </p:nvPr>
        </p:nvGraphicFramePr>
        <p:xfrm>
          <a:off x="450624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6398C6-9F4C-4187-984F-2C58FD82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69577"/>
              </p:ext>
            </p:extLst>
          </p:nvPr>
        </p:nvGraphicFramePr>
        <p:xfrm>
          <a:off x="817389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Term frequency-inverse document frequency (</a:t>
            </a:r>
            <a:r>
              <a:rPr lang="en-US" dirty="0" err="1"/>
              <a:t>tf-idf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= (Term frequency)     x     (inverse document frequency)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(where </a:t>
            </a:r>
            <a:r>
              <a:rPr lang="en-US" dirty="0" err="1"/>
              <a:t>idf</a:t>
            </a:r>
            <a:r>
              <a:rPr lang="en-US" dirty="0"/>
              <a:t> = log (Total no. doc / Total no. of doc with this term in it))</a:t>
            </a:r>
            <a:br>
              <a:rPr lang="en-US" dirty="0"/>
            </a:br>
            <a:br>
              <a:rPr lang="en-US" dirty="0"/>
            </a:br>
            <a:r>
              <a:rPr lang="en-US" sz="2400" i="1" dirty="0"/>
              <a:t>(the importance of the term to a document in the document collection)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err="1"/>
              <a:t>tf-idf</a:t>
            </a:r>
            <a:r>
              <a:rPr lang="en-US" sz="2800" dirty="0"/>
              <a:t> example:</a:t>
            </a:r>
          </a:p>
        </p:txBody>
      </p:sp>
      <p:sp>
        <p:nvSpPr>
          <p:cNvPr id="13" name="Folded Corner 3">
            <a:extLst>
              <a:ext uri="{FF2B5EF4-FFF2-40B4-BE49-F238E27FC236}">
                <a16:creationId xmlns:a16="http://schemas.microsoft.com/office/drawing/2014/main" id="{AF23B463-61EA-4BE8-BC6C-0B6F8CE0A673}"/>
              </a:ext>
            </a:extLst>
          </p:cNvPr>
          <p:cNvSpPr/>
          <p:nvPr/>
        </p:nvSpPr>
        <p:spPr>
          <a:xfrm>
            <a:off x="2209800" y="2685532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733AD-4AB0-4E4C-8718-B3B6B291EE20}"/>
              </a:ext>
            </a:extLst>
          </p:cNvPr>
          <p:cNvSpPr txBox="1"/>
          <p:nvPr/>
        </p:nvSpPr>
        <p:spPr>
          <a:xfrm>
            <a:off x="311690" y="30298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100,000 documents</a:t>
            </a:r>
          </a:p>
        </p:txBody>
      </p:sp>
      <p:sp>
        <p:nvSpPr>
          <p:cNvPr id="16" name="Folded Corner 10">
            <a:extLst>
              <a:ext uri="{FF2B5EF4-FFF2-40B4-BE49-F238E27FC236}">
                <a16:creationId xmlns:a16="http://schemas.microsoft.com/office/drawing/2014/main" id="{37955F7A-B1B9-47AC-91E5-858FB29A216D}"/>
              </a:ext>
            </a:extLst>
          </p:cNvPr>
          <p:cNvSpPr/>
          <p:nvPr/>
        </p:nvSpPr>
        <p:spPr>
          <a:xfrm>
            <a:off x="2400300" y="2900685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7" name="Folded Corner 11">
            <a:extLst>
              <a:ext uri="{FF2B5EF4-FFF2-40B4-BE49-F238E27FC236}">
                <a16:creationId xmlns:a16="http://schemas.microsoft.com/office/drawing/2014/main" id="{9769BD0F-0449-4E89-8A0E-AC6CAEBAD71F}"/>
              </a:ext>
            </a:extLst>
          </p:cNvPr>
          <p:cNvSpPr/>
          <p:nvPr/>
        </p:nvSpPr>
        <p:spPr>
          <a:xfrm>
            <a:off x="2667000" y="3142732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0A4CB-1DCA-4FD3-91E8-7CFFE22DBC7B}"/>
              </a:ext>
            </a:extLst>
          </p:cNvPr>
          <p:cNvSpPr txBox="1"/>
          <p:nvPr/>
        </p:nvSpPr>
        <p:spPr>
          <a:xfrm>
            <a:off x="4572000" y="249837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terms in total in this doc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CBECF-E499-473F-AAB6-135C7D24D356}"/>
              </a:ext>
            </a:extLst>
          </p:cNvPr>
          <p:cNvSpPr txBox="1"/>
          <p:nvPr/>
        </p:nvSpPr>
        <p:spPr>
          <a:xfrm>
            <a:off x="4610100" y="3429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“pediatrician” appears 5 times in this doc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A9A16-ABB7-4A85-8DC7-70B09068CFB4}"/>
              </a:ext>
            </a:extLst>
          </p:cNvPr>
          <p:cNvSpPr txBox="1"/>
          <p:nvPr/>
        </p:nvSpPr>
        <p:spPr>
          <a:xfrm>
            <a:off x="311690" y="5032078"/>
            <a:ext cx="202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1,000 documents that have “pediatrician” in them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BAB94D-E21B-4524-A0AE-3714BCCBC593}"/>
              </a:ext>
            </a:extLst>
          </p:cNvPr>
          <p:cNvSpPr txBox="1"/>
          <p:nvPr/>
        </p:nvSpPr>
        <p:spPr>
          <a:xfrm>
            <a:off x="7629728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 = 5/100 = 0.05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3BDCD-5FB0-42F0-BC31-B073BFC0A2B3}"/>
              </a:ext>
            </a:extLst>
          </p:cNvPr>
          <p:cNvSpPr txBox="1"/>
          <p:nvPr/>
        </p:nvSpPr>
        <p:spPr>
          <a:xfrm>
            <a:off x="7629728" y="3005971"/>
            <a:ext cx="2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idf</a:t>
            </a:r>
            <a:r>
              <a:rPr lang="en-US" dirty="0"/>
              <a:t> = log(100,000/1,000)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03B64-DFB3-4633-B3D2-B2D35AEE30E7}"/>
              </a:ext>
            </a:extLst>
          </p:cNvPr>
          <p:cNvSpPr txBox="1"/>
          <p:nvPr/>
        </p:nvSpPr>
        <p:spPr>
          <a:xfrm>
            <a:off x="7665396" y="3654165"/>
            <a:ext cx="2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tf-idf</a:t>
            </a:r>
            <a:r>
              <a:rPr lang="en-US" b="1" dirty="0"/>
              <a:t> = </a:t>
            </a:r>
            <a:r>
              <a:rPr lang="en-US" b="1" dirty="0" err="1"/>
              <a:t>tf</a:t>
            </a:r>
            <a:r>
              <a:rPr lang="en-US" b="1" dirty="0"/>
              <a:t> x </a:t>
            </a:r>
            <a:r>
              <a:rPr lang="en-US" b="1" dirty="0" err="1"/>
              <a:t>idf</a:t>
            </a:r>
            <a:r>
              <a:rPr lang="en-US" b="1" dirty="0"/>
              <a:t> = 0.1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38721D-F72B-4FD5-9202-9E1E00E37E01}"/>
              </a:ext>
            </a:extLst>
          </p:cNvPr>
          <p:cNvCxnSpPr/>
          <p:nvPr/>
        </p:nvCxnSpPr>
        <p:spPr>
          <a:xfrm flipV="1">
            <a:off x="3962400" y="3654165"/>
            <a:ext cx="647700" cy="2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B65A0-3C17-4632-9591-B340E9ADA0F9}"/>
              </a:ext>
            </a:extLst>
          </p:cNvPr>
          <p:cNvCxnSpPr>
            <a:endCxn id="18" idx="1"/>
          </p:cNvCxnSpPr>
          <p:nvPr/>
        </p:nvCxnSpPr>
        <p:spPr>
          <a:xfrm flipV="1">
            <a:off x="4038600" y="2821541"/>
            <a:ext cx="533400" cy="49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B46A0919-70DB-4B00-8395-D6C546594CC0}"/>
              </a:ext>
            </a:extLst>
          </p:cNvPr>
          <p:cNvSpPr/>
          <p:nvPr/>
        </p:nvSpPr>
        <p:spPr>
          <a:xfrm>
            <a:off x="1864468" y="2498375"/>
            <a:ext cx="345332" cy="2911825"/>
          </a:xfrm>
          <a:prstGeom prst="leftBrace">
            <a:avLst>
              <a:gd name="adj1" fmla="val 18649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create term-by-document matrix?</a:t>
            </a:r>
          </a:p>
          <a:p>
            <a:r>
              <a:rPr lang="en-US" sz="2800" dirty="0"/>
              <a:t>"Tokenization" </a:t>
            </a:r>
          </a:p>
          <a:p>
            <a:pPr lvl="1"/>
            <a:r>
              <a:rPr lang="en-US" sz="2400" dirty="0"/>
              <a:t>Breaking up a piece of text into words, numbers, symbols, etc.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5747" y="385257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Patient's  blood  pressure  was  120 / 80</a:t>
            </a:r>
          </a:p>
        </p:txBody>
      </p:sp>
      <p:sp>
        <p:nvSpPr>
          <p:cNvPr id="6" name="Right Bracket 5"/>
          <p:cNvSpPr/>
          <p:nvPr/>
        </p:nvSpPr>
        <p:spPr>
          <a:xfrm rot="5400000">
            <a:off x="3771900" y="3801031"/>
            <a:ext cx="190500" cy="120799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4997824" y="3960155"/>
            <a:ext cx="165847" cy="914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6176684" y="3771897"/>
            <a:ext cx="170329" cy="129540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5400000">
            <a:off x="7249086" y="4104714"/>
            <a:ext cx="170328" cy="6477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7963509" y="4203840"/>
            <a:ext cx="178075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rot="5400000">
            <a:off x="8343319" y="4357433"/>
            <a:ext cx="180456" cy="152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8725511" y="4203841"/>
            <a:ext cx="178072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identify tokens?</a:t>
            </a:r>
          </a:p>
          <a:p>
            <a:r>
              <a:rPr lang="en-US" dirty="0"/>
              <a:t>Use delimiters: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New line</a:t>
            </a:r>
          </a:p>
          <a:p>
            <a:pPr lvl="1"/>
            <a:r>
              <a:rPr lang="en-US" dirty="0"/>
              <a:t>Symbols:    ( ) &lt; &gt; ? !</a:t>
            </a:r>
          </a:p>
          <a:p>
            <a:pPr lvl="1"/>
            <a:r>
              <a:rPr lang="en-US" dirty="0"/>
              <a:t>Punctuation:     .  ,  :  ;  -  '  "</a:t>
            </a:r>
          </a:p>
          <a:p>
            <a:r>
              <a:rPr lang="en-US" dirty="0"/>
              <a:t>Not all punctuation create tokens:</a:t>
            </a:r>
          </a:p>
          <a:p>
            <a:pPr lvl="1"/>
            <a:r>
              <a:rPr lang="en-US" dirty="0"/>
              <a:t>$1,000.50</a:t>
            </a:r>
          </a:p>
          <a:p>
            <a:pPr lvl="1"/>
            <a:r>
              <a:rPr lang="en-US" dirty="0"/>
              <a:t>U.S.A.</a:t>
            </a:r>
          </a:p>
          <a:p>
            <a:pPr lvl="1"/>
            <a:r>
              <a:rPr lang="en-US" dirty="0"/>
              <a:t>isn't   or   </a:t>
            </a:r>
            <a:r>
              <a:rPr lang="en-US" dirty="0" err="1"/>
              <a:t>D'angelo</a:t>
            </a:r>
            <a:endParaRPr lang="en-US" dirty="0"/>
          </a:p>
          <a:p>
            <a:pPr lvl="1"/>
            <a:r>
              <a:rPr lang="en-US" dirty="0"/>
              <a:t>(813)555-4578</a:t>
            </a:r>
          </a:p>
        </p:txBody>
      </p:sp>
    </p:spTree>
    <p:extLst>
      <p:ext uri="{BB962C8B-B14F-4D97-AF65-F5344CB8AC3E}">
        <p14:creationId xmlns:p14="http://schemas.microsoft.com/office/powerpoint/2010/main" val="367820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Every token</a:t>
            </a:r>
            <a:r>
              <a:rPr lang="en-US" dirty="0"/>
              <a:t> is in term-by-document matrix!!!</a:t>
            </a:r>
          </a:p>
          <a:p>
            <a:r>
              <a:rPr lang="en-US" dirty="0"/>
              <a:t>(Is this desirable/undesirable?)</a:t>
            </a:r>
          </a:p>
        </p:txBody>
      </p:sp>
    </p:spTree>
    <p:extLst>
      <p:ext uri="{BB962C8B-B14F-4D97-AF65-F5344CB8AC3E}">
        <p14:creationId xmlns:p14="http://schemas.microsoft.com/office/powerpoint/2010/main" val="32066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the number of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stemming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err="1"/>
              <a:t>stopwords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Correct misspelled tokens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named-entities (part-of-speech tagging)</a:t>
            </a:r>
          </a:p>
        </p:txBody>
      </p:sp>
    </p:spTree>
    <p:extLst>
      <p:ext uri="{BB962C8B-B14F-4D97-AF65-F5344CB8AC3E}">
        <p14:creationId xmlns:p14="http://schemas.microsoft.com/office/powerpoint/2010/main" val="388482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heuristic that removes the ends of words</a:t>
            </a:r>
          </a:p>
          <a:p>
            <a:endParaRPr lang="en-US" dirty="0"/>
          </a:p>
          <a:p>
            <a:r>
              <a:rPr lang="en-US" dirty="0"/>
              <a:t>Extract the root:</a:t>
            </a:r>
          </a:p>
          <a:p>
            <a:pPr lvl="1"/>
            <a:r>
              <a:rPr lang="en-US" dirty="0"/>
              <a:t>predictable, prediction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predict</a:t>
            </a:r>
          </a:p>
          <a:p>
            <a:pPr lvl="1"/>
            <a:r>
              <a:rPr lang="en-US" dirty="0">
                <a:sym typeface="Wingdings" pitchFamily="2" charset="2"/>
              </a:rPr>
              <a:t>different, differential, differing </a:t>
            </a:r>
            <a:r>
              <a:rPr lang="en-US" b="1" dirty="0">
                <a:sym typeface="Wingdings" pitchFamily="2" charset="2"/>
              </a:rPr>
              <a:t>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Lemmatization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those words together that have the same root or lemma</a:t>
            </a:r>
          </a:p>
          <a:p>
            <a:r>
              <a:rPr lang="en-US" dirty="0"/>
              <a:t>The words might have different inflections or derivatives of meaning </a:t>
            </a:r>
          </a:p>
          <a:p>
            <a:endParaRPr lang="en-US" dirty="0"/>
          </a:p>
          <a:p>
            <a:r>
              <a:rPr lang="en-US" dirty="0"/>
              <a:t>Example: Elimination of singular/plural, present/past:</a:t>
            </a:r>
          </a:p>
          <a:p>
            <a:pPr lvl="1"/>
            <a:r>
              <a:rPr lang="en-US" dirty="0"/>
              <a:t>boy, boy's, boys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boy</a:t>
            </a:r>
            <a:endParaRPr lang="en-US" b="1" dirty="0"/>
          </a:p>
          <a:p>
            <a:pPr lvl="1"/>
            <a:r>
              <a:rPr lang="en-US" dirty="0"/>
              <a:t>giving, gives, gave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give</a:t>
            </a:r>
          </a:p>
          <a:p>
            <a:pPr lvl="1"/>
            <a:r>
              <a:rPr lang="en-US" dirty="0"/>
              <a:t>be, are, was, were, been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to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10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: tokens that have little meaning</a:t>
            </a:r>
          </a:p>
          <a:p>
            <a:pPr lvl="1"/>
            <a:r>
              <a:rPr lang="en-US" dirty="0"/>
              <a:t>A, an, the, it, they, of, and, for, …</a:t>
            </a:r>
          </a:p>
          <a:p>
            <a:r>
              <a:rPr lang="en-US" dirty="0"/>
              <a:t>Little to NO predictive ability</a:t>
            </a:r>
          </a:p>
          <a:p>
            <a:r>
              <a:rPr lang="en-US" dirty="0"/>
              <a:t>Usually eliminated!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058400" cy="4525963"/>
          </a:xfrm>
        </p:spPr>
        <p:txBody>
          <a:bodyPr>
            <a:normAutofit/>
          </a:bodyPr>
          <a:lstStyle/>
          <a:p>
            <a:r>
              <a:rPr lang="en-US" dirty="0"/>
              <a:t>Correct spelling errors:</a:t>
            </a:r>
          </a:p>
          <a:p>
            <a:pPr lvl="1"/>
            <a:r>
              <a:rPr lang="en-US" dirty="0" err="1"/>
              <a:t>sep</a:t>
            </a:r>
            <a:r>
              <a:rPr lang="en-US" b="1" dirty="0" err="1"/>
              <a:t>e</a:t>
            </a:r>
            <a:r>
              <a:rPr lang="en-US" dirty="0" err="1"/>
              <a:t>rate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sep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rate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separate</a:t>
            </a:r>
          </a:p>
          <a:p>
            <a:pPr lvl="1"/>
            <a:r>
              <a:rPr lang="en-US" dirty="0" err="1"/>
              <a:t>fund</a:t>
            </a:r>
            <a:r>
              <a:rPr lang="en-US" b="1" dirty="0" err="1"/>
              <a:t>e</a:t>
            </a:r>
            <a:r>
              <a:rPr lang="en-US" dirty="0" err="1"/>
              <a:t>mental</a:t>
            </a:r>
            <a:r>
              <a:rPr lang="en-US" dirty="0"/>
              <a:t>, fund</a:t>
            </a:r>
            <a:r>
              <a:rPr lang="en-US" b="1" dirty="0"/>
              <a:t>a</a:t>
            </a:r>
            <a:r>
              <a:rPr lang="en-US" dirty="0"/>
              <a:t>mental </a:t>
            </a:r>
            <a:r>
              <a:rPr lang="en-US" dirty="0">
                <a:sym typeface="Wingdings" pitchFamily="2" charset="2"/>
              </a:rPr>
              <a:t> fundamental</a:t>
            </a:r>
            <a:endParaRPr lang="en-US" dirty="0"/>
          </a:p>
          <a:p>
            <a:r>
              <a:rPr lang="en-US" dirty="0"/>
              <a:t>Create your own dictionary:</a:t>
            </a:r>
          </a:p>
          <a:p>
            <a:pPr lvl="1"/>
            <a:r>
              <a:rPr lang="en-US" dirty="0"/>
              <a:t>FLA, FL, </a:t>
            </a:r>
            <a:r>
              <a:rPr lang="en-US" dirty="0" err="1"/>
              <a:t>Flor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Florida</a:t>
            </a:r>
            <a:endParaRPr lang="en-US" dirty="0"/>
          </a:p>
          <a:p>
            <a:pPr lvl="1"/>
            <a:r>
              <a:rPr lang="en-US" dirty="0"/>
              <a:t>Fall, </a:t>
            </a:r>
            <a:r>
              <a:rPr lang="en-US" dirty="0" err="1"/>
              <a:t>fal</a:t>
            </a:r>
            <a:r>
              <a:rPr lang="en-US" dirty="0"/>
              <a:t>, fell, feel, felt, </a:t>
            </a:r>
            <a:r>
              <a:rPr lang="en-US" dirty="0" err="1"/>
              <a:t>feal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r>
              <a:rPr lang="en-US" dirty="0"/>
              <a:t>Use synonyms:</a:t>
            </a:r>
          </a:p>
          <a:p>
            <a:pPr lvl="1"/>
            <a:r>
              <a:rPr lang="en-US" dirty="0"/>
              <a:t>slip, take a spill, found on the floor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029200" cy="4525963"/>
          </a:xfrm>
        </p:spPr>
        <p:txBody>
          <a:bodyPr/>
          <a:lstStyle/>
          <a:p>
            <a:r>
              <a:rPr lang="en-US" dirty="0"/>
              <a:t>Helps identify "phrases" (two or more tokens)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905000"/>
            <a:ext cx="348321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Part-of speech tagging helps in two ways:</a:t>
            </a:r>
          </a:p>
          <a:p>
            <a:pPr marL="0" indent="0">
              <a:buNone/>
            </a:pPr>
            <a:r>
              <a:rPr lang="en-US" dirty="0"/>
              <a:t>1) Eliminate certain phrases:</a:t>
            </a:r>
          </a:p>
          <a:p>
            <a:pPr lvl="1"/>
            <a:r>
              <a:rPr lang="en-US" dirty="0"/>
              <a:t>"as well as"</a:t>
            </a:r>
          </a:p>
          <a:p>
            <a:pPr lvl="1"/>
            <a:r>
              <a:rPr lang="en-US" dirty="0"/>
              <a:t>"even if"</a:t>
            </a:r>
          </a:p>
          <a:p>
            <a:pPr lvl="1"/>
            <a:r>
              <a:rPr lang="en-US" dirty="0"/>
              <a:t>"for all that"</a:t>
            </a:r>
          </a:p>
          <a:p>
            <a:pPr marL="0" indent="0">
              <a:buNone/>
            </a:pPr>
            <a:r>
              <a:rPr lang="en-US" dirty="0"/>
              <a:t>2) Identify named-entities</a:t>
            </a:r>
          </a:p>
          <a:p>
            <a:pPr lvl="1"/>
            <a:r>
              <a:rPr lang="en-US" dirty="0"/>
              <a:t>"University of South Florida"</a:t>
            </a:r>
          </a:p>
          <a:p>
            <a:pPr lvl="1"/>
            <a:r>
              <a:rPr lang="en-US" dirty="0"/>
              <a:t>"United States of America"</a:t>
            </a:r>
          </a:p>
          <a:p>
            <a:pPr lvl="1"/>
            <a:r>
              <a:rPr lang="en-US" dirty="0"/>
              <a:t>Other named-entities that are helpful: names, organizations, countries, currencies, locations, date, time, percentage, etc.</a:t>
            </a:r>
          </a:p>
        </p:txBody>
      </p:sp>
    </p:spTree>
    <p:extLst>
      <p:ext uri="{BB962C8B-B14F-4D97-AF65-F5344CB8AC3E}">
        <p14:creationId xmlns:p14="http://schemas.microsoft.com/office/powerpoint/2010/main" val="78752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table:</a:t>
            </a:r>
          </a:p>
          <a:p>
            <a:pPr lvl="1"/>
            <a:r>
              <a:rPr lang="en-US" dirty="0"/>
              <a:t>A very LARGE table where </a:t>
            </a:r>
          </a:p>
          <a:p>
            <a:pPr lvl="2"/>
            <a:r>
              <a:rPr lang="en-US" dirty="0"/>
              <a:t>Each document is a single row</a:t>
            </a:r>
          </a:p>
          <a:p>
            <a:pPr lvl="2"/>
            <a:r>
              <a:rPr lang="en-US" u="sng" dirty="0"/>
              <a:t>Each term is a single column</a:t>
            </a:r>
          </a:p>
          <a:p>
            <a:pPr lvl="1"/>
            <a:r>
              <a:rPr lang="en-US" dirty="0"/>
              <a:t>The values are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Problem: there are thousands of columns!!!</a:t>
            </a:r>
          </a:p>
        </p:txBody>
      </p:sp>
    </p:spTree>
    <p:extLst>
      <p:ext uri="{BB962C8B-B14F-4D97-AF65-F5344CB8AC3E}">
        <p14:creationId xmlns:p14="http://schemas.microsoft.com/office/powerpoint/2010/main" val="26767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1FA-8E2B-43AD-9B23-46753A0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D55-9170-4258-9029-16460373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technique!</a:t>
            </a:r>
          </a:p>
          <a:p>
            <a:pPr lvl="1"/>
            <a:r>
              <a:rPr lang="en-US" dirty="0"/>
              <a:t>Same as Principal Components Analysis (PCA)</a:t>
            </a:r>
          </a:p>
          <a:p>
            <a:pPr lvl="1"/>
            <a:r>
              <a:rPr lang="en-US" dirty="0"/>
              <a:t>Also called “Latent Semantic Analysis” in text analysis</a:t>
            </a:r>
          </a:p>
          <a:p>
            <a:r>
              <a:rPr lang="en-US" dirty="0"/>
              <a:t>10,000 columns (dimensions) </a:t>
            </a:r>
            <a:r>
              <a:rPr lang="en-US" dirty="0">
                <a:sym typeface="Wingdings" panose="05000000000000000000" pitchFamily="2" charset="2"/>
              </a:rPr>
              <a:t> 100 </a:t>
            </a:r>
            <a:r>
              <a:rPr lang="en-US" dirty="0"/>
              <a:t>SVDs</a:t>
            </a:r>
          </a:p>
          <a:p>
            <a:pPr lvl="1"/>
            <a:r>
              <a:rPr lang="en-US" dirty="0"/>
              <a:t>Each SVD is a linear combination of the original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507-64D5-4756-8D08-100134D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33C-8E9F-42FD-90FC-F856903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Predict who will default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DF8401-44AB-4EFC-8FBC-60BBA768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5891"/>
              </p:ext>
            </p:extLst>
          </p:nvPr>
        </p:nvGraphicFramePr>
        <p:xfrm>
          <a:off x="1219200" y="2438400"/>
          <a:ext cx="27292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12750784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656613628"/>
                    </a:ext>
                  </a:extLst>
                </a:gridCol>
                <a:gridCol w="795211">
                  <a:extLst>
                    <a:ext uri="{9D8B030D-6E8A-4147-A177-3AD203B41FA5}">
                      <a16:colId xmlns:a16="http://schemas.microsoft.com/office/drawing/2014/main" val="3087999881"/>
                    </a:ext>
                  </a:extLst>
                </a:gridCol>
                <a:gridCol w="913003">
                  <a:extLst>
                    <a:ext uri="{9D8B030D-6E8A-4147-A177-3AD203B41FA5}">
                      <a16:colId xmlns:a16="http://schemas.microsoft.com/office/drawing/2014/main" val="621286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7671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48B826-D7B2-495C-B641-E81920DA893A}"/>
              </a:ext>
            </a:extLst>
          </p:cNvPr>
          <p:cNvCxnSpPr/>
          <p:nvPr/>
        </p:nvCxnSpPr>
        <p:spPr>
          <a:xfrm flipV="1">
            <a:off x="5257800" y="2971800"/>
            <a:ext cx="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57D1E-48B6-4C01-9A66-F19724C0E2A7}"/>
              </a:ext>
            </a:extLst>
          </p:cNvPr>
          <p:cNvCxnSpPr/>
          <p:nvPr/>
        </p:nvCxnSpPr>
        <p:spPr>
          <a:xfrm>
            <a:off x="5257800" y="5562600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3F2627-069A-4D19-BB6C-596BDD29FF11}"/>
              </a:ext>
            </a:extLst>
          </p:cNvPr>
          <p:cNvSpPr txBox="1"/>
          <p:nvPr/>
        </p:nvSpPr>
        <p:spPr>
          <a:xfrm>
            <a:off x="9372600" y="5562600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1322-7A4A-419C-9975-EBEA77A124C0}"/>
              </a:ext>
            </a:extLst>
          </p:cNvPr>
          <p:cNvSpPr txBox="1"/>
          <p:nvPr/>
        </p:nvSpPr>
        <p:spPr>
          <a:xfrm>
            <a:off x="5105400" y="2472395"/>
            <a:ext cx="83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C3B669-8F46-4903-8272-CA774125CC9C}"/>
              </a:ext>
            </a:extLst>
          </p:cNvPr>
          <p:cNvSpPr/>
          <p:nvPr/>
        </p:nvSpPr>
        <p:spPr>
          <a:xfrm>
            <a:off x="67056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F103AD-5CC3-4637-A6F8-81686A66A7D2}"/>
              </a:ext>
            </a:extLst>
          </p:cNvPr>
          <p:cNvSpPr/>
          <p:nvPr/>
        </p:nvSpPr>
        <p:spPr>
          <a:xfrm>
            <a:off x="7315201" y="48720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853053-94A3-45E9-BD2D-AABAF4FAB9D1}"/>
              </a:ext>
            </a:extLst>
          </p:cNvPr>
          <p:cNvCxnSpPr>
            <a:endCxn id="13" idx="2"/>
          </p:cNvCxnSpPr>
          <p:nvPr/>
        </p:nvCxnSpPr>
        <p:spPr>
          <a:xfrm>
            <a:off x="5257800" y="3352800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C319FF-4A81-4F48-9ED0-283750745886}"/>
              </a:ext>
            </a:extLst>
          </p:cNvPr>
          <p:cNvCxnSpPr>
            <a:cxnSpLocks/>
          </p:cNvCxnSpPr>
          <p:nvPr/>
        </p:nvCxnSpPr>
        <p:spPr>
          <a:xfrm>
            <a:off x="5257800" y="4953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74E05-7FBC-42EB-848E-CCCB5ABAB1C2}"/>
              </a:ext>
            </a:extLst>
          </p:cNvPr>
          <p:cNvCxnSpPr>
            <a:cxnSpLocks/>
          </p:cNvCxnSpPr>
          <p:nvPr/>
        </p:nvCxnSpPr>
        <p:spPr>
          <a:xfrm>
            <a:off x="6781800" y="3429000"/>
            <a:ext cx="0" cy="213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42814-6647-46AC-872B-F128218F887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91401" y="5024438"/>
            <a:ext cx="0" cy="5381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C0F89F-C4AD-4E9E-88FB-2606AC200230}"/>
              </a:ext>
            </a:extLst>
          </p:cNvPr>
          <p:cNvSpPr txBox="1"/>
          <p:nvPr/>
        </p:nvSpPr>
        <p:spPr>
          <a:xfrm>
            <a:off x="6515103" y="5640800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EDB094-C354-4130-BB72-294565B873C9}"/>
              </a:ext>
            </a:extLst>
          </p:cNvPr>
          <p:cNvSpPr txBox="1"/>
          <p:nvPr/>
        </p:nvSpPr>
        <p:spPr>
          <a:xfrm>
            <a:off x="7200900" y="5622966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4EA75-706B-4E22-832F-3F9A979C1F56}"/>
              </a:ext>
            </a:extLst>
          </p:cNvPr>
          <p:cNvSpPr txBox="1"/>
          <p:nvPr/>
        </p:nvSpPr>
        <p:spPr>
          <a:xfrm>
            <a:off x="4710496" y="3167484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11884-4D9E-4CA7-9A72-4D464A6CD676}"/>
              </a:ext>
            </a:extLst>
          </p:cNvPr>
          <p:cNvSpPr txBox="1"/>
          <p:nvPr/>
        </p:nvSpPr>
        <p:spPr>
          <a:xfrm>
            <a:off x="4699412" y="4763572"/>
            <a:ext cx="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</a:t>
            </a:r>
          </a:p>
        </p:txBody>
      </p:sp>
    </p:spTree>
    <p:extLst>
      <p:ext uri="{BB962C8B-B14F-4D97-AF65-F5344CB8AC3E}">
        <p14:creationId xmlns:p14="http://schemas.microsoft.com/office/powerpoint/2010/main" val="250539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2673"/>
              </p:ext>
            </p:extLst>
          </p:nvPr>
        </p:nvGraphicFramePr>
        <p:xfrm>
          <a:off x="4240084" y="2223389"/>
          <a:ext cx="28465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55696"/>
              </p:ext>
            </p:extLst>
          </p:nvPr>
        </p:nvGraphicFramePr>
        <p:xfrm>
          <a:off x="514319" y="1988653"/>
          <a:ext cx="237907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25792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778155" y="2847296"/>
            <a:ext cx="228600" cy="23882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809719" y="4653687"/>
            <a:ext cx="0" cy="470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09719" y="5124309"/>
            <a:ext cx="4211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5400000">
            <a:off x="1994691" y="3558497"/>
            <a:ext cx="199401" cy="15979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6020827" y="4429760"/>
            <a:ext cx="0" cy="6945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2741" y="6001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WHAT???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9017" y="4653687"/>
            <a:ext cx="41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unstructured to structured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318ED5-0C42-4AF4-BCC7-274E5E1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1049"/>
              </p:ext>
            </p:extLst>
          </p:nvPr>
        </p:nvGraphicFramePr>
        <p:xfrm>
          <a:off x="8517526" y="2223389"/>
          <a:ext cx="23790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DFD69-0068-48AC-8B5C-CAF02B4880B7}"/>
              </a:ext>
            </a:extLst>
          </p:cNvPr>
          <p:cNvCxnSpPr>
            <a:cxnSpLocks/>
          </p:cNvCxnSpPr>
          <p:nvPr/>
        </p:nvCxnSpPr>
        <p:spPr>
          <a:xfrm>
            <a:off x="6467427" y="4488013"/>
            <a:ext cx="0" cy="63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62E47-4EFE-48F3-8335-8447E5026F1C}"/>
              </a:ext>
            </a:extLst>
          </p:cNvPr>
          <p:cNvCxnSpPr>
            <a:cxnSpLocks/>
          </p:cNvCxnSpPr>
          <p:nvPr/>
        </p:nvCxnSpPr>
        <p:spPr>
          <a:xfrm>
            <a:off x="6467427" y="5124309"/>
            <a:ext cx="3667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3E99-5E31-42BD-90F2-26C4E84B491E}"/>
              </a:ext>
            </a:extLst>
          </p:cNvPr>
          <p:cNvCxnSpPr>
            <a:cxnSpLocks/>
          </p:cNvCxnSpPr>
          <p:nvPr/>
        </p:nvCxnSpPr>
        <p:spPr>
          <a:xfrm flipV="1">
            <a:off x="10134600" y="4421849"/>
            <a:ext cx="0" cy="70246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C3E98-C3F4-4D0F-B6A3-BD89B90B1D37}"/>
              </a:ext>
            </a:extLst>
          </p:cNvPr>
          <p:cNvSpPr txBox="1"/>
          <p:nvPr/>
        </p:nvSpPr>
        <p:spPr>
          <a:xfrm>
            <a:off x="6680988" y="472473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structured to SVDs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66CCB24-E54D-45C5-B49C-BDC56DF60FB9}"/>
              </a:ext>
            </a:extLst>
          </p:cNvPr>
          <p:cNvSpPr/>
          <p:nvPr/>
        </p:nvSpPr>
        <p:spPr>
          <a:xfrm rot="5400000">
            <a:off x="9816757" y="3058116"/>
            <a:ext cx="228600" cy="193108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D3848B2F-6E35-4EC6-87E0-3D543D3A576A}"/>
              </a:ext>
            </a:extLst>
          </p:cNvPr>
          <p:cNvSpPr/>
          <p:nvPr/>
        </p:nvSpPr>
        <p:spPr>
          <a:xfrm>
            <a:off x="762000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ML Techniques!</a:t>
            </a:r>
          </a:p>
          <a:p>
            <a:endParaRPr lang="en-US" dirty="0"/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Are there any clusters?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Group news stories)</a:t>
            </a:r>
          </a:p>
          <a:p>
            <a:pPr lvl="1"/>
            <a:r>
              <a:rPr lang="en-US" dirty="0"/>
              <a:t>Which items go together?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If you read this, you will also be interested in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B7C1A-AED8-4E29-85E3-E9A59B26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437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AFCE8922-86FA-4A26-A1D0-FE388D4BC2B3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08982-674A-4777-A828-453F9494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2813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90458715-D3E3-404C-BAE4-65D8523B50CF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4361-09BA-442A-A7C9-B3FCF24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is not…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629-9BCD-4452-99BD-D03D5CD9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 is not:</a:t>
            </a:r>
          </a:p>
          <a:p>
            <a:pPr lvl="1"/>
            <a:r>
              <a:rPr lang="en-US" dirty="0"/>
              <a:t>Alexa</a:t>
            </a:r>
          </a:p>
          <a:p>
            <a:pPr lvl="1"/>
            <a:r>
              <a:rPr lang="en-US" dirty="0"/>
              <a:t>Google Assistant</a:t>
            </a:r>
          </a:p>
          <a:p>
            <a:pPr lvl="1"/>
            <a:r>
              <a:rPr lang="en-US" dirty="0"/>
              <a:t>Dictation (speech detection)</a:t>
            </a:r>
          </a:p>
          <a:p>
            <a:pPr lvl="1"/>
            <a:endParaRPr lang="en-US" dirty="0"/>
          </a:p>
          <a:p>
            <a:r>
              <a:rPr lang="en-US" dirty="0"/>
              <a:t>(Statistical) Text mining is finding patterns in text</a:t>
            </a:r>
          </a:p>
          <a:p>
            <a:pPr lvl="1"/>
            <a:r>
              <a:rPr lang="en-US" dirty="0"/>
              <a:t>It does not care about what words/phrases mean</a:t>
            </a:r>
          </a:p>
          <a:p>
            <a:pPr lvl="1"/>
            <a:r>
              <a:rPr lang="en-US" dirty="0"/>
              <a:t>It cares about “frequency” of words/ phrases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5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Unsupervised: clustering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150FC-3F4D-4FBF-BB8B-1CEADB9A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33732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97094-373B-4554-8953-9EBF148F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64719"/>
              </p:ext>
            </p:extLst>
          </p:nvPr>
        </p:nvGraphicFramePr>
        <p:xfrm>
          <a:off x="2514600" y="4876800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Arrow 4">
            <a:extLst>
              <a:ext uri="{FF2B5EF4-FFF2-40B4-BE49-F238E27FC236}">
                <a16:creationId xmlns:a16="http://schemas.microsoft.com/office/drawing/2014/main" id="{1515B4B4-C5DA-4B0A-929D-E69DDA16A0C9}"/>
              </a:ext>
            </a:extLst>
          </p:cNvPr>
          <p:cNvSpPr/>
          <p:nvPr/>
        </p:nvSpPr>
        <p:spPr>
          <a:xfrm rot="5400000">
            <a:off x="4991100" y="4267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4F4-45BD-4EF2-AC51-968BCE6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3679-2A97-446A-9CFE-FE24024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 can be difficult to come by…</a:t>
            </a:r>
          </a:p>
          <a:p>
            <a:r>
              <a:rPr lang="en-US" dirty="0"/>
              <a:t>Some data is labeled by its nature. Examples:</a:t>
            </a:r>
          </a:p>
          <a:p>
            <a:pPr lvl="1"/>
            <a:r>
              <a:rPr lang="en-US" dirty="0"/>
              <a:t>News categories,</a:t>
            </a:r>
          </a:p>
          <a:p>
            <a:pPr lvl="1"/>
            <a:r>
              <a:rPr lang="en-US" dirty="0"/>
              <a:t>Spam email,</a:t>
            </a:r>
          </a:p>
          <a:p>
            <a:pPr lvl="1"/>
            <a:r>
              <a:rPr lang="en-US" dirty="0"/>
              <a:t>Authorship.</a:t>
            </a:r>
          </a:p>
          <a:p>
            <a:r>
              <a:rPr lang="en-US" dirty="0"/>
              <a:t>Some data is not labeled…</a:t>
            </a:r>
          </a:p>
        </p:txBody>
      </p:sp>
    </p:spTree>
    <p:extLst>
      <p:ext uri="{BB962C8B-B14F-4D97-AF65-F5344CB8AC3E}">
        <p14:creationId xmlns:p14="http://schemas.microsoft.com/office/powerpoint/2010/main" val="297308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one's mood ("happy" or "not") from their tweet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4"/>
              </p:ext>
            </p:extLst>
          </p:nvPr>
        </p:nvGraphicFramePr>
        <p:xfrm>
          <a:off x="3810000" y="3074194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854">
                  <a:extLst>
                    <a:ext uri="{9D8B030D-6E8A-4147-A177-3AD203B41FA5}">
                      <a16:colId xmlns:a16="http://schemas.microsoft.com/office/drawing/2014/main" val="28624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  <a:r>
                        <a:rPr lang="en-US" baseline="0" dirty="0"/>
                        <a:t> a beautiful day!!!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 fired from work!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0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the data can be TRICKY and COSTLY for classification tasks!</a:t>
            </a:r>
          </a:p>
          <a:p>
            <a:r>
              <a:rPr lang="en-US" dirty="0"/>
              <a:t>Common practices: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independently</a:t>
            </a:r>
            <a:r>
              <a:rPr lang="en-US" dirty="0"/>
              <a:t>; third EXPERT resolves conflicts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together</a:t>
            </a:r>
            <a:r>
              <a:rPr lang="en-US" dirty="0"/>
              <a:t> through discussion</a:t>
            </a:r>
          </a:p>
        </p:txBody>
      </p:sp>
    </p:spTree>
    <p:extLst>
      <p:ext uri="{BB962C8B-B14F-4D97-AF65-F5344CB8AC3E}">
        <p14:creationId xmlns:p14="http://schemas.microsoft.com/office/powerpoint/2010/main" val="1771355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 Hospital</a:t>
            </a:r>
          </a:p>
          <a:p>
            <a:r>
              <a:rPr lang="en-US" dirty="0"/>
              <a:t>Task: classification of patient notes</a:t>
            </a:r>
          </a:p>
          <a:p>
            <a:pPr lvl="1"/>
            <a:r>
              <a:rPr lang="en-US" dirty="0"/>
              <a:t>Fall-related versus NOT-fall-related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5009 patient notes</a:t>
            </a:r>
          </a:p>
          <a:p>
            <a:pPr lvl="1"/>
            <a:r>
              <a:rPr lang="en-US" dirty="0"/>
              <a:t>Classification by two experts and one adjudicator</a:t>
            </a:r>
          </a:p>
          <a:p>
            <a:pPr lvl="1"/>
            <a:r>
              <a:rPr lang="en-US" dirty="0"/>
              <a:t>70% training, 30% validation</a:t>
            </a:r>
          </a:p>
          <a:p>
            <a:r>
              <a:rPr lang="en-US" dirty="0"/>
              <a:t>Text mining in SAS:</a:t>
            </a:r>
          </a:p>
          <a:p>
            <a:pPr lvl="1"/>
            <a:r>
              <a:rPr lang="en-US" dirty="0"/>
              <a:t>Baseline accuracy: 77%</a:t>
            </a:r>
          </a:p>
          <a:p>
            <a:pPr lvl="1"/>
            <a:r>
              <a:rPr lang="en-US" dirty="0"/>
              <a:t>Model accuracy: 93.87%</a:t>
            </a:r>
          </a:p>
        </p:txBody>
      </p:sp>
    </p:spTree>
    <p:extLst>
      <p:ext uri="{BB962C8B-B14F-4D97-AF65-F5344CB8AC3E}">
        <p14:creationId xmlns:p14="http://schemas.microsoft.com/office/powerpoint/2010/main" val="79773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text is ubiquitous:</a:t>
            </a:r>
          </a:p>
          <a:p>
            <a:pPr lvl="1"/>
            <a:r>
              <a:rPr lang="en-US" dirty="0"/>
              <a:t>News stories, articles, blogs</a:t>
            </a:r>
          </a:p>
          <a:p>
            <a:pPr lvl="1"/>
            <a:r>
              <a:rPr lang="en-US" dirty="0"/>
              <a:t>Physician/nurse notes</a:t>
            </a:r>
          </a:p>
          <a:p>
            <a:pPr lvl="1"/>
            <a:r>
              <a:rPr lang="en-US" dirty="0"/>
              <a:t>Research articles</a:t>
            </a:r>
          </a:p>
          <a:p>
            <a:endParaRPr lang="en-US" dirty="0"/>
          </a:p>
          <a:p>
            <a:r>
              <a:rPr lang="en-US" dirty="0"/>
              <a:t>Can we take advantage of text (and find patterns in it)?</a:t>
            </a:r>
          </a:p>
        </p:txBody>
      </p:sp>
    </p:spTree>
    <p:extLst>
      <p:ext uri="{BB962C8B-B14F-4D97-AF65-F5344CB8AC3E}">
        <p14:creationId xmlns:p14="http://schemas.microsoft.com/office/powerpoint/2010/main" val="2361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patterns from text (i.e., unstructured data).</a:t>
            </a:r>
          </a:p>
          <a:p>
            <a:endParaRPr lang="en-US" dirty="0"/>
          </a:p>
          <a:p>
            <a:r>
              <a:rPr lang="en-US" dirty="0"/>
              <a:t>Two challenges:</a:t>
            </a:r>
          </a:p>
          <a:p>
            <a:pPr lvl="1"/>
            <a:r>
              <a:rPr lang="en-US" dirty="0"/>
              <a:t>What kind of patterns are we talking about?</a:t>
            </a:r>
          </a:p>
          <a:p>
            <a:pPr lvl="1"/>
            <a:r>
              <a:rPr lang="en-US" dirty="0"/>
              <a:t>Machine learning requires "structured" data! Text is "unstructured“!!!</a:t>
            </a:r>
          </a:p>
        </p:txBody>
      </p:sp>
    </p:spTree>
    <p:extLst>
      <p:ext uri="{BB962C8B-B14F-4D97-AF65-F5344CB8AC3E}">
        <p14:creationId xmlns:p14="http://schemas.microsoft.com/office/powerpoint/2010/main" val="13832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81400" y="18288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 news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5100" y="14729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news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127" y="441960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processor, memory, storage, cloud, internet,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3700" y="4419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pressure, cholesterol, cold, flu, …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37719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4038600" y="22860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553200" y="184402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67437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6934200" y="225910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71251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set, and structured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data set, but unstructured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0513"/>
              </p:ext>
            </p:extLst>
          </p:nvPr>
        </p:nvGraphicFramePr>
        <p:xfrm>
          <a:off x="2895600" y="2299464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CustID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638"/>
              </p:ext>
            </p:extLst>
          </p:nvPr>
        </p:nvGraphicFramePr>
        <p:xfrm>
          <a:off x="2895600" y="4572000"/>
          <a:ext cx="4572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1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unstructured to structured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82076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487680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How can we make this data STRUCTURED?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638800" y="3200400"/>
            <a:ext cx="0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"unstructured" to "structured": (binary)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85620"/>
              </p:ext>
            </p:extLst>
          </p:nvPr>
        </p:nvGraphicFramePr>
        <p:xfrm>
          <a:off x="6400801" y="3429000"/>
          <a:ext cx="42018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2971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Term-by-document matrix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9489"/>
              </p:ext>
            </p:extLst>
          </p:nvPr>
        </p:nvGraphicFramePr>
        <p:xfrm>
          <a:off x="1752601" y="3432287"/>
          <a:ext cx="3733799" cy="1552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150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50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1888</TotalTime>
  <Words>1499</Words>
  <Application>Microsoft Office PowerPoint</Application>
  <PresentationFormat>Widescreen</PresentationFormat>
  <Paragraphs>433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Chapter 16</vt:lpstr>
      <vt:lpstr>Text Mining</vt:lpstr>
      <vt:lpstr>Agenda</vt:lpstr>
      <vt:lpstr>Text mining is not…</vt:lpstr>
      <vt:lpstr>Why Text Mining? </vt:lpstr>
      <vt:lpstr>What is Text Mining? </vt:lpstr>
      <vt:lpstr>Patterns</vt:lpstr>
      <vt:lpstr>Structured vs. Unstructured</vt:lpstr>
      <vt:lpstr>Unstructured Data</vt:lpstr>
      <vt:lpstr>Term-by-document Matrix</vt:lpstr>
      <vt:lpstr>Term-by-document Matrix</vt:lpstr>
      <vt:lpstr>Term-by-document Matrix</vt:lpstr>
      <vt:lpstr>Term-by-document Matrix</vt:lpstr>
      <vt:lpstr>Term-by-document Matrix</vt:lpstr>
      <vt:lpstr>Tokenization</vt:lpstr>
      <vt:lpstr>Tokenization</vt:lpstr>
      <vt:lpstr>Tokenization</vt:lpstr>
      <vt:lpstr>1. Stemming</vt:lpstr>
      <vt:lpstr>2. Lemmatization </vt:lpstr>
      <vt:lpstr>3. Stopwords</vt:lpstr>
      <vt:lpstr>4. Use a Dictionary</vt:lpstr>
      <vt:lpstr>5. Part-of-Speech Tagging</vt:lpstr>
      <vt:lpstr>5. Part-of-Speech Tagging</vt:lpstr>
      <vt:lpstr>Resulting Table</vt:lpstr>
      <vt:lpstr>Singular Value Decomposition (SVD)</vt:lpstr>
      <vt:lpstr>Singular Value Decomposition </vt:lpstr>
      <vt:lpstr>Summary</vt:lpstr>
      <vt:lpstr>Now What???</vt:lpstr>
      <vt:lpstr>Regression</vt:lpstr>
      <vt:lpstr>Classification</vt:lpstr>
      <vt:lpstr>Unsupervised</vt:lpstr>
      <vt:lpstr>Be Careful…</vt:lpstr>
      <vt:lpstr>Data Labeling</vt:lpstr>
      <vt:lpstr>Data Labeling</vt:lpstr>
      <vt:lpstr>Example Project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Varol Kayhan</cp:lastModifiedBy>
  <cp:revision>135</cp:revision>
  <dcterms:created xsi:type="dcterms:W3CDTF">2006-08-16T00:00:00Z</dcterms:created>
  <dcterms:modified xsi:type="dcterms:W3CDTF">2022-03-21T15:04:02Z</dcterms:modified>
</cp:coreProperties>
</file>