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6" r:id="rId3"/>
    <p:sldId id="330" r:id="rId4"/>
    <p:sldId id="332" r:id="rId5"/>
    <p:sldId id="343" r:id="rId6"/>
    <p:sldId id="325" r:id="rId7"/>
    <p:sldId id="326" r:id="rId8"/>
    <p:sldId id="327" r:id="rId9"/>
    <p:sldId id="328" r:id="rId10"/>
    <p:sldId id="345" r:id="rId11"/>
    <p:sldId id="329" r:id="rId12"/>
    <p:sldId id="344" r:id="rId13"/>
    <p:sldId id="333" r:id="rId14"/>
    <p:sldId id="307" r:id="rId15"/>
    <p:sldId id="308" r:id="rId16"/>
    <p:sldId id="309" r:id="rId17"/>
    <p:sldId id="310" r:id="rId18"/>
    <p:sldId id="324" r:id="rId19"/>
    <p:sldId id="313" r:id="rId20"/>
    <p:sldId id="321" r:id="rId21"/>
    <p:sldId id="314" r:id="rId22"/>
    <p:sldId id="315" r:id="rId23"/>
    <p:sldId id="316" r:id="rId24"/>
    <p:sldId id="322" r:id="rId25"/>
    <p:sldId id="317" r:id="rId26"/>
    <p:sldId id="318" r:id="rId27"/>
    <p:sldId id="320" r:id="rId28"/>
    <p:sldId id="312" r:id="rId29"/>
    <p:sldId id="311" r:id="rId30"/>
    <p:sldId id="346" r:id="rId31"/>
    <p:sldId id="34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tacherjee, Anol" initials="BA" lastIdx="1" clrIdx="0">
    <p:extLst>
      <p:ext uri="{19B8F6BF-5375-455C-9EA6-DF929625EA0E}">
        <p15:presenceInfo xmlns:p15="http://schemas.microsoft.com/office/powerpoint/2012/main" userId="S-1-5-21-150927795-2069884688-1238954376-154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454"/>
    <a:srgbClr val="3054C8"/>
    <a:srgbClr val="1DC0D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164" autoAdjust="0"/>
  </p:normalViewPr>
  <p:slideViewPr>
    <p:cSldViewPr snapToGrid="0" snapToObjects="1">
      <p:cViewPr>
        <p:scale>
          <a:sx n="113" d="100"/>
          <a:sy n="113" d="100"/>
        </p:scale>
        <p:origin x="3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0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B2507-A8B8-47B3-BB90-FD6667812E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E8F443-2016-4705-BDFB-EF02F206A65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1. Problem definition</a:t>
          </a:r>
        </a:p>
      </dgm:t>
    </dgm:pt>
    <dgm:pt modelId="{714D27DD-B8BF-4B60-ABFF-68FAE5672D3F}" type="par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B18F6BD2-492A-420B-A0A5-78227B773C97}" type="sib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1A777A4-0F68-4730-B332-24EE0499F9D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2. Building a text corpus</a:t>
          </a:r>
        </a:p>
      </dgm:t>
    </dgm:pt>
    <dgm:pt modelId="{0EE70B9C-CC4B-4E68-8CD4-34330A8AFFF5}" type="par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97C1BE5-3DD4-443B-AB52-2FFB84FAB809}" type="sib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106B169C-FDFA-492D-9405-37A9A9EFE8F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3. Text cleaning/preprocessing</a:t>
          </a:r>
        </a:p>
      </dgm:t>
    </dgm:pt>
    <dgm:pt modelId="{6970E377-DDBC-4B53-BBAE-6AF5CE345E0C}" type="par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FC271493-FBF0-41A1-BE0D-6E830F7E0950}" type="sib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3DC2D71-E90D-48C0-8CF9-1AFE1DA23A37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4. Feature extraction</a:t>
          </a:r>
        </a:p>
      </dgm:t>
    </dgm:pt>
    <dgm:pt modelId="{DB47DEE2-D461-4B7E-A22D-CC0EF089642C}" type="par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3CC0246-0F69-4667-9F1F-E15C2A33C420}" type="sib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9464695-0F6D-4704-80AD-7058132E538B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5. Text vectorization</a:t>
          </a:r>
        </a:p>
      </dgm:t>
    </dgm:pt>
    <dgm:pt modelId="{B6F80A29-8F2C-4F14-8BDA-BF4C54DC8E6E}" type="par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5613953-AA6E-4168-B9D7-0D439A8C220F}" type="sib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C906BB41-398B-4F48-95C0-C1A8D3B8CEB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7. Insights &amp; Recommendations</a:t>
          </a:r>
        </a:p>
      </dgm:t>
    </dgm:pt>
    <dgm:pt modelId="{A7F75AC8-6DA2-4FD2-9FF3-927088525E3C}" type="par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EF7D61E-2328-413C-AE80-182E1314D971}" type="sib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77A1D81-0982-4236-8475-70791BBB1AB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6. Text analysis (NLP)</a:t>
          </a:r>
        </a:p>
      </dgm:t>
    </dgm:pt>
    <dgm:pt modelId="{4DDA64E0-4BC8-4A9E-9CAB-59DDA32440AE}" type="parTrans" cxnId="{D29D3ADB-A058-4266-8614-0E5F898A4463}">
      <dgm:prSet/>
      <dgm:spPr/>
      <dgm:t>
        <a:bodyPr/>
        <a:lstStyle/>
        <a:p>
          <a:endParaRPr lang="en-US"/>
        </a:p>
      </dgm:t>
    </dgm:pt>
    <dgm:pt modelId="{9269D8A7-DD13-490B-B151-0D63BB518F85}" type="sibTrans" cxnId="{D29D3ADB-A058-4266-8614-0E5F898A4463}">
      <dgm:prSet/>
      <dgm:spPr/>
      <dgm:t>
        <a:bodyPr/>
        <a:lstStyle/>
        <a:p>
          <a:endParaRPr lang="en-US"/>
        </a:p>
      </dgm:t>
    </dgm:pt>
    <dgm:pt modelId="{192A1E51-6431-4AEC-B08B-5C2A78EB70BF}" type="pres">
      <dgm:prSet presAssocID="{FEBB2507-A8B8-47B3-BB90-FD6667812EE1}" presName="Name0" presStyleCnt="0">
        <dgm:presLayoutVars>
          <dgm:chMax val="7"/>
          <dgm:chPref val="7"/>
          <dgm:dir/>
        </dgm:presLayoutVars>
      </dgm:prSet>
      <dgm:spPr/>
    </dgm:pt>
    <dgm:pt modelId="{756EDE8D-131B-4E4B-BE2C-ACCB08D8552F}" type="pres">
      <dgm:prSet presAssocID="{FEBB2507-A8B8-47B3-BB90-FD6667812EE1}" presName="Name1" presStyleCnt="0"/>
      <dgm:spPr/>
    </dgm:pt>
    <dgm:pt modelId="{56CDE190-CBB0-4AB3-BA01-16F69CC21EC2}" type="pres">
      <dgm:prSet presAssocID="{FEBB2507-A8B8-47B3-BB90-FD6667812EE1}" presName="cycle" presStyleCnt="0"/>
      <dgm:spPr/>
    </dgm:pt>
    <dgm:pt modelId="{5D37514A-1C25-4ED1-8256-41DAC2E13755}" type="pres">
      <dgm:prSet presAssocID="{FEBB2507-A8B8-47B3-BB90-FD6667812EE1}" presName="srcNode" presStyleLbl="node1" presStyleIdx="0" presStyleCnt="7"/>
      <dgm:spPr/>
    </dgm:pt>
    <dgm:pt modelId="{1A9C1FDD-8E45-47B9-8FBF-236E73C527E6}" type="pres">
      <dgm:prSet presAssocID="{FEBB2507-A8B8-47B3-BB90-FD6667812EE1}" presName="conn" presStyleLbl="parChTrans1D2" presStyleIdx="0" presStyleCnt="1"/>
      <dgm:spPr/>
    </dgm:pt>
    <dgm:pt modelId="{6294B9AE-69C0-4058-BE0A-BA5F20E8A4C8}" type="pres">
      <dgm:prSet presAssocID="{FEBB2507-A8B8-47B3-BB90-FD6667812EE1}" presName="extraNode" presStyleLbl="node1" presStyleIdx="0" presStyleCnt="7"/>
      <dgm:spPr/>
    </dgm:pt>
    <dgm:pt modelId="{0D870186-2975-498D-A22A-6F35D3CC04F7}" type="pres">
      <dgm:prSet presAssocID="{FEBB2507-A8B8-47B3-BB90-FD6667812EE1}" presName="dstNode" presStyleLbl="node1" presStyleIdx="0" presStyleCnt="7"/>
      <dgm:spPr/>
    </dgm:pt>
    <dgm:pt modelId="{3D5FDEAB-2F4A-4648-85E9-F4ADBEAEE475}" type="pres">
      <dgm:prSet presAssocID="{37E8F443-2016-4705-BDFB-EF02F206A659}" presName="text_1" presStyleLbl="node1" presStyleIdx="0" presStyleCnt="7">
        <dgm:presLayoutVars>
          <dgm:bulletEnabled val="1"/>
        </dgm:presLayoutVars>
      </dgm:prSet>
      <dgm:spPr/>
    </dgm:pt>
    <dgm:pt modelId="{820BBF5A-E7D4-449B-B3E4-F4EA4E579D13}" type="pres">
      <dgm:prSet presAssocID="{37E8F443-2016-4705-BDFB-EF02F206A659}" presName="accent_1" presStyleCnt="0"/>
      <dgm:spPr/>
    </dgm:pt>
    <dgm:pt modelId="{29CC1F92-BCFF-4781-BFB6-56AB736D8818}" type="pres">
      <dgm:prSet presAssocID="{37E8F443-2016-4705-BDFB-EF02F206A659}" presName="accentRepeatNode" presStyleLbl="solidFgAcc1" presStyleIdx="0" presStyleCnt="7"/>
      <dgm:spPr/>
    </dgm:pt>
    <dgm:pt modelId="{7CD9661E-E6A6-4535-9FCF-94CB67F84430}" type="pres">
      <dgm:prSet presAssocID="{51A777A4-0F68-4730-B332-24EE0499F9D6}" presName="text_2" presStyleLbl="node1" presStyleIdx="1" presStyleCnt="7">
        <dgm:presLayoutVars>
          <dgm:bulletEnabled val="1"/>
        </dgm:presLayoutVars>
      </dgm:prSet>
      <dgm:spPr/>
    </dgm:pt>
    <dgm:pt modelId="{A4F1B4D4-BE63-4CA1-9D91-A272041518A4}" type="pres">
      <dgm:prSet presAssocID="{51A777A4-0F68-4730-B332-24EE0499F9D6}" presName="accent_2" presStyleCnt="0"/>
      <dgm:spPr/>
    </dgm:pt>
    <dgm:pt modelId="{CDC29E3F-64AB-496C-B7FC-6216EF83FA83}" type="pres">
      <dgm:prSet presAssocID="{51A777A4-0F68-4730-B332-24EE0499F9D6}" presName="accentRepeatNode" presStyleLbl="solidFgAcc1" presStyleIdx="1" presStyleCnt="7"/>
      <dgm:spPr/>
    </dgm:pt>
    <dgm:pt modelId="{D6CA0BAB-88AA-4F40-8DFA-04CC84329CFC}" type="pres">
      <dgm:prSet presAssocID="{106B169C-FDFA-492D-9405-37A9A9EFE8F0}" presName="text_3" presStyleLbl="node1" presStyleIdx="2" presStyleCnt="7">
        <dgm:presLayoutVars>
          <dgm:bulletEnabled val="1"/>
        </dgm:presLayoutVars>
      </dgm:prSet>
      <dgm:spPr/>
    </dgm:pt>
    <dgm:pt modelId="{9ED27819-DFF6-4F6B-8D9D-0B2177B9F560}" type="pres">
      <dgm:prSet presAssocID="{106B169C-FDFA-492D-9405-37A9A9EFE8F0}" presName="accent_3" presStyleCnt="0"/>
      <dgm:spPr/>
    </dgm:pt>
    <dgm:pt modelId="{78BA2837-9470-49A8-84DA-A6EFB107560F}" type="pres">
      <dgm:prSet presAssocID="{106B169C-FDFA-492D-9405-37A9A9EFE8F0}" presName="accentRepeatNode" presStyleLbl="solidFgAcc1" presStyleIdx="2" presStyleCnt="7"/>
      <dgm:spPr/>
    </dgm:pt>
    <dgm:pt modelId="{F287D5DE-F8B7-4D99-B9E8-C18DC18BE066}" type="pres">
      <dgm:prSet presAssocID="{53DC2D71-E90D-48C0-8CF9-1AFE1DA23A37}" presName="text_4" presStyleLbl="node1" presStyleIdx="3" presStyleCnt="7">
        <dgm:presLayoutVars>
          <dgm:bulletEnabled val="1"/>
        </dgm:presLayoutVars>
      </dgm:prSet>
      <dgm:spPr/>
    </dgm:pt>
    <dgm:pt modelId="{FF30E125-74C3-4972-A155-AE8266C409A5}" type="pres">
      <dgm:prSet presAssocID="{53DC2D71-E90D-48C0-8CF9-1AFE1DA23A37}" presName="accent_4" presStyleCnt="0"/>
      <dgm:spPr/>
    </dgm:pt>
    <dgm:pt modelId="{1690D835-2D6C-41D4-BD34-AC76FB377F31}" type="pres">
      <dgm:prSet presAssocID="{53DC2D71-E90D-48C0-8CF9-1AFE1DA23A37}" presName="accentRepeatNode" presStyleLbl="solidFgAcc1" presStyleIdx="3" presStyleCnt="7"/>
      <dgm:spPr/>
    </dgm:pt>
    <dgm:pt modelId="{B5285F79-0FA6-4FF7-913F-7A90260AE315}" type="pres">
      <dgm:prSet presAssocID="{29464695-0F6D-4704-80AD-7058132E538B}" presName="text_5" presStyleLbl="node1" presStyleIdx="4" presStyleCnt="7">
        <dgm:presLayoutVars>
          <dgm:bulletEnabled val="1"/>
        </dgm:presLayoutVars>
      </dgm:prSet>
      <dgm:spPr/>
    </dgm:pt>
    <dgm:pt modelId="{15DA7DF5-A10F-41A2-93B9-62BD59D38BDB}" type="pres">
      <dgm:prSet presAssocID="{29464695-0F6D-4704-80AD-7058132E538B}" presName="accent_5" presStyleCnt="0"/>
      <dgm:spPr/>
    </dgm:pt>
    <dgm:pt modelId="{DBE06B71-A48E-44AA-B600-FBEC7FF8C656}" type="pres">
      <dgm:prSet presAssocID="{29464695-0F6D-4704-80AD-7058132E538B}" presName="accentRepeatNode" presStyleLbl="solidFgAcc1" presStyleIdx="4" presStyleCnt="7"/>
      <dgm:spPr/>
    </dgm:pt>
    <dgm:pt modelId="{7B3B5E45-3C77-49A6-9067-AB6E7FD922DA}" type="pres">
      <dgm:prSet presAssocID="{877A1D81-0982-4236-8475-70791BBB1AB9}" presName="text_6" presStyleLbl="node1" presStyleIdx="5" presStyleCnt="7">
        <dgm:presLayoutVars>
          <dgm:bulletEnabled val="1"/>
        </dgm:presLayoutVars>
      </dgm:prSet>
      <dgm:spPr/>
    </dgm:pt>
    <dgm:pt modelId="{833633E7-7F3B-431D-B820-BB998113EEEF}" type="pres">
      <dgm:prSet presAssocID="{877A1D81-0982-4236-8475-70791BBB1AB9}" presName="accent_6" presStyleCnt="0"/>
      <dgm:spPr/>
    </dgm:pt>
    <dgm:pt modelId="{5B53714F-6293-4988-8DDA-BC137321CCE4}" type="pres">
      <dgm:prSet presAssocID="{877A1D81-0982-4236-8475-70791BBB1AB9}" presName="accentRepeatNode" presStyleLbl="solidFgAcc1" presStyleIdx="5" presStyleCnt="7"/>
      <dgm:spPr/>
    </dgm:pt>
    <dgm:pt modelId="{FB284DAE-260D-4FAE-8AAF-45B5E58A575E}" type="pres">
      <dgm:prSet presAssocID="{C906BB41-398B-4F48-95C0-C1A8D3B8CEBE}" presName="text_7" presStyleLbl="node1" presStyleIdx="6" presStyleCnt="7">
        <dgm:presLayoutVars>
          <dgm:bulletEnabled val="1"/>
        </dgm:presLayoutVars>
      </dgm:prSet>
      <dgm:spPr/>
    </dgm:pt>
    <dgm:pt modelId="{A889D178-5C2E-47D2-AFDD-1419A526EECC}" type="pres">
      <dgm:prSet presAssocID="{C906BB41-398B-4F48-95C0-C1A8D3B8CEBE}" presName="accent_7" presStyleCnt="0"/>
      <dgm:spPr/>
    </dgm:pt>
    <dgm:pt modelId="{42902671-13FD-476B-BEC2-6E437E4E95D9}" type="pres">
      <dgm:prSet presAssocID="{C906BB41-398B-4F48-95C0-C1A8D3B8CEBE}" presName="accentRepeatNode" presStyleLbl="solidFgAcc1" presStyleIdx="6" presStyleCnt="7"/>
      <dgm:spPr/>
    </dgm:pt>
  </dgm:ptLst>
  <dgm:cxnLst>
    <dgm:cxn modelId="{636C7206-2B19-402D-BE3F-7A234D571367}" type="presOf" srcId="{106B169C-FDFA-492D-9405-37A9A9EFE8F0}" destId="{D6CA0BAB-88AA-4F40-8DFA-04CC84329CFC}" srcOrd="0" destOrd="0" presId="urn:microsoft.com/office/officeart/2008/layout/VerticalCurvedList"/>
    <dgm:cxn modelId="{E6D92013-A06D-42DE-8E07-43B7E3A424B2}" type="presOf" srcId="{51A777A4-0F68-4730-B332-24EE0499F9D6}" destId="{7CD9661E-E6A6-4535-9FCF-94CB67F84430}" srcOrd="0" destOrd="0" presId="urn:microsoft.com/office/officeart/2008/layout/VerticalCurvedList"/>
    <dgm:cxn modelId="{2278161C-8B1B-4A36-A6DD-C5E28EC8C4AA}" srcId="{FEBB2507-A8B8-47B3-BB90-FD6667812EE1}" destId="{29464695-0F6D-4704-80AD-7058132E538B}" srcOrd="4" destOrd="0" parTransId="{B6F80A29-8F2C-4F14-8BDA-BF4C54DC8E6E}" sibTransId="{85613953-AA6E-4168-B9D7-0D439A8C220F}"/>
    <dgm:cxn modelId="{98A1F040-5475-48CF-90E0-4D3CEF84DCC8}" type="presOf" srcId="{877A1D81-0982-4236-8475-70791BBB1AB9}" destId="{7B3B5E45-3C77-49A6-9067-AB6E7FD922DA}" srcOrd="0" destOrd="0" presId="urn:microsoft.com/office/officeart/2008/layout/VerticalCurvedList"/>
    <dgm:cxn modelId="{22EDEF4D-B947-4685-A7E7-25870BD25D4A}" type="presOf" srcId="{C906BB41-398B-4F48-95C0-C1A8D3B8CEBE}" destId="{FB284DAE-260D-4FAE-8AAF-45B5E58A575E}" srcOrd="0" destOrd="0" presId="urn:microsoft.com/office/officeart/2008/layout/VerticalCurvedList"/>
    <dgm:cxn modelId="{C181BE60-CDAC-47D7-B20C-BF340D974F79}" srcId="{FEBB2507-A8B8-47B3-BB90-FD6667812EE1}" destId="{106B169C-FDFA-492D-9405-37A9A9EFE8F0}" srcOrd="2" destOrd="0" parTransId="{6970E377-DDBC-4B53-BBAE-6AF5CE345E0C}" sibTransId="{FC271493-FBF0-41A1-BE0D-6E830F7E0950}"/>
    <dgm:cxn modelId="{8AD11A6E-3D58-4A8B-AB63-DD9F7DB766C6}" type="presOf" srcId="{29464695-0F6D-4704-80AD-7058132E538B}" destId="{B5285F79-0FA6-4FF7-913F-7A90260AE315}" srcOrd="0" destOrd="0" presId="urn:microsoft.com/office/officeart/2008/layout/VerticalCurvedList"/>
    <dgm:cxn modelId="{7A028271-1273-4405-BE75-35D2D0DFB726}" type="presOf" srcId="{37E8F443-2016-4705-BDFB-EF02F206A659}" destId="{3D5FDEAB-2F4A-4648-85E9-F4ADBEAEE475}" srcOrd="0" destOrd="0" presId="urn:microsoft.com/office/officeart/2008/layout/VerticalCurvedList"/>
    <dgm:cxn modelId="{71B60C81-6925-47FF-AA5F-920EDD6F2DB5}" srcId="{FEBB2507-A8B8-47B3-BB90-FD6667812EE1}" destId="{51A777A4-0F68-4730-B332-24EE0499F9D6}" srcOrd="1" destOrd="0" parTransId="{0EE70B9C-CC4B-4E68-8CD4-34330A8AFFF5}" sibTransId="{797C1BE5-3DD4-443B-AB52-2FFB84FAB809}"/>
    <dgm:cxn modelId="{EA8D439F-0BE5-4967-A3C4-A36138C2EEAE}" type="presOf" srcId="{B18F6BD2-492A-420B-A0A5-78227B773C97}" destId="{1A9C1FDD-8E45-47B9-8FBF-236E73C527E6}" srcOrd="0" destOrd="0" presId="urn:microsoft.com/office/officeart/2008/layout/VerticalCurvedList"/>
    <dgm:cxn modelId="{626533A1-DF44-43D6-870C-BF9C5B37C196}" srcId="{FEBB2507-A8B8-47B3-BB90-FD6667812EE1}" destId="{53DC2D71-E90D-48C0-8CF9-1AFE1DA23A37}" srcOrd="3" destOrd="0" parTransId="{DB47DEE2-D461-4B7E-A22D-CC0EF089642C}" sibTransId="{23CC0246-0F69-4667-9F1F-E15C2A33C420}"/>
    <dgm:cxn modelId="{D29D3ADB-A058-4266-8614-0E5F898A4463}" srcId="{FEBB2507-A8B8-47B3-BB90-FD6667812EE1}" destId="{877A1D81-0982-4236-8475-70791BBB1AB9}" srcOrd="5" destOrd="0" parTransId="{4DDA64E0-4BC8-4A9E-9CAB-59DDA32440AE}" sibTransId="{9269D8A7-DD13-490B-B151-0D63BB518F85}"/>
    <dgm:cxn modelId="{C761E4E8-B39C-4AD3-9CB7-CFEAEF9BA0EA}" type="presOf" srcId="{53DC2D71-E90D-48C0-8CF9-1AFE1DA23A37}" destId="{F287D5DE-F8B7-4D99-B9E8-C18DC18BE066}" srcOrd="0" destOrd="0" presId="urn:microsoft.com/office/officeart/2008/layout/VerticalCurvedList"/>
    <dgm:cxn modelId="{0CA6C0EA-A8E0-4467-8C51-AF7A0B289560}" srcId="{FEBB2507-A8B8-47B3-BB90-FD6667812EE1}" destId="{C906BB41-398B-4F48-95C0-C1A8D3B8CEBE}" srcOrd="6" destOrd="0" parTransId="{A7F75AC8-6DA2-4FD2-9FF3-927088525E3C}" sibTransId="{7EF7D61E-2328-413C-AE80-182E1314D971}"/>
    <dgm:cxn modelId="{BA5C78EC-95E5-4205-858A-A950932E22A4}" srcId="{FEBB2507-A8B8-47B3-BB90-FD6667812EE1}" destId="{37E8F443-2016-4705-BDFB-EF02F206A659}" srcOrd="0" destOrd="0" parTransId="{714D27DD-B8BF-4B60-ABFF-68FAE5672D3F}" sibTransId="{B18F6BD2-492A-420B-A0A5-78227B773C97}"/>
    <dgm:cxn modelId="{B7B6DAF8-5FD6-4FE6-A199-9EE544BD45D2}" type="presOf" srcId="{FEBB2507-A8B8-47B3-BB90-FD6667812EE1}" destId="{192A1E51-6431-4AEC-B08B-5C2A78EB70BF}" srcOrd="0" destOrd="0" presId="urn:microsoft.com/office/officeart/2008/layout/VerticalCurvedList"/>
    <dgm:cxn modelId="{AFBA76FE-02F9-4F0B-A511-E8674765B74F}" type="presParOf" srcId="{192A1E51-6431-4AEC-B08B-5C2A78EB70BF}" destId="{756EDE8D-131B-4E4B-BE2C-ACCB08D8552F}" srcOrd="0" destOrd="0" presId="urn:microsoft.com/office/officeart/2008/layout/VerticalCurvedList"/>
    <dgm:cxn modelId="{4DD90576-6593-4636-9AF1-065989871971}" type="presParOf" srcId="{756EDE8D-131B-4E4B-BE2C-ACCB08D8552F}" destId="{56CDE190-CBB0-4AB3-BA01-16F69CC21EC2}" srcOrd="0" destOrd="0" presId="urn:microsoft.com/office/officeart/2008/layout/VerticalCurvedList"/>
    <dgm:cxn modelId="{EFEA915B-A6E4-4ACC-A55E-8C71E776F91C}" type="presParOf" srcId="{56CDE190-CBB0-4AB3-BA01-16F69CC21EC2}" destId="{5D37514A-1C25-4ED1-8256-41DAC2E13755}" srcOrd="0" destOrd="0" presId="urn:microsoft.com/office/officeart/2008/layout/VerticalCurvedList"/>
    <dgm:cxn modelId="{5D42E34C-2889-49E5-A43B-B3A53761BB57}" type="presParOf" srcId="{56CDE190-CBB0-4AB3-BA01-16F69CC21EC2}" destId="{1A9C1FDD-8E45-47B9-8FBF-236E73C527E6}" srcOrd="1" destOrd="0" presId="urn:microsoft.com/office/officeart/2008/layout/VerticalCurvedList"/>
    <dgm:cxn modelId="{A41532CA-426C-4D40-893C-A02CE4B0FB0F}" type="presParOf" srcId="{56CDE190-CBB0-4AB3-BA01-16F69CC21EC2}" destId="{6294B9AE-69C0-4058-BE0A-BA5F20E8A4C8}" srcOrd="2" destOrd="0" presId="urn:microsoft.com/office/officeart/2008/layout/VerticalCurvedList"/>
    <dgm:cxn modelId="{643EABC0-143D-4CD9-B8A0-46F961E467B6}" type="presParOf" srcId="{56CDE190-CBB0-4AB3-BA01-16F69CC21EC2}" destId="{0D870186-2975-498D-A22A-6F35D3CC04F7}" srcOrd="3" destOrd="0" presId="urn:microsoft.com/office/officeart/2008/layout/VerticalCurvedList"/>
    <dgm:cxn modelId="{914E21F2-1E32-4EE7-9B21-2BA842CDE682}" type="presParOf" srcId="{756EDE8D-131B-4E4B-BE2C-ACCB08D8552F}" destId="{3D5FDEAB-2F4A-4648-85E9-F4ADBEAEE475}" srcOrd="1" destOrd="0" presId="urn:microsoft.com/office/officeart/2008/layout/VerticalCurvedList"/>
    <dgm:cxn modelId="{9D0FB2A3-F2DC-4FE6-864D-9A7D8089F584}" type="presParOf" srcId="{756EDE8D-131B-4E4B-BE2C-ACCB08D8552F}" destId="{820BBF5A-E7D4-449B-B3E4-F4EA4E579D13}" srcOrd="2" destOrd="0" presId="urn:microsoft.com/office/officeart/2008/layout/VerticalCurvedList"/>
    <dgm:cxn modelId="{53CFC245-7716-4D89-BE30-EE8EAE572C0D}" type="presParOf" srcId="{820BBF5A-E7D4-449B-B3E4-F4EA4E579D13}" destId="{29CC1F92-BCFF-4781-BFB6-56AB736D8818}" srcOrd="0" destOrd="0" presId="urn:microsoft.com/office/officeart/2008/layout/VerticalCurvedList"/>
    <dgm:cxn modelId="{805BDEED-5B9A-4A0F-902A-D0285E06D72B}" type="presParOf" srcId="{756EDE8D-131B-4E4B-BE2C-ACCB08D8552F}" destId="{7CD9661E-E6A6-4535-9FCF-94CB67F84430}" srcOrd="3" destOrd="0" presId="urn:microsoft.com/office/officeart/2008/layout/VerticalCurvedList"/>
    <dgm:cxn modelId="{DFAB81A6-D127-4F98-8F32-5D927ED94B19}" type="presParOf" srcId="{756EDE8D-131B-4E4B-BE2C-ACCB08D8552F}" destId="{A4F1B4D4-BE63-4CA1-9D91-A272041518A4}" srcOrd="4" destOrd="0" presId="urn:microsoft.com/office/officeart/2008/layout/VerticalCurvedList"/>
    <dgm:cxn modelId="{BAEE384F-4960-4D87-B6ED-1F69E826B95A}" type="presParOf" srcId="{A4F1B4D4-BE63-4CA1-9D91-A272041518A4}" destId="{CDC29E3F-64AB-496C-B7FC-6216EF83FA83}" srcOrd="0" destOrd="0" presId="urn:microsoft.com/office/officeart/2008/layout/VerticalCurvedList"/>
    <dgm:cxn modelId="{923244BD-EB1E-4537-8699-D39E9BC57313}" type="presParOf" srcId="{756EDE8D-131B-4E4B-BE2C-ACCB08D8552F}" destId="{D6CA0BAB-88AA-4F40-8DFA-04CC84329CFC}" srcOrd="5" destOrd="0" presId="urn:microsoft.com/office/officeart/2008/layout/VerticalCurvedList"/>
    <dgm:cxn modelId="{E9600376-62A4-4AEE-BE65-A7F492E47720}" type="presParOf" srcId="{756EDE8D-131B-4E4B-BE2C-ACCB08D8552F}" destId="{9ED27819-DFF6-4F6B-8D9D-0B2177B9F560}" srcOrd="6" destOrd="0" presId="urn:microsoft.com/office/officeart/2008/layout/VerticalCurvedList"/>
    <dgm:cxn modelId="{F4CA06C5-E6D2-4B31-96D1-C126EA2C43DD}" type="presParOf" srcId="{9ED27819-DFF6-4F6B-8D9D-0B2177B9F560}" destId="{78BA2837-9470-49A8-84DA-A6EFB107560F}" srcOrd="0" destOrd="0" presId="urn:microsoft.com/office/officeart/2008/layout/VerticalCurvedList"/>
    <dgm:cxn modelId="{5D771D8D-8B8C-434B-8B39-5EC71DE8077B}" type="presParOf" srcId="{756EDE8D-131B-4E4B-BE2C-ACCB08D8552F}" destId="{F287D5DE-F8B7-4D99-B9E8-C18DC18BE066}" srcOrd="7" destOrd="0" presId="urn:microsoft.com/office/officeart/2008/layout/VerticalCurvedList"/>
    <dgm:cxn modelId="{076F5C9A-9DA6-434D-A9CF-C7C13FF3AB29}" type="presParOf" srcId="{756EDE8D-131B-4E4B-BE2C-ACCB08D8552F}" destId="{FF30E125-74C3-4972-A155-AE8266C409A5}" srcOrd="8" destOrd="0" presId="urn:microsoft.com/office/officeart/2008/layout/VerticalCurvedList"/>
    <dgm:cxn modelId="{57E91415-E072-47D2-914F-942B34B39FB2}" type="presParOf" srcId="{FF30E125-74C3-4972-A155-AE8266C409A5}" destId="{1690D835-2D6C-41D4-BD34-AC76FB377F31}" srcOrd="0" destOrd="0" presId="urn:microsoft.com/office/officeart/2008/layout/VerticalCurvedList"/>
    <dgm:cxn modelId="{F64E6342-C2DA-49FA-B48A-803B6ADA9317}" type="presParOf" srcId="{756EDE8D-131B-4E4B-BE2C-ACCB08D8552F}" destId="{B5285F79-0FA6-4FF7-913F-7A90260AE315}" srcOrd="9" destOrd="0" presId="urn:microsoft.com/office/officeart/2008/layout/VerticalCurvedList"/>
    <dgm:cxn modelId="{862D20D7-5D66-491E-9824-55B0D534720B}" type="presParOf" srcId="{756EDE8D-131B-4E4B-BE2C-ACCB08D8552F}" destId="{15DA7DF5-A10F-41A2-93B9-62BD59D38BDB}" srcOrd="10" destOrd="0" presId="urn:microsoft.com/office/officeart/2008/layout/VerticalCurvedList"/>
    <dgm:cxn modelId="{567BAE6E-D52A-4DF5-BF1C-97FACCCDAEBB}" type="presParOf" srcId="{15DA7DF5-A10F-41A2-93B9-62BD59D38BDB}" destId="{DBE06B71-A48E-44AA-B600-FBEC7FF8C656}" srcOrd="0" destOrd="0" presId="urn:microsoft.com/office/officeart/2008/layout/VerticalCurvedList"/>
    <dgm:cxn modelId="{75B07C6E-090B-4137-89A2-0D9E409F0B4C}" type="presParOf" srcId="{756EDE8D-131B-4E4B-BE2C-ACCB08D8552F}" destId="{7B3B5E45-3C77-49A6-9067-AB6E7FD922DA}" srcOrd="11" destOrd="0" presId="urn:microsoft.com/office/officeart/2008/layout/VerticalCurvedList"/>
    <dgm:cxn modelId="{2E995A3E-4677-4023-A483-D3F6FCC6E930}" type="presParOf" srcId="{756EDE8D-131B-4E4B-BE2C-ACCB08D8552F}" destId="{833633E7-7F3B-431D-B820-BB998113EEEF}" srcOrd="12" destOrd="0" presId="urn:microsoft.com/office/officeart/2008/layout/VerticalCurvedList"/>
    <dgm:cxn modelId="{5E850948-2D2C-4910-A593-590F9B750084}" type="presParOf" srcId="{833633E7-7F3B-431D-B820-BB998113EEEF}" destId="{5B53714F-6293-4988-8DDA-BC137321CCE4}" srcOrd="0" destOrd="0" presId="urn:microsoft.com/office/officeart/2008/layout/VerticalCurvedList"/>
    <dgm:cxn modelId="{894ED62F-0C7B-4752-B567-A2C9DF078EC1}" type="presParOf" srcId="{756EDE8D-131B-4E4B-BE2C-ACCB08D8552F}" destId="{FB284DAE-260D-4FAE-8AAF-45B5E58A575E}" srcOrd="13" destOrd="0" presId="urn:microsoft.com/office/officeart/2008/layout/VerticalCurvedList"/>
    <dgm:cxn modelId="{7DA41A86-7FC9-445F-B0F9-C470CAEE4E80}" type="presParOf" srcId="{756EDE8D-131B-4E4B-BE2C-ACCB08D8552F}" destId="{A889D178-5C2E-47D2-AFDD-1419A526EECC}" srcOrd="14" destOrd="0" presId="urn:microsoft.com/office/officeart/2008/layout/VerticalCurvedList"/>
    <dgm:cxn modelId="{952A479A-CE8B-4FE1-9891-4E7E5089103D}" type="presParOf" srcId="{A889D178-5C2E-47D2-AFDD-1419A526EECC}" destId="{42902671-13FD-476B-BEC2-6E437E4E95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C1FDD-8E45-47B9-8FBF-236E73C527E6}">
      <dsp:nvSpPr>
        <dsp:cNvPr id="0" name=""/>
        <dsp:cNvSpPr/>
      </dsp:nvSpPr>
      <dsp:spPr>
        <a:xfrm>
          <a:off x="-4959881" y="-760242"/>
          <a:ext cx="5909107" cy="5909107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DEAB-2F4A-4648-85E9-F4ADBEAEE475}">
      <dsp:nvSpPr>
        <dsp:cNvPr id="0" name=""/>
        <dsp:cNvSpPr/>
      </dsp:nvSpPr>
      <dsp:spPr>
        <a:xfrm>
          <a:off x="307861" y="199506"/>
          <a:ext cx="4736202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1. Problem definition</a:t>
          </a:r>
        </a:p>
      </dsp:txBody>
      <dsp:txXfrm>
        <a:off x="307861" y="199506"/>
        <a:ext cx="4736202" cy="398837"/>
      </dsp:txXfrm>
    </dsp:sp>
    <dsp:sp modelId="{29CC1F92-BCFF-4781-BFB6-56AB736D8818}">
      <dsp:nvSpPr>
        <dsp:cNvPr id="0" name=""/>
        <dsp:cNvSpPr/>
      </dsp:nvSpPr>
      <dsp:spPr>
        <a:xfrm>
          <a:off x="58588" y="14965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661E-E6A6-4535-9FCF-94CB67F84430}">
      <dsp:nvSpPr>
        <dsp:cNvPr id="0" name=""/>
        <dsp:cNvSpPr/>
      </dsp:nvSpPr>
      <dsp:spPr>
        <a:xfrm>
          <a:off x="669045" y="798114"/>
          <a:ext cx="4375018" cy="39883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2. Building a text corpus</a:t>
          </a:r>
        </a:p>
      </dsp:txBody>
      <dsp:txXfrm>
        <a:off x="669045" y="798114"/>
        <a:ext cx="4375018" cy="398837"/>
      </dsp:txXfrm>
    </dsp:sp>
    <dsp:sp modelId="{CDC29E3F-64AB-496C-B7FC-6216EF83FA83}">
      <dsp:nvSpPr>
        <dsp:cNvPr id="0" name=""/>
        <dsp:cNvSpPr/>
      </dsp:nvSpPr>
      <dsp:spPr>
        <a:xfrm>
          <a:off x="419771" y="748260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0BAB-88AA-4F40-8DFA-04CC84329CFC}">
      <dsp:nvSpPr>
        <dsp:cNvPr id="0" name=""/>
        <dsp:cNvSpPr/>
      </dsp:nvSpPr>
      <dsp:spPr>
        <a:xfrm>
          <a:off x="866972" y="1396283"/>
          <a:ext cx="4177091" cy="3988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3. Text cleaning/preprocessing</a:t>
          </a:r>
        </a:p>
      </dsp:txBody>
      <dsp:txXfrm>
        <a:off x="866972" y="1396283"/>
        <a:ext cx="4177091" cy="398837"/>
      </dsp:txXfrm>
    </dsp:sp>
    <dsp:sp modelId="{78BA2837-9470-49A8-84DA-A6EFB107560F}">
      <dsp:nvSpPr>
        <dsp:cNvPr id="0" name=""/>
        <dsp:cNvSpPr/>
      </dsp:nvSpPr>
      <dsp:spPr>
        <a:xfrm>
          <a:off x="617698" y="1346429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D5DE-F8B7-4D99-B9E8-C18DC18BE066}">
      <dsp:nvSpPr>
        <dsp:cNvPr id="0" name=""/>
        <dsp:cNvSpPr/>
      </dsp:nvSpPr>
      <dsp:spPr>
        <a:xfrm>
          <a:off x="930168" y="1994892"/>
          <a:ext cx="4113895" cy="398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4. Feature extraction</a:t>
          </a:r>
        </a:p>
      </dsp:txBody>
      <dsp:txXfrm>
        <a:off x="930168" y="1994892"/>
        <a:ext cx="4113895" cy="398837"/>
      </dsp:txXfrm>
    </dsp:sp>
    <dsp:sp modelId="{1690D835-2D6C-41D4-BD34-AC76FB377F31}">
      <dsp:nvSpPr>
        <dsp:cNvPr id="0" name=""/>
        <dsp:cNvSpPr/>
      </dsp:nvSpPr>
      <dsp:spPr>
        <a:xfrm>
          <a:off x="680894" y="1945037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85F79-0FA6-4FF7-913F-7A90260AE315}">
      <dsp:nvSpPr>
        <dsp:cNvPr id="0" name=""/>
        <dsp:cNvSpPr/>
      </dsp:nvSpPr>
      <dsp:spPr>
        <a:xfrm>
          <a:off x="866972" y="2593500"/>
          <a:ext cx="4177091" cy="398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5. Text vectorization</a:t>
          </a:r>
        </a:p>
      </dsp:txBody>
      <dsp:txXfrm>
        <a:off x="866972" y="2593500"/>
        <a:ext cx="4177091" cy="398837"/>
      </dsp:txXfrm>
    </dsp:sp>
    <dsp:sp modelId="{DBE06B71-A48E-44AA-B600-FBEC7FF8C656}">
      <dsp:nvSpPr>
        <dsp:cNvPr id="0" name=""/>
        <dsp:cNvSpPr/>
      </dsp:nvSpPr>
      <dsp:spPr>
        <a:xfrm>
          <a:off x="617698" y="2543645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5E45-3C77-49A6-9067-AB6E7FD922DA}">
      <dsp:nvSpPr>
        <dsp:cNvPr id="0" name=""/>
        <dsp:cNvSpPr/>
      </dsp:nvSpPr>
      <dsp:spPr>
        <a:xfrm>
          <a:off x="669045" y="3191669"/>
          <a:ext cx="4375018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6. Text analysis (NLP)</a:t>
          </a:r>
        </a:p>
      </dsp:txBody>
      <dsp:txXfrm>
        <a:off x="669045" y="3191669"/>
        <a:ext cx="4375018" cy="398837"/>
      </dsp:txXfrm>
    </dsp:sp>
    <dsp:sp modelId="{5B53714F-6293-4988-8DDA-BC137321CCE4}">
      <dsp:nvSpPr>
        <dsp:cNvPr id="0" name=""/>
        <dsp:cNvSpPr/>
      </dsp:nvSpPr>
      <dsp:spPr>
        <a:xfrm>
          <a:off x="419771" y="3141814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84DAE-260D-4FAE-8AAF-45B5E58A575E}">
      <dsp:nvSpPr>
        <dsp:cNvPr id="0" name=""/>
        <dsp:cNvSpPr/>
      </dsp:nvSpPr>
      <dsp:spPr>
        <a:xfrm>
          <a:off x="307861" y="3790277"/>
          <a:ext cx="4736202" cy="3988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7. Insights &amp; Recommendations</a:t>
          </a:r>
        </a:p>
      </dsp:txBody>
      <dsp:txXfrm>
        <a:off x="307861" y="3790277"/>
        <a:ext cx="4736202" cy="398837"/>
      </dsp:txXfrm>
    </dsp:sp>
    <dsp:sp modelId="{42902671-13FD-476B-BEC2-6E437E4E95D9}">
      <dsp:nvSpPr>
        <dsp:cNvPr id="0" name=""/>
        <dsp:cNvSpPr/>
      </dsp:nvSpPr>
      <dsp:spPr>
        <a:xfrm>
          <a:off x="58588" y="374042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6D1-0303-CC4E-AAB5-C7478EE9B67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27BC-FA55-544F-BD14-D6B9DFDE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364D-5BAC-8E43-AD6B-F6F856F4212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B1DA-1103-1F48-86C9-3D37004A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3768"/>
            <a:ext cx="9144000" cy="19787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7285"/>
            <a:ext cx="9144000" cy="20236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am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5"/>
            <a:ext cx="12192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0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49415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988"/>
            <a:ext cx="5181600" cy="45885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988"/>
            <a:ext cx="5181600" cy="46189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5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7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8997"/>
            <a:ext cx="10515600" cy="464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32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6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515@usf.edu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954" y="2006938"/>
            <a:ext cx="10009231" cy="152648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5400" dirty="0"/>
              <a:t>Feature Extraction: </a:t>
            </a:r>
            <a:br>
              <a:rPr lang="en-US" sz="5400" dirty="0"/>
            </a:br>
            <a:r>
              <a:rPr lang="en-US" sz="5400" dirty="0"/>
              <a:t>From Words to Linguistics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513F27EA-BC86-0A09-F0A9-D1AF3E03E836}"/>
              </a:ext>
            </a:extLst>
          </p:cNvPr>
          <p:cNvSpPr txBox="1">
            <a:spLocks/>
          </p:cNvSpPr>
          <p:nvPr/>
        </p:nvSpPr>
        <p:spPr>
          <a:xfrm>
            <a:off x="1154954" y="3945015"/>
            <a:ext cx="9834778" cy="250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6000" dirty="0">
                <a:solidFill>
                  <a:schemeClr val="accent3">
                    <a:lumMod val="75000"/>
                  </a:schemeClr>
                </a:solidFill>
              </a:rPr>
              <a:t>Tim Smith, Ph.D.</a:t>
            </a:r>
          </a:p>
          <a:p>
            <a:pPr>
              <a:spcBef>
                <a:spcPts val="0"/>
              </a:spcBef>
            </a:pP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</a:rPr>
              <a:t>E-mail: </a:t>
            </a: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smith515@usf.edu</a:t>
            </a: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en-US" sz="4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altLang="en-US" sz="4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Copyright 2023, Dr. Tim Smith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Portions are copyrighted by Anol Bhattacherjee. Used with permission.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0832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1BDB-ACC0-4097-7332-0D8E2A0E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Spacy Example</a:t>
            </a:r>
            <a:br>
              <a:rPr lang="en-US" dirty="0"/>
            </a:br>
            <a:r>
              <a:rPr lang="en-US" dirty="0"/>
              <a:t>NER and POS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9EF85-CEBC-EF3C-5E5D-42F95F6F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28152"/>
            <a:ext cx="7121787" cy="2929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C2934-BC5D-FE81-C2C0-AB3F895F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502" y="0"/>
            <a:ext cx="363239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07E9B-3605-F0E2-5D8B-89A656BE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387" y="0"/>
            <a:ext cx="3665029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253-3809-4B92-83A8-ACD57ADC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Libraries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CE4-21BC-4FF7-B49B-65ECE156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0"/>
            <a:ext cx="6357257" cy="53711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NLTK (Natural Language Toolkit):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Oldest and most well-known NLP library with many third-party extensions.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Complex to learn and use (</a:t>
            </a:r>
            <a:r>
              <a:rPr lang="en-US" dirty="0" err="1"/>
              <a:t>Textblob</a:t>
            </a:r>
            <a:r>
              <a:rPr lang="en-US" dirty="0"/>
              <a:t> is a more intuitive interface).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but quite slow.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Popular for education and research.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integrated word vectors.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not support deep learning models (needs Scikit-Learn, </a:t>
            </a:r>
            <a:r>
              <a:rPr lang="en-US" dirty="0" err="1"/>
              <a:t>Keras</a:t>
            </a:r>
            <a:r>
              <a:rPr lang="en-US" dirty="0"/>
              <a:t>, or </a:t>
            </a:r>
            <a:r>
              <a:rPr lang="en-US" dirty="0" err="1"/>
              <a:t>Tensorflow</a:t>
            </a:r>
            <a:r>
              <a:rPr lang="en-US" dirty="0"/>
              <a:t>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Multilingual, with growing language support.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spaCy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fastest NLP framework; uses </a:t>
            </a:r>
            <a:r>
              <a:rPr lang="en-US" dirty="0" err="1"/>
              <a:t>Cython</a:t>
            </a:r>
            <a:r>
              <a:rPr lang="en-US" dirty="0"/>
              <a:t> engine written in 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Most popular for large-scale industry-strength applications.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Easy to learn and use; more object-oriented than other libraries.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Minimal with limited options; provides only one algorithm for each task.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Built-in word vectors and some deep learning support.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Gensim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Works with large datasets.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Supports word vectorization and deep learning.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Well-optimized for unsupervised text modeling.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not support the full NLP pipeline; should be used with NLTK or Spacy.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14303-0658-427F-26D3-376A570BDDCD}"/>
              </a:ext>
            </a:extLst>
          </p:cNvPr>
          <p:cNvSpPr txBox="1"/>
          <p:nvPr/>
        </p:nvSpPr>
        <p:spPr>
          <a:xfrm>
            <a:off x="5845628" y="5047493"/>
            <a:ext cx="6694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For a more in-depth review and comparison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EB40F-A51E-9B3F-1FF6-0CAFE30CE66F}"/>
              </a:ext>
            </a:extLst>
          </p:cNvPr>
          <p:cNvSpPr txBox="1">
            <a:spLocks/>
          </p:cNvSpPr>
          <p:nvPr/>
        </p:nvSpPr>
        <p:spPr>
          <a:xfrm>
            <a:off x="7184571" y="1379620"/>
            <a:ext cx="5007429" cy="386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dirty="0"/>
              <a:t>Others…</a:t>
            </a:r>
          </a:p>
          <a:p>
            <a:pPr lvl="1">
              <a:lnSpc>
                <a:spcPct val="120000"/>
              </a:lnSpc>
            </a:pPr>
            <a:r>
              <a:rPr lang="en-US" sz="1800" dirty="0" err="1"/>
              <a:t>CoreNLP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 err="1"/>
              <a:t>TextBlob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 err="1"/>
              <a:t>AllenNLP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Polyglot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Scikit-learn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Pattern</a:t>
            </a:r>
          </a:p>
          <a:p>
            <a:pPr lvl="1">
              <a:lnSpc>
                <a:spcPct val="120000"/>
              </a:lnSpc>
            </a:pPr>
            <a:r>
              <a:rPr lang="en-US" sz="1800" dirty="0" err="1"/>
              <a:t>PyNLPI</a:t>
            </a:r>
            <a:r>
              <a:rPr lang="en-US" sz="1800" dirty="0"/>
              <a:t> (pronounced pineapple)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32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B809-572C-9F7B-A55C-6ACB852D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96" y="2907025"/>
            <a:ext cx="8971195" cy="1043950"/>
          </a:xfrm>
        </p:spPr>
        <p:txBody>
          <a:bodyPr>
            <a:normAutofit/>
          </a:bodyPr>
          <a:lstStyle/>
          <a:p>
            <a:r>
              <a:rPr lang="en-US" dirty="0"/>
              <a:t>Transforming Text to Numeric Features</a:t>
            </a:r>
          </a:p>
        </p:txBody>
      </p:sp>
    </p:spTree>
    <p:extLst>
      <p:ext uri="{BB962C8B-B14F-4D97-AF65-F5344CB8AC3E}">
        <p14:creationId xmlns:p14="http://schemas.microsoft.com/office/powerpoint/2010/main" val="352909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Extraction: “Text to Numbers”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this:</a:t>
            </a:r>
          </a:p>
          <a:p>
            <a:pPr lvl="1"/>
            <a:r>
              <a:rPr lang="en-US" dirty="0"/>
              <a:t>ML algorithms require numeric inputs; they cannot process text or strings in their raw form; it must be converted into a set of numbers.</a:t>
            </a:r>
          </a:p>
          <a:p>
            <a:r>
              <a:rPr lang="en-US" dirty="0"/>
              <a:t>What is a feature:</a:t>
            </a:r>
          </a:p>
          <a:p>
            <a:pPr lvl="1"/>
            <a:r>
              <a:rPr lang="en-US" dirty="0"/>
              <a:t>An attribute (or a combination of attributes) shared by all independent units on which we wish to do analysis or prediction. </a:t>
            </a:r>
          </a:p>
          <a:p>
            <a:r>
              <a:rPr lang="en-US" dirty="0"/>
              <a:t>Feature engineering in text analytics:</a:t>
            </a:r>
          </a:p>
          <a:p>
            <a:pPr lvl="1"/>
            <a:r>
              <a:rPr lang="en-US" dirty="0"/>
              <a:t>Words in a sentence can be represented by:</a:t>
            </a:r>
          </a:p>
          <a:p>
            <a:pPr lvl="2"/>
            <a:r>
              <a:rPr lang="en-US" dirty="0"/>
              <a:t>their counts (frequency of occurrence), presence vs. absence, weighted counts</a:t>
            </a:r>
          </a:p>
          <a:p>
            <a:pPr lvl="2"/>
            <a:r>
              <a:rPr lang="en-US" dirty="0"/>
              <a:t>Or, by a similarity vector</a:t>
            </a:r>
          </a:p>
          <a:p>
            <a:pPr lvl="1"/>
            <a:r>
              <a:rPr lang="en-US" dirty="0"/>
              <a:t>If the ordering of words is not preserved, it is a </a:t>
            </a:r>
            <a:r>
              <a:rPr lang="en-US" u="sng" dirty="0">
                <a:solidFill>
                  <a:srgbClr val="C00000"/>
                </a:solidFill>
              </a:rPr>
              <a:t>bag of words</a:t>
            </a:r>
            <a:r>
              <a:rPr lang="en-US" dirty="0"/>
              <a:t> approach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9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709"/>
            <a:ext cx="11057878" cy="5163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can we do with text features: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Spam filtering, sentiment analysis.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documents based on text similarity.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Topic modeling</a:t>
            </a:r>
            <a:r>
              <a:rPr lang="en-US" dirty="0"/>
              <a:t>: Identify central themes in a corpus.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Document matching</a:t>
            </a:r>
            <a:r>
              <a:rPr lang="en-US" dirty="0"/>
              <a:t>: Matching jobs, advertisements, etc.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Recommender systems</a:t>
            </a:r>
            <a:r>
              <a:rPr lang="en-US" dirty="0"/>
              <a:t>: Recommending movies, books, etc.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Text summarizing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Text generation</a:t>
            </a:r>
            <a:r>
              <a:rPr lang="en-US" dirty="0"/>
              <a:t>: </a:t>
            </a:r>
            <a:r>
              <a:rPr lang="en-US" dirty="0" err="1"/>
              <a:t>Chatbots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Machine translation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60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Text to Vectors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2371" y="1895258"/>
            <a:ext cx="3648346" cy="381779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Words represented by a simple </a:t>
            </a:r>
            <a:r>
              <a:rPr lang="en-US" sz="22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function of counts</a:t>
            </a:r>
            <a:r>
              <a:rPr lang="en-US" sz="22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(or presence) of nearby words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The “workhorse” of text analytics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Vectors are </a:t>
            </a:r>
            <a:r>
              <a:rPr lang="en-US" sz="22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sparse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Techniques: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Count vector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One-hot vector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TF-IDF vector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9439" y="1400709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Count-based vectorization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3711" y="1895257"/>
            <a:ext cx="4139562" cy="38177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Words representation is created by </a:t>
            </a:r>
            <a:r>
              <a:rPr lang="en-US" sz="22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training a classifier</a:t>
            </a:r>
            <a:r>
              <a:rPr lang="en-US" sz="22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to identify distances between words, relationships between words, etc.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Computationally intensive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Vectors are </a:t>
            </a:r>
            <a:r>
              <a:rPr lang="en-US" sz="22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dense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Techniques: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Continuous bag of words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Skip-grams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52514" y="1435390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Similarity-based vectorization</a:t>
            </a:r>
          </a:p>
        </p:txBody>
      </p:sp>
    </p:spTree>
    <p:extLst>
      <p:ext uri="{BB962C8B-B14F-4D97-AF65-F5344CB8AC3E}">
        <p14:creationId xmlns:p14="http://schemas.microsoft.com/office/powerpoint/2010/main" val="246737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070555" y="2052776"/>
            <a:ext cx="6833086" cy="2969932"/>
            <a:chOff x="4837604" y="1802720"/>
            <a:chExt cx="6833086" cy="29699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7604" y="1802720"/>
              <a:ext cx="6256779" cy="24781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10567343" y="2931976"/>
              <a:ext cx="183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Arial Narrow" panose="020B0606020202030204" pitchFamily="34" charset="0"/>
                </a:rPr>
                <a:t>Document vectors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922983" y="2662234"/>
              <a:ext cx="37837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126" y="4403320"/>
              <a:ext cx="1390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Narrow" panose="020B0606020202030204" pitchFamily="34" charset="0"/>
                </a:rPr>
                <a:t>Word counts</a:t>
              </a:r>
            </a:p>
          </p:txBody>
        </p:sp>
        <p:cxnSp>
          <p:nvCxnSpPr>
            <p:cNvPr id="11" name="Straight Arrow Connector 10"/>
            <p:cNvCxnSpPr>
              <a:stCxn id="6" idx="0"/>
            </p:cNvCxnSpPr>
            <p:nvPr/>
          </p:nvCxnSpPr>
          <p:spPr>
            <a:xfrm flipH="1">
              <a:off x="10928200" y="3116642"/>
              <a:ext cx="373158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749143" y="3655063"/>
              <a:ext cx="501692" cy="795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862196" y="3957578"/>
              <a:ext cx="905850" cy="58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240061" y="1623253"/>
            <a:ext cx="213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rial Narrow" panose="020B0606020202030204" pitchFamily="34" charset="0"/>
              </a:rPr>
              <a:t>features/tokens/terms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Count-Based Vectorization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82094" y="4933604"/>
            <a:ext cx="4713390" cy="502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Arial Narrow" panose="020B0606020202030204" pitchFamily="34" charset="0"/>
              </a:rPr>
              <a:t>Document-Term Matrix (DTM)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5718" y="5366849"/>
            <a:ext cx="3526141" cy="371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[a 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“bag of words” (BOW)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approach]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255882" y="318203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rial Narrow" panose="020B0606020202030204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67030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51620" y="5916966"/>
            <a:ext cx="5614737" cy="4527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Count vector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: [0, 2, 1, 0, 1, 0, 0, 0, 0, 2, 0, 1, 1, 0, 1, 1, 1, 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694"/>
            <a:ext cx="10515600" cy="491365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How it works: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 a </a:t>
            </a:r>
            <a:r>
              <a:rPr lang="en-US" u="sng" dirty="0">
                <a:solidFill>
                  <a:srgbClr val="C00000"/>
                </a:solidFill>
              </a:rPr>
              <a:t>dictionary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consisting of all unique words (terms) in a corpus; the size of all document vectors equal the size of the dictionary.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 how many times each term in this dictionary appears in each document in the corpus.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Improve representation by removing stop words, lemmatizing, using n-grams, etc.</a:t>
            </a:r>
          </a:p>
          <a:p>
            <a:pPr>
              <a:lnSpc>
                <a:spcPct val="110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NLTK: </a:t>
            </a:r>
            <a:r>
              <a:rPr lang="en-US" dirty="0" err="1"/>
              <a:t>vectorize</a:t>
            </a:r>
            <a:r>
              <a:rPr lang="en-US" dirty="0"/>
              <a:t>( 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 err="1"/>
              <a:t>CountVectorizer</a:t>
            </a:r>
            <a:r>
              <a:rPr lang="en-US" dirty="0"/>
              <a:t>( )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Gensim</a:t>
            </a:r>
            <a:r>
              <a:rPr lang="en-US" dirty="0"/>
              <a:t>: doc2bow( )</a:t>
            </a:r>
          </a:p>
          <a:p>
            <a:pPr>
              <a:lnSpc>
                <a:spcPct val="110000"/>
              </a:lnSpc>
            </a:pPr>
            <a:r>
              <a:rPr lang="en-US" dirty="0"/>
              <a:t>Question: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happens as we add more                                                                                             documents to this corpus?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0" y="3625243"/>
            <a:ext cx="5614737" cy="24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Vectorizing</a:t>
            </a:r>
            <a:r>
              <a:rPr lang="en-US"/>
              <a:t> a </a:t>
            </a:r>
            <a:r>
              <a:rPr lang="en-US" dirty="0"/>
              <a:t>Corpus of Documents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70" y="1813810"/>
            <a:ext cx="9593460" cy="2983041"/>
          </a:xfrm>
        </p:spPr>
      </p:pic>
    </p:spTree>
    <p:extLst>
      <p:ext uri="{BB962C8B-B14F-4D97-AF65-F5344CB8AC3E}">
        <p14:creationId xmlns:p14="http://schemas.microsoft.com/office/powerpoint/2010/main" val="210367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98349" y="5959006"/>
            <a:ext cx="5660233" cy="4527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One-hot vector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: [1, 0, 0, 0, 0, 1, 1, 0, 1, 0, 0, 1, 1, 0, 1, 0, 0, 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3" y="3686742"/>
            <a:ext cx="5542793" cy="238385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214126"/>
            <a:ext cx="10720383" cy="518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How it works: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Replace count vector with a </a:t>
            </a:r>
            <a:r>
              <a:rPr lang="en-US" u="sng" dirty="0">
                <a:solidFill>
                  <a:srgbClr val="C00000"/>
                </a:solidFill>
              </a:rPr>
              <a:t>Boolean 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indicate the presence(1) vs absence (0) of a term in the dictionary, rather than their counts.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Frequent tokens get no extra weight, which reduces imbalance in token distribution.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More effective for small documents (text messages, tweets) with not many repeated elements.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Implementation: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Same as count vectors,                                                                                                                   with a </a:t>
            </a:r>
            <a:r>
              <a:rPr lang="en-US" u="sng" dirty="0">
                <a:solidFill>
                  <a:srgbClr val="C00000"/>
                </a:solidFill>
              </a:rPr>
              <a:t>binary transformation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Question: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Can you think of a possible 							                   ML application?</a:t>
            </a:r>
          </a:p>
        </p:txBody>
      </p:sp>
    </p:spTree>
    <p:extLst>
      <p:ext uri="{BB962C8B-B14F-4D97-AF65-F5344CB8AC3E}">
        <p14:creationId xmlns:p14="http://schemas.microsoft.com/office/powerpoint/2010/main" val="41546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79620"/>
            <a:ext cx="5157866" cy="48286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Feature extraction: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it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we do it</a:t>
            </a:r>
          </a:p>
          <a:p>
            <a:pPr lvl="0"/>
            <a:r>
              <a:rPr lang="en-US" dirty="0"/>
              <a:t>Text vectorization:</a:t>
            </a:r>
          </a:p>
          <a:p>
            <a:pPr lvl="1"/>
            <a:r>
              <a:rPr lang="en-US" dirty="0"/>
              <a:t>Word count vectors</a:t>
            </a:r>
          </a:p>
          <a:p>
            <a:pPr lvl="1"/>
            <a:r>
              <a:rPr lang="en-US" dirty="0"/>
              <a:t>One hot vectors</a:t>
            </a:r>
          </a:p>
          <a:p>
            <a:pPr lvl="1"/>
            <a:r>
              <a:rPr lang="en-US" dirty="0"/>
              <a:t>Weighted vectors</a:t>
            </a:r>
          </a:p>
          <a:p>
            <a:r>
              <a:rPr lang="en-US" dirty="0" err="1"/>
              <a:t>Vectorizing</a:t>
            </a:r>
            <a:r>
              <a:rPr lang="en-US" dirty="0"/>
              <a:t> a corpus of documents:</a:t>
            </a:r>
          </a:p>
          <a:p>
            <a:pPr lvl="1"/>
            <a:r>
              <a:rPr lang="en-US" dirty="0"/>
              <a:t>DTM (document term matrix)</a:t>
            </a:r>
          </a:p>
          <a:p>
            <a:pPr lvl="1"/>
            <a:r>
              <a:rPr lang="en-US" dirty="0"/>
              <a:t>TF-IDF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E3DA60-23C5-484F-8188-F23E219FD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661833"/>
              </p:ext>
            </p:extLst>
          </p:nvPr>
        </p:nvGraphicFramePr>
        <p:xfrm>
          <a:off x="6521878" y="1379620"/>
          <a:ext cx="5102652" cy="438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5-Point Star 4">
            <a:extLst>
              <a:ext uri="{FF2B5EF4-FFF2-40B4-BE49-F238E27FC236}">
                <a16:creationId xmlns:a16="http://schemas.microsoft.com/office/drawing/2014/main" id="{21B1C7F4-7B52-4D8C-B54A-9BDA8D73983B}"/>
              </a:ext>
            </a:extLst>
          </p:cNvPr>
          <p:cNvSpPr/>
          <p:nvPr/>
        </p:nvSpPr>
        <p:spPr>
          <a:xfrm>
            <a:off x="7276817" y="3374979"/>
            <a:ext cx="344774" cy="37475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5276012"/>
          </a:xfrm>
        </p:spPr>
        <p:txBody>
          <a:bodyPr>
            <a:normAutofit/>
          </a:bodyPr>
          <a:lstStyle/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Replace each count vector with a value (weight) that is decreasing rate such that </a:t>
            </a:r>
            <a:r>
              <a:rPr lang="en-US" u="sng" dirty="0">
                <a:solidFill>
                  <a:srgbClr val="C00000"/>
                </a:solidFill>
              </a:rPr>
              <a:t>more frequent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terms across the corpus of documents receive </a:t>
            </a:r>
            <a:r>
              <a:rPr lang="en-US" u="sng" dirty="0">
                <a:solidFill>
                  <a:srgbClr val="C00000"/>
                </a:solidFill>
              </a:rPr>
              <a:t>less weight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than less frequent terms. </a:t>
            </a:r>
          </a:p>
          <a:p>
            <a:pPr lvl="1"/>
            <a:r>
              <a:rPr lang="en-US" dirty="0"/>
              <a:t>A term occurring 10 times in a document is definitely more relevant than a term occurring only once, but is probably not 10 times more relevant.</a:t>
            </a:r>
          </a:p>
          <a:p>
            <a:pPr lvl="1"/>
            <a:r>
              <a:rPr lang="en-US" dirty="0"/>
              <a:t>Weight of term t in d: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45" y="4068000"/>
            <a:ext cx="5614737" cy="2414793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323470" y="5550102"/>
            <a:ext cx="383405" cy="293079"/>
            <a:chOff x="4881312" y="5454334"/>
            <a:chExt cx="383405" cy="293079"/>
          </a:xfrm>
        </p:grpSpPr>
        <p:sp>
          <p:nvSpPr>
            <p:cNvPr id="43" name="TextBox 42"/>
            <p:cNvSpPr txBox="1"/>
            <p:nvPr/>
          </p:nvSpPr>
          <p:spPr>
            <a:xfrm>
              <a:off x="4881312" y="5470414"/>
              <a:ext cx="383405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1.3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26282" y="5455424"/>
              <a:ext cx="0" cy="276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19747" y="5454334"/>
              <a:ext cx="0" cy="276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744366" y="5551192"/>
            <a:ext cx="383405" cy="293079"/>
            <a:chOff x="4881312" y="5454334"/>
            <a:chExt cx="383405" cy="293079"/>
          </a:xfrm>
        </p:grpSpPr>
        <p:sp>
          <p:nvSpPr>
            <p:cNvPr id="47" name="TextBox 46"/>
            <p:cNvSpPr txBox="1"/>
            <p:nvPr/>
          </p:nvSpPr>
          <p:spPr>
            <a:xfrm>
              <a:off x="4881312" y="5470414"/>
              <a:ext cx="383405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1.3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26282" y="5455424"/>
              <a:ext cx="0" cy="276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19747" y="5454334"/>
              <a:ext cx="0" cy="276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3" y="3474132"/>
            <a:ext cx="4038695" cy="127921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00368" y="4963853"/>
            <a:ext cx="2162543" cy="1284935"/>
            <a:chOff x="1700368" y="4963853"/>
            <a:chExt cx="2162543" cy="1284935"/>
          </a:xfrm>
        </p:grpSpPr>
        <p:grpSp>
          <p:nvGrpSpPr>
            <p:cNvPr id="15" name="Group 14"/>
            <p:cNvGrpSpPr/>
            <p:nvPr/>
          </p:nvGrpSpPr>
          <p:grpSpPr>
            <a:xfrm>
              <a:off x="1700368" y="4963853"/>
              <a:ext cx="2162543" cy="1284935"/>
              <a:chOff x="1700368" y="5226538"/>
              <a:chExt cx="2162543" cy="128493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700368" y="5226538"/>
                <a:ext cx="1" cy="1284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700368" y="6511473"/>
                <a:ext cx="21625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345741" y="5380825"/>
                <a:ext cx="14670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1 + log</a:t>
                </a:r>
                <a:r>
                  <a:rPr lang="en-US" sz="1600" baseline="-250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6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1713802" y="5499280"/>
              <a:ext cx="1918741" cy="749508"/>
            </a:xfrm>
            <a:custGeom>
              <a:avLst/>
              <a:gdLst>
                <a:gd name="connsiteX0" fmla="*/ 0 w 1918741"/>
                <a:gd name="connsiteY0" fmla="*/ 749508 h 749508"/>
                <a:gd name="connsiteX1" fmla="*/ 89941 w 1918741"/>
                <a:gd name="connsiteY1" fmla="*/ 359764 h 749508"/>
                <a:gd name="connsiteX2" fmla="*/ 419724 w 1918741"/>
                <a:gd name="connsiteY2" fmla="*/ 194872 h 749508"/>
                <a:gd name="connsiteX3" fmla="*/ 854439 w 1918741"/>
                <a:gd name="connsiteY3" fmla="*/ 104931 h 749508"/>
                <a:gd name="connsiteX4" fmla="*/ 1918741 w 1918741"/>
                <a:gd name="connsiteY4" fmla="*/ 0 h 7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741" h="749508">
                  <a:moveTo>
                    <a:pt x="0" y="749508"/>
                  </a:moveTo>
                  <a:cubicBezTo>
                    <a:pt x="9993" y="600855"/>
                    <a:pt x="19987" y="452203"/>
                    <a:pt x="89941" y="359764"/>
                  </a:cubicBezTo>
                  <a:cubicBezTo>
                    <a:pt x="159895" y="267325"/>
                    <a:pt x="292308" y="237344"/>
                    <a:pt x="419724" y="194872"/>
                  </a:cubicBezTo>
                  <a:cubicBezTo>
                    <a:pt x="547140" y="152400"/>
                    <a:pt x="604603" y="137410"/>
                    <a:pt x="854439" y="104931"/>
                  </a:cubicBezTo>
                  <a:cubicBezTo>
                    <a:pt x="1104275" y="72452"/>
                    <a:pt x="1511508" y="36226"/>
                    <a:pt x="19187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02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Frequency–Inverse Document Frequency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379095"/>
            <a:ext cx="10779177" cy="5132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Count, one-hot, and weighted count vectors view each document in a corpus independently, without considering the occurrence of terms </a:t>
            </a:r>
            <a:r>
              <a:rPr lang="en-US" u="sng" dirty="0">
                <a:solidFill>
                  <a:srgbClr val="C00000"/>
                </a:solidFill>
              </a:rPr>
              <a:t>across documents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Instead of weighting terms within a document, TF-IDF weights them with inverse frequency of occurrence across documents such that </a:t>
            </a:r>
            <a:r>
              <a:rPr lang="en-US" u="sng" dirty="0">
                <a:solidFill>
                  <a:srgbClr val="C00000"/>
                </a:solidFill>
              </a:rPr>
              <a:t>more frequent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terms receive </a:t>
            </a:r>
            <a:r>
              <a:rPr lang="en-US" u="sng" dirty="0">
                <a:solidFill>
                  <a:srgbClr val="C00000"/>
                </a:solidFill>
              </a:rPr>
              <a:t>less weight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Consider a corpus of sports documents. Terms like “player” and “scores” may be frequently referenced across all documents, but are less relevant for distinguishing between documents.</a:t>
            </a:r>
          </a:p>
          <a:p>
            <a:pPr lvl="1"/>
            <a:r>
              <a:rPr lang="en-US" dirty="0"/>
              <a:t>Less-frequent terms such as “pitcher,” “strike-outs,” and “first base” are more informative (for a document on baseball) than a generic “player” and should get higher weights.</a:t>
            </a:r>
          </a:p>
          <a:p>
            <a:pPr lvl="1"/>
            <a:r>
              <a:rPr lang="en-US" dirty="0"/>
              <a:t>Documents on similar sports like baseball and cricket may have more common terms like “runs”, “innings”, and “umpire” than baseball and tennis (“love”, “ace”).</a:t>
            </a:r>
          </a:p>
          <a:p>
            <a:pPr lvl="1"/>
            <a:r>
              <a:rPr lang="en-US" dirty="0"/>
              <a:t>Extremely rare terms (e.g., “LBW”, “Yorker”, “strike-out”, “ace”) should get the highest weights.</a:t>
            </a:r>
          </a:p>
        </p:txBody>
      </p:sp>
    </p:spTree>
    <p:extLst>
      <p:ext uri="{BB962C8B-B14F-4D97-AF65-F5344CB8AC3E}">
        <p14:creationId xmlns:p14="http://schemas.microsoft.com/office/powerpoint/2010/main" val="69214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TF-IDF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882" y="1593791"/>
            <a:ext cx="2264475" cy="798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01" y="2808413"/>
            <a:ext cx="2637799" cy="831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25" y="4413845"/>
            <a:ext cx="2940628" cy="745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516" y="5549825"/>
            <a:ext cx="3452545" cy="88106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43132" y="1244818"/>
            <a:ext cx="7952554" cy="5186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 Frequency:</a:t>
            </a:r>
          </a:p>
          <a:p>
            <a:pPr lvl="1"/>
            <a:r>
              <a:rPr lang="en-US" dirty="0"/>
              <a:t>Frequency of a token in each document in the corpus. </a:t>
            </a:r>
          </a:p>
          <a:p>
            <a:pPr lvl="1"/>
            <a:r>
              <a:rPr lang="en-US" dirty="0"/>
              <a:t>TF = number of times a token appears in a doc /                                  total number of words in that doc </a:t>
            </a:r>
          </a:p>
          <a:p>
            <a:r>
              <a:rPr lang="en-US" dirty="0"/>
              <a:t>Inverse Document Frequency:</a:t>
            </a:r>
          </a:p>
          <a:p>
            <a:pPr lvl="1"/>
            <a:r>
              <a:rPr lang="en-US" dirty="0"/>
              <a:t>Weight assigned to tokens across all documents in a corpus. </a:t>
            </a:r>
          </a:p>
          <a:p>
            <a:pPr lvl="1"/>
            <a:r>
              <a:rPr lang="en-US" dirty="0"/>
              <a:t>Rare tokens (high IDF score) are more valuable than frequent tokens.</a:t>
            </a:r>
          </a:p>
          <a:p>
            <a:pPr lvl="1"/>
            <a:r>
              <a:rPr lang="en-US" dirty="0"/>
              <a:t>IDF = log(number of docs / number of docs a token appears in)</a:t>
            </a:r>
          </a:p>
          <a:p>
            <a:r>
              <a:rPr lang="en-US" dirty="0"/>
              <a:t>TF-IDF:</a:t>
            </a:r>
          </a:p>
          <a:p>
            <a:pPr lvl="1"/>
            <a:r>
              <a:rPr lang="en-US" dirty="0"/>
              <a:t>An inverse weighting mechanism to weigh down frequent tokens and scale up rare tokens.</a:t>
            </a:r>
          </a:p>
          <a:p>
            <a:pPr lvl="1"/>
            <a:r>
              <a:rPr lang="en-US" dirty="0"/>
              <a:t>TF-IDF = TF x IDF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 err="1"/>
              <a:t>TfidfVectorizer</a:t>
            </a:r>
            <a:r>
              <a:rPr lang="en-US" dirty="0"/>
              <a:t>( )</a:t>
            </a:r>
          </a:p>
          <a:p>
            <a:pPr lvl="1"/>
            <a:r>
              <a:rPr lang="en-US" dirty="0" err="1"/>
              <a:t>Gensim</a:t>
            </a:r>
            <a:r>
              <a:rPr lang="en-US" dirty="0"/>
              <a:t>: </a:t>
            </a:r>
            <a:r>
              <a:rPr lang="en-US" dirty="0" err="1"/>
              <a:t>TfidfModel</a:t>
            </a:r>
            <a:r>
              <a:rPr lang="en-US" dirty="0"/>
              <a:t>(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2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729"/>
            <a:ext cx="6372069" cy="5293896"/>
          </a:xfrm>
        </p:spPr>
        <p:txBody>
          <a:bodyPr>
            <a:normAutofit/>
          </a:bodyPr>
          <a:lstStyle/>
          <a:p>
            <a:r>
              <a:rPr lang="en-US" dirty="0"/>
              <a:t>Consider a corpus with two sentences:</a:t>
            </a:r>
          </a:p>
          <a:p>
            <a:pPr lvl="1"/>
            <a:r>
              <a:rPr lang="en-US" dirty="0"/>
              <a:t>Document A: The car is driven on the road.</a:t>
            </a:r>
          </a:p>
          <a:p>
            <a:pPr lvl="1"/>
            <a:r>
              <a:rPr lang="en-US" dirty="0"/>
              <a:t>Document B: The truck is driven on the highway.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dirty="0"/>
              <a:t>Stop words (“the”, “is”, “on”) get zero weights.</a:t>
            </a:r>
          </a:p>
          <a:p>
            <a:pPr lvl="1"/>
            <a:r>
              <a:rPr lang="en-US" dirty="0"/>
              <a:t>More informative words: </a:t>
            </a:r>
          </a:p>
          <a:p>
            <a:pPr lvl="2"/>
            <a:r>
              <a:rPr lang="en-US" dirty="0"/>
              <a:t>Document A: ‘car’, ‘road’.</a:t>
            </a:r>
          </a:p>
          <a:p>
            <a:pPr lvl="2"/>
            <a:r>
              <a:rPr lang="en-US" dirty="0"/>
              <a:t>Document B: ‘truck’, ‘highway’.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3" y="2429501"/>
            <a:ext cx="5197511" cy="2605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4" y="2429501"/>
            <a:ext cx="3926886" cy="28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TF-IDF:</a:t>
            </a:r>
          </a:p>
          <a:p>
            <a:endParaRPr lang="en-US" sz="1800" dirty="0"/>
          </a:p>
          <a:p>
            <a:r>
              <a:rPr lang="en-US" dirty="0"/>
              <a:t>A variant of TF-IDF variant: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Popular in information retrieval (e.g., Google search) for matching queries to documents.</a:t>
            </a:r>
          </a:p>
          <a:p>
            <a:r>
              <a:rPr lang="en-US" dirty="0"/>
              <a:t>Log average: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Augmented IF-IDF: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Variants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97" y="1364457"/>
            <a:ext cx="2516511" cy="63784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48003" y="2428915"/>
            <a:ext cx="3747997" cy="745347"/>
            <a:chOff x="2480472" y="2723283"/>
            <a:chExt cx="3747997" cy="7453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841" y="2723283"/>
              <a:ext cx="2940628" cy="74534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80472" y="2867254"/>
              <a:ext cx="230383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9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900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j </a:t>
              </a:r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(1</a:t>
              </a:r>
              <a:r>
                <a:rPr lang="en-US" sz="19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 (</a:t>
              </a:r>
              <a:r>
                <a:rPr lang="en-US" sz="19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f</a:t>
              </a:r>
              <a:r>
                <a:rPr lang="en-US" sz="19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i, j</a:t>
              </a:r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50072" y="3852175"/>
            <a:ext cx="3182183" cy="540912"/>
            <a:chOff x="2480472" y="4521539"/>
            <a:chExt cx="2811749" cy="446836"/>
          </a:xfrm>
        </p:grpSpPr>
        <p:sp>
          <p:nvSpPr>
            <p:cNvPr id="14" name="TextBox 13"/>
            <p:cNvSpPr txBox="1"/>
            <p:nvPr/>
          </p:nvSpPr>
          <p:spPr>
            <a:xfrm>
              <a:off x="2480472" y="4522108"/>
              <a:ext cx="73129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9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900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9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d </a:t>
              </a:r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841" y="4521539"/>
              <a:ext cx="2004380" cy="44683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445404" y="4773129"/>
            <a:ext cx="4264184" cy="595742"/>
            <a:chOff x="2556551" y="5591103"/>
            <a:chExt cx="4138656" cy="498822"/>
          </a:xfrm>
        </p:grpSpPr>
        <p:sp>
          <p:nvSpPr>
            <p:cNvPr id="16" name="TextBox 15"/>
            <p:cNvSpPr txBox="1"/>
            <p:nvPr/>
          </p:nvSpPr>
          <p:spPr>
            <a:xfrm>
              <a:off x="2556551" y="5623199"/>
              <a:ext cx="2619628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9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900" i="1" baseline="-25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9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d </a:t>
              </a:r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                           </a:t>
              </a:r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x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841" y="5591103"/>
              <a:ext cx="1496467" cy="4988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007" y="5639829"/>
              <a:ext cx="16002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20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699721"/>
            <a:ext cx="5606143" cy="45211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# Creating count vectors/DTM/BOW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fit() method creates dictionary, transform() creates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fit_transform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does both in a single step</a:t>
            </a:r>
          </a:p>
          <a:p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sklearn.feature_extraction.text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CountVectorizer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vectorizer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CountVectorizer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vectorizer.fit_transform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my_docs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print(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vectorizer.vocabulary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_)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dtm.shape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dtm.toarray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vectorizer.inverse_transform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# Creating TF-IDF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sklearn.feature_extraction.text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TfidfVectorizer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vectorizer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TfidfVectorizer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vectorizer.fit_transform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my_docs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tfidf.toarray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3229" y="1151179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Using </a:t>
            </a:r>
            <a:r>
              <a:rPr lang="en-US" sz="2400" b="1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Gensim</a:t>
            </a:r>
            <a:endParaRPr lang="en-US" sz="24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1304" y="1722114"/>
            <a:ext cx="5112496" cy="44988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Gensim</a:t>
            </a:r>
            <a:r>
              <a:rPr lang="en-US" sz="1600" dirty="0">
                <a:solidFill>
                  <a:schemeClr val="tx1"/>
                </a:solidFill>
              </a:rPr>
              <a:t> takes tokenized docs, not text strings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# Creating dictionary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gensim.corpora.dictionary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Dictionary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 = Dictionary(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tokenized_docs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dictionary.token2id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(dictionary.token2id)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# Creating count vectors/DTM /BOW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[dictionary.doc2bow(doc)  for doc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tokenized_docs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doc_term_matrix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# Creating TF-IDF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gensim.models.tfidfmodel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TfidfModel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TfidfModel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doc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tfidf_matrix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doc_term_matrix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]: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print([[dictionary[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np.around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freq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decimals=2)] \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for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freq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doc])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2347" y="1151179"/>
            <a:ext cx="240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Using </a:t>
            </a:r>
            <a:r>
              <a:rPr lang="en-US" sz="2400" b="1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Scikit</a:t>
            </a:r>
            <a:r>
              <a:rPr lang="en-US" sz="24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34427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Text Vectorization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411706"/>
          <a:ext cx="10515604" cy="31085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57928">
                  <a:extLst>
                    <a:ext uri="{9D8B030D-6E8A-4147-A177-3AD203B41FA5}">
                      <a16:colId xmlns:a16="http://schemas.microsoft.com/office/drawing/2014/main" val="3414314310"/>
                    </a:ext>
                  </a:extLst>
                </a:gridCol>
                <a:gridCol w="2839453">
                  <a:extLst>
                    <a:ext uri="{9D8B030D-6E8A-4147-A177-3AD203B41FA5}">
                      <a16:colId xmlns:a16="http://schemas.microsoft.com/office/drawing/2014/main" val="2215994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463669572"/>
                    </a:ext>
                  </a:extLst>
                </a:gridCol>
                <a:gridCol w="3284623">
                  <a:extLst>
                    <a:ext uri="{9D8B030D-6E8A-4147-A177-3AD203B41FA5}">
                      <a16:colId xmlns:a16="http://schemas.microsoft.com/office/drawing/2014/main" val="1882504249"/>
                    </a:ext>
                  </a:extLst>
                </a:gridCol>
              </a:tblGrid>
              <a:tr h="353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Vectorization Method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Function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Good For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Considerations</a:t>
                      </a:r>
                    </a:p>
                  </a:txBody>
                  <a:tcPr marL="45672" marR="45672" marT="45672" marB="45672" anchor="ctr"/>
                </a:tc>
                <a:extLst>
                  <a:ext uri="{0D108BD9-81ED-4DB2-BD59-A6C34878D82A}">
                    <a16:rowId xmlns:a16="http://schemas.microsoft.com/office/drawing/2014/main" val="4254097034"/>
                  </a:ext>
                </a:extLst>
              </a:tr>
              <a:tr h="6260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Count/Frequency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Counts term frequencies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Bayesian models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Works best if the most frequent terms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are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the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most informative</a:t>
                      </a:r>
                    </a:p>
                  </a:txBody>
                  <a:tcPr marL="45672" marR="45672" marT="45672" marB="45672" anchor="ctr"/>
                </a:tc>
                <a:extLst>
                  <a:ext uri="{0D108BD9-81ED-4DB2-BD59-A6C34878D82A}">
                    <a16:rowId xmlns:a16="http://schemas.microsoft.com/office/drawing/2014/main" val="41775307"/>
                  </a:ext>
                </a:extLst>
              </a:tr>
              <a:tr h="6260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One-Hot Encoding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Binarizes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term occurrence   (0, 1)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Neural networks (inputs to word embedding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models)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All words equidistant, so normalization* is very important</a:t>
                      </a:r>
                    </a:p>
                  </a:txBody>
                  <a:tcPr marL="45672" marR="45672" marT="45672" marB="45672" anchor="ctr"/>
                </a:tc>
                <a:extLst>
                  <a:ext uri="{0D108BD9-81ED-4DB2-BD59-A6C34878D82A}">
                    <a16:rowId xmlns:a16="http://schemas.microsoft.com/office/drawing/2014/main" val="2272358465"/>
                  </a:ext>
                </a:extLst>
              </a:tr>
              <a:tr h="8982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TF–IDF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Normalizes term frequencies across documents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General purpose</a:t>
                      </a:r>
                    </a:p>
                  </a:txBody>
                  <a:tcPr marL="45672" marR="45672" marT="45672" marB="4567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Works best if moderately frequent terms are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representative of document topics</a:t>
                      </a:r>
                    </a:p>
                  </a:txBody>
                  <a:tcPr marL="45672" marR="45672" marT="45672" marB="45672" anchor="ctr"/>
                </a:tc>
                <a:extLst>
                  <a:ext uri="{0D108BD9-81ED-4DB2-BD59-A6C34878D82A}">
                    <a16:rowId xmlns:a16="http://schemas.microsoft.com/office/drawing/2014/main" val="28390067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096000"/>
            <a:ext cx="754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Source: Tony Ojeda, Rebecca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Bilbro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, Benjamin Bengfort, Applied Text Analysis with Python, O'Reilly Media,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749296"/>
            <a:ext cx="929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*Normalization includes removal of punctuations, stop-word removal, stemming/lemmatization, etc.</a:t>
            </a:r>
          </a:p>
        </p:txBody>
      </p:sp>
    </p:spTree>
    <p:extLst>
      <p:ext uri="{BB962C8B-B14F-4D97-AF65-F5344CB8AC3E}">
        <p14:creationId xmlns:p14="http://schemas.microsoft.com/office/powerpoint/2010/main" val="891059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BOW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Ignores the ordering of words in a document, and hence, the meaning of text.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John is taller than Mary </a:t>
            </a:r>
            <a:r>
              <a:rPr lang="en-US" dirty="0"/>
              <a:t>and </a:t>
            </a:r>
            <a:r>
              <a:rPr lang="en-US" dirty="0">
                <a:solidFill>
                  <a:schemeClr val="tx1"/>
                </a:solidFill>
              </a:rPr>
              <a:t>Mary is taller than John </a:t>
            </a:r>
            <a:r>
              <a:rPr lang="en-US" dirty="0"/>
              <a:t>are assigned the same vectors.</a:t>
            </a:r>
          </a:p>
          <a:p>
            <a:pPr>
              <a:lnSpc>
                <a:spcPct val="110000"/>
              </a:lnSpc>
            </a:pPr>
            <a:r>
              <a:rPr lang="en-US" dirty="0"/>
              <a:t>Captures presence/frequency of words, not their similarity.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Synonyms are coded as different words, even if they mean the same. Had the author used the same word instead of its synonym, count frequency would have changed.</a:t>
            </a:r>
          </a:p>
          <a:p>
            <a:pPr>
              <a:lnSpc>
                <a:spcPct val="110000"/>
              </a:lnSpc>
            </a:pPr>
            <a:r>
              <a:rPr lang="en-US" dirty="0"/>
              <a:t>Dimensionality explosion: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we have a corpus of 1 million documents, each with about 1000 words (average 6 bytes/word including spaces/punctuation, means 6GB of data), and 500,000 distinct terms, we have a matrix of 500,000 x 1 million = half a trillion cells.</a:t>
            </a:r>
          </a:p>
          <a:p>
            <a:pPr>
              <a:lnSpc>
                <a:spcPct val="110000"/>
              </a:lnSpc>
            </a:pPr>
            <a:r>
              <a:rPr lang="en-US" dirty="0"/>
              <a:t>Sparsity: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Most of the entries in a TF-IDF matrix (~99%) are zeros, which is computationally inefficient.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Though, ML libraries such as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have ‘sparse tensors that store and process these more efficiently.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63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6400+ Donald Trump’s Tweets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84" y="1908614"/>
            <a:ext cx="5378394" cy="410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" y="1908613"/>
            <a:ext cx="5507087" cy="3834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8804" y="1397526"/>
            <a:ext cx="27767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Before stop word removal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(Word count = 182,165)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9705" y="1397526"/>
            <a:ext cx="2601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After stop word removal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(Word count = 101,357)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6308" y="601673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Stop word removal reduces sparsity but does not eliminate it</a:t>
            </a:r>
          </a:p>
        </p:txBody>
      </p:sp>
    </p:spTree>
    <p:extLst>
      <p:ext uri="{BB962C8B-B14F-4D97-AF65-F5344CB8AC3E}">
        <p14:creationId xmlns:p14="http://schemas.microsoft.com/office/powerpoint/2010/main" val="366764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Sparsity Problem with 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70"/>
            <a:ext cx="10515600" cy="5126110"/>
          </a:xfrm>
        </p:spPr>
        <p:txBody>
          <a:bodyPr>
            <a:normAutofit/>
          </a:bodyPr>
          <a:lstStyle/>
          <a:p>
            <a:r>
              <a:rPr lang="en-US" dirty="0"/>
              <a:t>What it is:</a:t>
            </a:r>
          </a:p>
          <a:p>
            <a:pPr lvl="1"/>
            <a:r>
              <a:rPr lang="en-US" dirty="0"/>
              <a:t>With millions of documents and thousands of words per document, a count vector matrix may have hundreds of millions of mostly zero values, which is computationally inefficient.</a:t>
            </a:r>
          </a:p>
          <a:p>
            <a:r>
              <a:rPr lang="en-US" dirty="0"/>
              <a:t>How to address this problem?</a:t>
            </a:r>
          </a:p>
          <a:p>
            <a:pPr lvl="1"/>
            <a:r>
              <a:rPr lang="en-US" dirty="0"/>
              <a:t>Normalizing:</a:t>
            </a:r>
          </a:p>
          <a:p>
            <a:pPr lvl="2"/>
            <a:r>
              <a:rPr lang="en-US" dirty="0"/>
              <a:t>Cleaning punctuations, special characters.</a:t>
            </a:r>
          </a:p>
          <a:p>
            <a:pPr lvl="2"/>
            <a:r>
              <a:rPr lang="en-US" dirty="0"/>
              <a:t>Dropping stop words .</a:t>
            </a:r>
          </a:p>
          <a:p>
            <a:pPr lvl="2"/>
            <a:r>
              <a:rPr lang="en-US" dirty="0"/>
              <a:t>Stemming or lemmatization. </a:t>
            </a:r>
          </a:p>
          <a:p>
            <a:pPr lvl="1"/>
            <a:r>
              <a:rPr lang="en-US" dirty="0"/>
              <a:t>How to identify unique or rare words?</a:t>
            </a:r>
          </a:p>
          <a:p>
            <a:pPr lvl="2"/>
            <a:r>
              <a:rPr lang="en-US" dirty="0"/>
              <a:t>POS tagging: Nouns (and verb-noun or adjective-noun bigrams) have more informational content.</a:t>
            </a:r>
          </a:p>
          <a:p>
            <a:pPr lvl="2"/>
            <a:r>
              <a:rPr lang="en-US" dirty="0"/>
              <a:t>Named entity recognition preserves nouns with special meaning (e.g., White House, New York).</a:t>
            </a:r>
          </a:p>
          <a:p>
            <a:r>
              <a:rPr lang="en-US" dirty="0"/>
              <a:t>A matter of trade-off:</a:t>
            </a:r>
          </a:p>
          <a:p>
            <a:pPr lvl="1"/>
            <a:r>
              <a:rPr lang="en-US" dirty="0"/>
              <a:t>We need enough high-value </a:t>
            </a:r>
            <a:r>
              <a:rPr lang="en-US" u="sng" dirty="0"/>
              <a:t>unique words</a:t>
            </a:r>
            <a:r>
              <a:rPr lang="en-US" dirty="0"/>
              <a:t> to distinguish documents as well as sufficient </a:t>
            </a:r>
            <a:r>
              <a:rPr lang="en-US" u="sng" dirty="0"/>
              <a:t>common words</a:t>
            </a:r>
            <a:r>
              <a:rPr lang="en-US" dirty="0"/>
              <a:t> to group documents (clustering).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2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A99E-B15B-0299-9229-5B83BB38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8032"/>
          </a:xfrm>
        </p:spPr>
        <p:txBody>
          <a:bodyPr/>
          <a:lstStyle/>
          <a:p>
            <a:r>
              <a:rPr lang="en-US" dirty="0"/>
              <a:t>So far, we’ve treated text as a ‘bag of words’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0C0A26-AF07-EB52-3A8D-CD56B69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5" r="27326"/>
          <a:stretch/>
        </p:blipFill>
        <p:spPr>
          <a:xfrm>
            <a:off x="5919299" y="1053866"/>
            <a:ext cx="4466441" cy="30989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FB63C-5E2B-0D1F-1BB8-1168453ED35A}"/>
              </a:ext>
            </a:extLst>
          </p:cNvPr>
          <p:cNvSpPr txBox="1"/>
          <p:nvPr/>
        </p:nvSpPr>
        <p:spPr>
          <a:xfrm>
            <a:off x="211356" y="786085"/>
            <a:ext cx="54771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identify and collect data using downloading, scraping, or Web-API’s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JSON, XML, CSV, RDBMs, Selenium, Requests, Beautiful Soup, Scrapy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address any encoding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ASCII? UTF8? UTF16? ISO8859-1?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isolate words using a tokenizer.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remove tokens that we are not interested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Stop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Words of short length (i.e., 1 or 2 characters)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normalize 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Stemming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include metadata (when necessary for our analysis):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For example, presential party affiliation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analyze text using the following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Word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visualize results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Bar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Wordclouds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201AB-0FFD-B569-FCE3-F8B3ABE88043}"/>
              </a:ext>
            </a:extLst>
          </p:cNvPr>
          <p:cNvSpPr txBox="1"/>
          <p:nvPr/>
        </p:nvSpPr>
        <p:spPr>
          <a:xfrm>
            <a:off x="5919297" y="4606039"/>
            <a:ext cx="5351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From this analysis, we can answer questions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What are the themes within a text?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What is the overall sentiment in the text?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How complex (or simple) is the text?</a:t>
            </a:r>
          </a:p>
        </p:txBody>
      </p:sp>
    </p:spTree>
    <p:extLst>
      <p:ext uri="{BB962C8B-B14F-4D97-AF65-F5344CB8AC3E}">
        <p14:creationId xmlns:p14="http://schemas.microsoft.com/office/powerpoint/2010/main" val="5152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14E0-1109-B28E-A16B-F60EBF0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Vector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F41E8-1691-E66C-28E5-CE230204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344" y="4478222"/>
            <a:ext cx="4378879" cy="2014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F62A6-7456-E563-4FE7-B98176357BAB}"/>
              </a:ext>
            </a:extLst>
          </p:cNvPr>
          <p:cNvSpPr txBox="1"/>
          <p:nvPr/>
        </p:nvSpPr>
        <p:spPr>
          <a:xfrm>
            <a:off x="1615520" y="3245442"/>
            <a:ext cx="9470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A sparse vector is represented by a scalar and two parallel arrays: indices and values. Zero entries are not stored: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723E4-0730-1EBC-659E-7B52A06DB701}"/>
              </a:ext>
            </a:extLst>
          </p:cNvPr>
          <p:cNvSpPr txBox="1"/>
          <p:nvPr/>
        </p:nvSpPr>
        <p:spPr>
          <a:xfrm>
            <a:off x="1615519" y="1747246"/>
            <a:ext cx="9470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Some ML/AI libraries will represent vectors with many zeros as a sparse vector representation.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7967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87615" y="5510834"/>
            <a:ext cx="3613785" cy="12087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2975" y="1203158"/>
            <a:ext cx="6478905" cy="5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7615" y="1212608"/>
            <a:ext cx="3598545" cy="41565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TF-IDF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230" y="1727611"/>
            <a:ext cx="3002280" cy="4865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Classification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: </a:t>
            </a: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Binary/Multi-class: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K Nearest Neighbor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Decision tree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Naïve Bayes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Logistic regression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Support vector machines</a:t>
            </a: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Bagging models: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Random Forest</a:t>
            </a:r>
          </a:p>
          <a:p>
            <a:r>
              <a:rPr lang="en-US" sz="2000">
                <a:solidFill>
                  <a:schemeClr val="tx1"/>
                </a:solidFill>
                <a:latin typeface="Arial Narrow" panose="020B0606020202030204" pitchFamily="34" charset="0"/>
              </a:rPr>
              <a:t>Boosting models: 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XGboost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Adaboost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Neural networks: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Perceptron/shallow NN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Deep Neural Nets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Convolutional Neural Net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RNN: LSTM, GRU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6245" y="1737061"/>
            <a:ext cx="3002280" cy="4880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Regression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: </a:t>
            </a: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Linear: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OLS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GLM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Poisson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WLS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2SLS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SUR</a:t>
            </a: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Non-linear: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Logit/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probit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Polynomial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Ridge, Lasso, Splines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Time-series analysis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Survival analysis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1153" y="1796189"/>
            <a:ext cx="3307080" cy="342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Clustering: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K Means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Hierarchical cluster analysis</a:t>
            </a:r>
          </a:p>
          <a:p>
            <a:pPr lvl="1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Mutridimensional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scaling</a:t>
            </a:r>
          </a:p>
          <a:p>
            <a:r>
              <a:rPr lang="en-US" sz="20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Association rule mining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Market-based analysis</a:t>
            </a:r>
          </a:p>
          <a:p>
            <a:r>
              <a:rPr lang="en-US" sz="2000" u="sng" dirty="0">
                <a:solidFill>
                  <a:srgbClr val="C00000"/>
                </a:solidFill>
                <a:latin typeface="Arial Narrow" panose="020B0606020202030204" pitchFamily="34" charset="0"/>
              </a:rPr>
              <a:t>Dimensionality reduction</a:t>
            </a:r>
            <a:r>
              <a:rPr lang="en-US" sz="2000" dirty="0">
                <a:latin typeface="Arial Narrow" panose="020B0606020202030204" pitchFamily="34" charset="0"/>
              </a:rPr>
              <a:t>: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Principal components*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SVD (LSA/LSI*)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t-SNE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LDA*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1440" y="6036112"/>
            <a:ext cx="3336793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Agent Based Modeling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6550" y="1265946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Supervised Learning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942" y="1288805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Unsupervised 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9853" y="5534452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76279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013D-2E5A-F70F-4F97-C84651E1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C1F7-132C-6E85-D210-36A0FF81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‘know more’ about a given text?</a:t>
            </a:r>
          </a:p>
          <a:p>
            <a:pPr lvl="1"/>
            <a:r>
              <a:rPr lang="en-US" dirty="0"/>
              <a:t>Parts of Speech</a:t>
            </a:r>
          </a:p>
          <a:p>
            <a:pPr lvl="1"/>
            <a:r>
              <a:rPr lang="en-US" dirty="0"/>
              <a:t>Meaning of words</a:t>
            </a:r>
          </a:p>
          <a:p>
            <a:pPr lvl="1"/>
            <a:r>
              <a:rPr lang="en-US" dirty="0"/>
              <a:t>Prediction or Clustering using ML</a:t>
            </a:r>
          </a:p>
          <a:p>
            <a:r>
              <a:rPr lang="en-US" dirty="0"/>
              <a:t>To accomplish this, we will need to understand:</a:t>
            </a:r>
          </a:p>
          <a:p>
            <a:pPr lvl="1"/>
            <a:r>
              <a:rPr lang="en-US" dirty="0"/>
              <a:t>POS Tagging</a:t>
            </a:r>
          </a:p>
          <a:p>
            <a:pPr lvl="1"/>
            <a:r>
              <a:rPr lang="en-US" dirty="0"/>
              <a:t>Word Embedding</a:t>
            </a:r>
          </a:p>
          <a:p>
            <a:pPr lvl="1"/>
            <a:r>
              <a:rPr lang="en-US" dirty="0"/>
              <a:t>Document Term Matrix</a:t>
            </a:r>
          </a:p>
          <a:p>
            <a:pPr lvl="1"/>
            <a:r>
              <a:rPr lang="en-US" dirty="0"/>
              <a:t>TF-ID</a:t>
            </a:r>
          </a:p>
          <a:p>
            <a:r>
              <a:rPr lang="en-US" dirty="0"/>
              <a:t>Today: We will explore two major topics:</a:t>
            </a:r>
          </a:p>
          <a:p>
            <a:pPr lvl="1"/>
            <a:r>
              <a:rPr lang="en-US" dirty="0"/>
              <a:t>POS Tagging</a:t>
            </a:r>
          </a:p>
          <a:p>
            <a:pPr lvl="1"/>
            <a:r>
              <a:rPr lang="en-US" dirty="0"/>
              <a:t>Turning words into numbers (which is required if we are to use ML)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B809-572C-9F7B-A55C-6ACB852D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402" y="2907025"/>
            <a:ext cx="8971195" cy="1043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Extracting POS (Parts of Speech) and Named Entity Features</a:t>
            </a:r>
          </a:p>
        </p:txBody>
      </p:sp>
    </p:spTree>
    <p:extLst>
      <p:ext uri="{BB962C8B-B14F-4D97-AF65-F5344CB8AC3E}">
        <p14:creationId xmlns:p14="http://schemas.microsoft.com/office/powerpoint/2010/main" val="13462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and 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linguistics:</a:t>
            </a:r>
          </a:p>
          <a:p>
            <a:pPr lvl="1"/>
            <a:r>
              <a:rPr lang="en-US" dirty="0"/>
              <a:t>The study of language and its structure, including the study of morphology, syntax, phonetics, and semantics</a:t>
            </a:r>
          </a:p>
          <a:p>
            <a:pPr lvl="1"/>
            <a:r>
              <a:rPr lang="en-US" dirty="0"/>
              <a:t>Words are usually not good (meaningful) features for understanding language; the same word can have multiple meanings, and different words can gave the same meaning.</a:t>
            </a:r>
          </a:p>
          <a:p>
            <a:r>
              <a:rPr lang="en-US" dirty="0"/>
              <a:t>Why do we need this:</a:t>
            </a:r>
          </a:p>
          <a:p>
            <a:pPr lvl="1"/>
            <a:r>
              <a:rPr lang="en-US" dirty="0"/>
              <a:t>A document can have tens of thousands of meaningless words, creating a high-dimensional input matrix for ML models.</a:t>
            </a:r>
          </a:p>
          <a:p>
            <a:pPr lvl="1"/>
            <a:r>
              <a:rPr lang="en-US" dirty="0"/>
              <a:t>ML algorithms perform better if we denoise text data by extracting fewer, more meaningful features.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 (POS)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10807700" cy="5113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POS tagging:</a:t>
            </a:r>
          </a:p>
          <a:p>
            <a:pPr lvl="1"/>
            <a:r>
              <a:rPr lang="en-US" dirty="0"/>
              <a:t>Marking up each word in a text corpus with its corresponding part of speech (e.g., nouns, verbs, adjectives, etc.), based both on the definition of the word and its context of use.</a:t>
            </a:r>
          </a:p>
          <a:p>
            <a:pPr lvl="1"/>
            <a:r>
              <a:rPr lang="en-US" dirty="0"/>
              <a:t>Some words can represent multiple parts of speech depending on its use, e.g., the word “dog” means something different in “President Trump’s term was dogged with controversies.”</a:t>
            </a:r>
          </a:p>
          <a:p>
            <a:r>
              <a:rPr lang="en-US" dirty="0"/>
              <a:t>Tag sets:</a:t>
            </a:r>
          </a:p>
          <a:p>
            <a:pPr lvl="1"/>
            <a:r>
              <a:rPr lang="en-US" dirty="0"/>
              <a:t>Nine parts of speech in English: </a:t>
            </a:r>
          </a:p>
          <a:p>
            <a:pPr lvl="2"/>
            <a:r>
              <a:rPr lang="en-US" dirty="0"/>
              <a:t>Noun, verb, article, adjective, preposition, pronoun, adverb, conjunction, and interjection. </a:t>
            </a:r>
          </a:p>
          <a:p>
            <a:pPr lvl="1"/>
            <a:r>
              <a:rPr lang="en-US" dirty="0"/>
              <a:t>However there are many sub-categories :</a:t>
            </a:r>
          </a:p>
          <a:p>
            <a:pPr lvl="2"/>
            <a:r>
              <a:rPr lang="en-US" dirty="0"/>
              <a:t>Nouns: NN for singular common nouns, NNS for plural common nouns, NP for singular proper nouns.</a:t>
            </a:r>
          </a:p>
          <a:p>
            <a:r>
              <a:rPr lang="en-US" dirty="0"/>
              <a:t>Development of POS tag sets:</a:t>
            </a:r>
          </a:p>
          <a:p>
            <a:pPr lvl="1"/>
            <a:r>
              <a:rPr lang="en-US" dirty="0"/>
              <a:t>Brown corpus tagged manually in the 1960s, from 1 million words of English prose, taken from 500 random samples (publications), each 2,000+ word long, based on grammatical rules.</a:t>
            </a:r>
          </a:p>
          <a:p>
            <a:pPr lvl="1"/>
            <a:r>
              <a:rPr lang="en-US" dirty="0"/>
              <a:t>Stochastic approaches developed in the 1980s, including Hidden Markov models, dynamic programming models,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10922000" cy="5113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group of 2+ words that includes a head noun (or pronoun) and its modifiers:</a:t>
            </a:r>
          </a:p>
          <a:p>
            <a:pPr lvl="1"/>
            <a:r>
              <a:rPr lang="en-US" dirty="0"/>
              <a:t>Examples: '</a:t>
            </a:r>
            <a:r>
              <a:rPr lang="en-US" u="sng" dirty="0">
                <a:solidFill>
                  <a:srgbClr val="FF0000"/>
                </a:solidFill>
              </a:rPr>
              <a:t>The quick brown fox</a:t>
            </a:r>
            <a:r>
              <a:rPr lang="en-US" dirty="0"/>
              <a:t> jumps over </a:t>
            </a:r>
            <a:r>
              <a:rPr lang="en-US" u="sng" dirty="0">
                <a:solidFill>
                  <a:srgbClr val="FF0000"/>
                </a:solidFill>
              </a:rPr>
              <a:t>the lazy dog</a:t>
            </a:r>
            <a:r>
              <a:rPr lang="en-US" dirty="0"/>
              <a:t>’.</a:t>
            </a:r>
          </a:p>
          <a:p>
            <a:pPr lvl="1"/>
            <a:r>
              <a:rPr lang="en-US" dirty="0"/>
              <a:t>Usually includes a modifier (a, the), one or more adjectives (quick, brown), and a head noun (fox).</a:t>
            </a:r>
          </a:p>
          <a:p>
            <a:r>
              <a:rPr lang="en-US" dirty="0"/>
              <a:t>May be more complex: </a:t>
            </a:r>
          </a:p>
          <a:p>
            <a:pPr lvl="1"/>
            <a:r>
              <a:rPr lang="en-US" dirty="0"/>
              <a:t>We saw </a:t>
            </a:r>
            <a:r>
              <a:rPr lang="en-US" u="sng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u="sng" dirty="0">
                <a:solidFill>
                  <a:srgbClr val="FF0000"/>
                </a:solidFill>
              </a:rPr>
              <a:t> man in </a:t>
            </a:r>
            <a:r>
              <a:rPr lang="en-US" u="sng" dirty="0">
                <a:solidFill>
                  <a:srgbClr val="FF0000"/>
                </a:solidFill>
                <a:highlight>
                  <a:srgbClr val="FFFF00"/>
                </a:highlight>
              </a:rPr>
              <a:t>a dark trench coat</a:t>
            </a:r>
            <a:r>
              <a:rPr lang="en-US" dirty="0"/>
              <a:t> leave the building.</a:t>
            </a:r>
          </a:p>
          <a:p>
            <a:pPr lvl="1"/>
            <a:endParaRPr lang="en-US" dirty="0"/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This man</a:t>
            </a:r>
            <a:r>
              <a:rPr lang="en-US" dirty="0"/>
              <a:t> has </a:t>
            </a:r>
            <a:r>
              <a:rPr lang="en-US" u="sng" dirty="0">
                <a:solidFill>
                  <a:srgbClr val="FF0000"/>
                </a:solidFill>
              </a:rPr>
              <a:t>a nice smile</a:t>
            </a:r>
            <a:r>
              <a:rPr lang="en-US" dirty="0"/>
              <a:t>, but he's got </a:t>
            </a:r>
            <a:r>
              <a:rPr lang="en-US" u="sng" dirty="0">
                <a:solidFill>
                  <a:srgbClr val="FF0000"/>
                </a:solidFill>
              </a:rPr>
              <a:t>iron teeth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 don't have </a:t>
            </a:r>
            <a:r>
              <a:rPr lang="en-US" u="sng" dirty="0">
                <a:solidFill>
                  <a:srgbClr val="FF0000"/>
                </a:solidFill>
              </a:rPr>
              <a:t>a bank account</a:t>
            </a:r>
            <a:r>
              <a:rPr lang="en-US" dirty="0"/>
              <a:t>, because I don't know </a:t>
            </a:r>
            <a:r>
              <a:rPr lang="en-US" u="sng" dirty="0">
                <a:solidFill>
                  <a:srgbClr val="FF0000"/>
                </a:solidFill>
              </a:rPr>
              <a:t>my mother's maiden name</a:t>
            </a:r>
            <a:r>
              <a:rPr lang="en-US" dirty="0"/>
              <a:t>.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Every man of courage</a:t>
            </a:r>
            <a:r>
              <a:rPr lang="en-US" dirty="0"/>
              <a:t> is </a:t>
            </a:r>
            <a:r>
              <a:rPr lang="en-US" u="sng" dirty="0">
                <a:solidFill>
                  <a:srgbClr val="FF0000"/>
                </a:solidFill>
              </a:rPr>
              <a:t>a man of his word</a:t>
            </a:r>
            <a:r>
              <a:rPr lang="en-US" dirty="0"/>
              <a:t>.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The best defense against the atom bomb</a:t>
            </a:r>
            <a:r>
              <a:rPr lang="en-US" dirty="0"/>
              <a:t> is not have it at all.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Anyone who wants the presidency so much that he'll spend two years organizing and campaigning for it</a:t>
            </a:r>
            <a:r>
              <a:rPr lang="en-US" dirty="0"/>
              <a:t> is not to be trusted with the office. (the head word “anyone” is a pronoun).</a:t>
            </a:r>
          </a:p>
          <a:p>
            <a:r>
              <a:rPr lang="en-US" dirty="0"/>
              <a:t>Verb-phrases:</a:t>
            </a:r>
          </a:p>
          <a:p>
            <a:pPr lvl="1"/>
            <a:r>
              <a:rPr lang="en-US" dirty="0"/>
              <a:t>A syntactic unit composed of at least one verb and its dependents (objects, complements, and other modifiers) but not the subject.</a:t>
            </a:r>
          </a:p>
          <a:p>
            <a:pPr lvl="1"/>
            <a:r>
              <a:rPr lang="en-US" dirty="0"/>
              <a:t>Mary </a:t>
            </a:r>
            <a:r>
              <a:rPr lang="en-US" u="sng" dirty="0">
                <a:solidFill>
                  <a:srgbClr val="FF0000"/>
                </a:solidFill>
              </a:rPr>
              <a:t>saw the man through the window</a:t>
            </a:r>
            <a:r>
              <a:rPr lang="en-US" dirty="0"/>
              <a:t>. Joe </a:t>
            </a:r>
            <a:r>
              <a:rPr lang="en-US" u="sng" dirty="0">
                <a:solidFill>
                  <a:srgbClr val="FF0000"/>
                </a:solidFill>
              </a:rPr>
              <a:t>has finished his homework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5154C-B2DD-47FB-A887-8C0E5BC1F456}"/>
              </a:ext>
            </a:extLst>
          </p:cNvPr>
          <p:cNvSpPr txBox="1"/>
          <p:nvPr/>
        </p:nvSpPr>
        <p:spPr>
          <a:xfrm>
            <a:off x="2781295" y="290520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modifiers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1F9FFB-EC70-432B-BE86-5FE2681C4B6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33800" y="3009900"/>
            <a:ext cx="546100" cy="7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B4EC85-65B3-436A-8572-4F3AFD65636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28901" y="3009900"/>
            <a:ext cx="152394" cy="7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2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10515600" cy="5249780"/>
          </a:xfrm>
        </p:spPr>
        <p:txBody>
          <a:bodyPr>
            <a:normAutofit/>
          </a:bodyPr>
          <a:lstStyle/>
          <a:p>
            <a:r>
              <a:rPr lang="en-US" dirty="0"/>
              <a:t>What are named entities:</a:t>
            </a:r>
          </a:p>
          <a:p>
            <a:pPr lvl="1"/>
            <a:r>
              <a:rPr lang="en-US" dirty="0"/>
              <a:t>Names of people, organizations, location, time, quantity, monetary value, etc.</a:t>
            </a:r>
          </a:p>
          <a:p>
            <a:pPr lvl="1"/>
            <a:r>
              <a:rPr lang="en-US" dirty="0"/>
              <a:t>E.g., President Joe Biden, White House, New York, Google, 9:25 a.m., $1 million.</a:t>
            </a:r>
          </a:p>
          <a:p>
            <a:pPr lvl="1"/>
            <a:r>
              <a:rPr lang="en-US" dirty="0"/>
              <a:t>“</a:t>
            </a:r>
            <a:r>
              <a:rPr lang="en-US" u="sng" dirty="0">
                <a:solidFill>
                  <a:srgbClr val="FF0000"/>
                </a:solidFill>
              </a:rPr>
              <a:t>European authorities</a:t>
            </a:r>
            <a:r>
              <a:rPr lang="en-US" dirty="0"/>
              <a:t> fined </a:t>
            </a:r>
            <a:r>
              <a:rPr lang="en-US" u="sng" dirty="0">
                <a:solidFill>
                  <a:srgbClr val="FF0000"/>
                </a:solidFill>
              </a:rPr>
              <a:t>Google</a:t>
            </a:r>
            <a:r>
              <a:rPr lang="en-US" dirty="0"/>
              <a:t> a record </a:t>
            </a:r>
            <a:r>
              <a:rPr lang="en-US" u="sng" dirty="0">
                <a:solidFill>
                  <a:srgbClr val="FF0000"/>
                </a:solidFill>
              </a:rPr>
              <a:t>$5.1 billion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</a:t>
            </a:r>
            <a:r>
              <a:rPr lang="en-US" u="sng" dirty="0">
                <a:solidFill>
                  <a:srgbClr val="FF0000"/>
                </a:solidFill>
              </a:rPr>
              <a:t>Wednesday</a:t>
            </a:r>
            <a:r>
              <a:rPr lang="en-US" dirty="0"/>
              <a:t> for abusing its power in the </a:t>
            </a:r>
            <a:r>
              <a:rPr lang="en-US" u="sng" dirty="0">
                <a:solidFill>
                  <a:srgbClr val="FF0000"/>
                </a:solidFill>
              </a:rPr>
              <a:t>mobile phone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market and ordered the company to alter its practices.”</a:t>
            </a:r>
          </a:p>
          <a:p>
            <a:r>
              <a:rPr lang="en-US" dirty="0"/>
              <a:t>Types of named entities:</a:t>
            </a:r>
          </a:p>
          <a:p>
            <a:pPr lvl="1"/>
            <a:r>
              <a:rPr lang="en-US" dirty="0"/>
              <a:t>Person, Organization, Time, Location (GPE), and Work of art (e.g., Hamlet, Jurassic Park).</a:t>
            </a:r>
          </a:p>
          <a:p>
            <a:r>
              <a:rPr lang="en-US" dirty="0"/>
              <a:t>Why do we need NER:</a:t>
            </a:r>
          </a:p>
          <a:p>
            <a:pPr lvl="1"/>
            <a:r>
              <a:rPr lang="en-US" dirty="0"/>
              <a:t>To answer many real-world questions such as:</a:t>
            </a:r>
          </a:p>
          <a:p>
            <a:pPr lvl="2"/>
            <a:r>
              <a:rPr lang="en-US" dirty="0"/>
              <a:t>Which companies were mentioned in the news article?</a:t>
            </a:r>
          </a:p>
          <a:p>
            <a:pPr lvl="2"/>
            <a:r>
              <a:rPr lang="en-US" dirty="0"/>
              <a:t>What specified products were mentioned in user complaints or reviews?</a:t>
            </a:r>
          </a:p>
          <a:p>
            <a:pPr lvl="2"/>
            <a:r>
              <a:rPr lang="en-US" dirty="0"/>
              <a:t>Which tweets mentions the name of a person or a location?.</a:t>
            </a:r>
          </a:p>
          <a:p>
            <a:pPr lvl="1"/>
            <a:r>
              <a:rPr lang="en-US" dirty="0"/>
              <a:t>To categorize customer support requests.</a:t>
            </a:r>
          </a:p>
          <a:p>
            <a:pPr lvl="1"/>
            <a:r>
              <a:rPr lang="en-US" dirty="0"/>
              <a:t>In content classification.</a:t>
            </a:r>
          </a:p>
          <a:p>
            <a:pPr lvl="1"/>
            <a:r>
              <a:rPr lang="en-US" dirty="0"/>
              <a:t>In search and recommendation engines (as keywords).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09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5782</TotalTime>
  <Words>3213</Words>
  <Application>Microsoft Macintosh PowerPoint</Application>
  <PresentationFormat>Widescreen</PresentationFormat>
  <Paragraphs>415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Arial Narrow</vt:lpstr>
      <vt:lpstr>Calibri</vt:lpstr>
      <vt:lpstr>Times New Roman</vt:lpstr>
      <vt:lpstr>Office Theme</vt:lpstr>
      <vt:lpstr>Feature Extraction:  From Words to Linguistics</vt:lpstr>
      <vt:lpstr>Outline</vt:lpstr>
      <vt:lpstr>So far, we’ve treated text as a ‘bag of words’</vt:lpstr>
      <vt:lpstr>Feature Extraction</vt:lpstr>
      <vt:lpstr>Extracting POS (Parts of Speech) and Named Entity Features</vt:lpstr>
      <vt:lpstr>Feature Extraction and Linguistics</vt:lpstr>
      <vt:lpstr>Parts of Speech (POS) Tagging</vt:lpstr>
      <vt:lpstr>Noun Phrases</vt:lpstr>
      <vt:lpstr>Named Entity Recognition (NER)</vt:lpstr>
      <vt:lpstr>Spacy Example NER and POS</vt:lpstr>
      <vt:lpstr>NLP Libraries in Python</vt:lpstr>
      <vt:lpstr>Transforming Text to Numeric Features</vt:lpstr>
      <vt:lpstr>Feature Extraction: “Text to Numbers”</vt:lpstr>
      <vt:lpstr>Applications</vt:lpstr>
      <vt:lpstr>Converting Text to Vectors</vt:lpstr>
      <vt:lpstr>Count-Based Vectorization</vt:lpstr>
      <vt:lpstr>Count Vectors</vt:lpstr>
      <vt:lpstr>Vectorizing a Corpus of Documents</vt:lpstr>
      <vt:lpstr>One-Hot Vector</vt:lpstr>
      <vt:lpstr>Weighted Count Vectors</vt:lpstr>
      <vt:lpstr>Term Frequency–Inverse Document Frequency</vt:lpstr>
      <vt:lpstr>Computing TF-IDF</vt:lpstr>
      <vt:lpstr>TF-IDF Example</vt:lpstr>
      <vt:lpstr>TF-IDF Variants</vt:lpstr>
      <vt:lpstr>TF-IDF in Python</vt:lpstr>
      <vt:lpstr>Overview of Text Vectorization Methods</vt:lpstr>
      <vt:lpstr>Limitations of BOW Models</vt:lpstr>
      <vt:lpstr>Sparsity in 6400+ Donald Trump’s Tweets</vt:lpstr>
      <vt:lpstr>The Sparsity Problem with Count Vectors</vt:lpstr>
      <vt:lpstr>Sparse Vector</vt:lpstr>
      <vt:lpstr>What Can We Do With TF-IDF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Timothy Smith</cp:lastModifiedBy>
  <cp:revision>380</cp:revision>
  <dcterms:created xsi:type="dcterms:W3CDTF">2016-12-09T20:21:56Z</dcterms:created>
  <dcterms:modified xsi:type="dcterms:W3CDTF">2023-09-11T20:21:23Z</dcterms:modified>
</cp:coreProperties>
</file>