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hyperlink" Target="https://github.com/MrChrisJ/World-Citizenshi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2.jpg"/><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793617"/>
            <a:ext cx="7772400" cy="1159799"/>
          </a:xfrm>
          <a:prstGeom prst="rect">
            <a:avLst/>
          </a:prstGeom>
        </p:spPr>
        <p:txBody>
          <a:bodyPr anchorCtr="0" anchor="b" bIns="91425" lIns="91425" rIns="91425" tIns="91425">
            <a:noAutofit/>
          </a:bodyPr>
          <a:lstStyle/>
          <a:p>
            <a:pPr rtl="0">
              <a:spcBef>
                <a:spcPts val="0"/>
              </a:spcBef>
              <a:buNone/>
            </a:pPr>
            <a:r>
              <a:rPr lang="en" sz="1800"/>
              <a:t>CREATE YOUR OWN</a:t>
            </a:r>
          </a:p>
          <a:p>
            <a:pPr rtl="0">
              <a:spcBef>
                <a:spcPts val="0"/>
              </a:spcBef>
              <a:buNone/>
            </a:pPr>
            <a:r>
              <a:rPr lang="en">
                <a:solidFill>
                  <a:srgbClr val="073763"/>
                </a:solidFill>
              </a:rPr>
              <a:t>BLOCKCHAIN ID</a:t>
            </a:r>
          </a:p>
          <a:p>
            <a:pPr lvl="0" rtl="0">
              <a:spcBef>
                <a:spcPts val="0"/>
              </a:spcBef>
              <a:buNone/>
            </a:pPr>
            <a:r>
              <a:rPr b="0" lang="en" sz="1800"/>
              <a:t>CONCEPT BY: </a:t>
            </a:r>
            <a:r>
              <a:rPr lang="en" sz="1800"/>
              <a:t>CHRISTOPHER ELLIS - </a:t>
            </a:r>
            <a:r>
              <a:rPr b="0" lang="en" sz="1800"/>
              <a:t>PRESENTED BY </a:t>
            </a:r>
            <a:r>
              <a:rPr lang="en" sz="1800"/>
              <a:t>BITNATION</a:t>
            </a:r>
          </a:p>
          <a:p>
            <a:pPr lvl="0" rtl="0">
              <a:spcBef>
                <a:spcPts val="0"/>
              </a:spcBef>
              <a:buNone/>
            </a:pPr>
            <a:r>
              <a:t/>
            </a:r>
            <a:endParaRPr sz="1800"/>
          </a:p>
        </p:txBody>
      </p:sp>
      <p:pic>
        <p:nvPicPr>
          <p:cNvPr id="24" name="Shape 24"/>
          <p:cNvPicPr preferRelativeResize="0"/>
          <p:nvPr/>
        </p:nvPicPr>
        <p:blipFill>
          <a:blip r:embed="rId3">
            <a:alphaModFix/>
          </a:blip>
          <a:stretch>
            <a:fillRect/>
          </a:stretch>
        </p:blipFill>
        <p:spPr>
          <a:xfrm>
            <a:off x="1742575" y="1717525"/>
            <a:ext cx="5658849" cy="307884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5</a:t>
            </a:r>
          </a:p>
        </p:txBody>
      </p:sp>
      <p:pic>
        <p:nvPicPr>
          <p:cNvPr id="99" name="Shape 99"/>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100" name="Shape 100"/>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pic>
        <p:nvPicPr>
          <p:cNvPr id="101" name="Shape 101"/>
          <p:cNvPicPr preferRelativeResize="0"/>
          <p:nvPr/>
        </p:nvPicPr>
        <p:blipFill>
          <a:blip r:embed="rId4">
            <a:alphaModFix/>
          </a:blip>
          <a:stretch>
            <a:fillRect/>
          </a:stretch>
        </p:blipFill>
        <p:spPr>
          <a:xfrm>
            <a:off x="727375" y="2861875"/>
            <a:ext cx="3339325" cy="1823299"/>
          </a:xfrm>
          <a:prstGeom prst="rect">
            <a:avLst/>
          </a:prstGeom>
          <a:noFill/>
          <a:ln>
            <a:noFill/>
          </a:ln>
        </p:spPr>
      </p:pic>
      <p:sp>
        <p:nvSpPr>
          <p:cNvPr id="102" name="Shape 102"/>
          <p:cNvSpPr txBox="1"/>
          <p:nvPr/>
        </p:nvSpPr>
        <p:spPr>
          <a:xfrm>
            <a:off x="654200" y="735175"/>
            <a:ext cx="7920900" cy="12125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solidFill>
                  <a:schemeClr val="dk1"/>
                </a:solidFill>
              </a:rPr>
              <a:t>SIGN WITH YOUR PGP KEYS: </a:t>
            </a:r>
            <a:r>
              <a:rPr lang="en">
                <a:solidFill>
                  <a:schemeClr val="dk1"/>
                </a:solidFill>
              </a:rPr>
              <a:t>Use the hosts PGP key, as well as your own, to publicly sign the completed image of the ID (JPEG or PNG file).</a:t>
            </a:r>
          </a:p>
          <a:p>
            <a:pPr lvl="0" rtl="0">
              <a:lnSpc>
                <a:spcPct val="115000"/>
              </a:lnSpc>
              <a:spcBef>
                <a:spcPts val="0"/>
              </a:spcBef>
              <a:buNone/>
            </a:pPr>
            <a:r>
              <a:t/>
            </a:r>
            <a:endParaRPr>
              <a:solidFill>
                <a:schemeClr val="dk1"/>
              </a:solidFill>
            </a:endParaRPr>
          </a:p>
          <a:p>
            <a:pPr lvl="0" rtl="0">
              <a:lnSpc>
                <a:spcPct val="115000"/>
              </a:lnSpc>
              <a:spcBef>
                <a:spcPts val="0"/>
              </a:spcBef>
              <a:buClr>
                <a:schemeClr val="dk1"/>
              </a:buClr>
              <a:buSzPct val="78571"/>
              <a:buFont typeface="Arial"/>
              <a:buNone/>
            </a:pPr>
            <a:r>
              <a:rPr lang="en">
                <a:solidFill>
                  <a:schemeClr val="dk1"/>
                </a:solidFill>
              </a:rPr>
              <a:t>Sign through right-clicking on the image, and an option “sign” should appear. Click sign, and then a new signed document should be generated.</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SzPct val="78571"/>
              <a:buFont typeface="Arial"/>
              <a:buNone/>
            </a:pPr>
            <a:r>
              <a:rPr lang="en">
                <a:solidFill>
                  <a:schemeClr val="dk1"/>
                </a:solidFill>
              </a:rPr>
              <a:t>If someone at the meetup doesn’t have a private key, they can go to a private room with their laptop and generate a new PGP Key. </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457200" y="854200"/>
            <a:ext cx="8229600" cy="3725699"/>
          </a:xfrm>
          <a:prstGeom prst="rect">
            <a:avLst/>
          </a:prstGeom>
        </p:spPr>
        <p:txBody>
          <a:bodyPr anchorCtr="0" anchor="t" bIns="91425" lIns="91425" rIns="91425" tIns="91425">
            <a:noAutofit/>
          </a:bodyPr>
          <a:lstStyle/>
          <a:p>
            <a:pPr lvl="0" rtl="0">
              <a:spcBef>
                <a:spcPts val="0"/>
              </a:spcBef>
              <a:buNone/>
            </a:pPr>
            <a:r>
              <a:rPr b="1" lang="en" sz="1400"/>
              <a:t>KEY-SIGNING 2: </a:t>
            </a:r>
            <a:r>
              <a:rPr lang="en" sz="1400"/>
              <a:t>The new world citizen then has their PGP Key signed by others in attendance. A SHA256 digest of the key is then placed along with the key’s ID into the Bitcoin blockchain using an address that is preferably owned by the venue hosting the event. If the person do not want to put their key on the blockchain, they can simply store the hash. </a:t>
            </a:r>
          </a:p>
          <a:p>
            <a:pPr lvl="0" rtl="0">
              <a:spcBef>
                <a:spcPts val="0"/>
              </a:spcBef>
              <a:buClr>
                <a:schemeClr val="dk1"/>
              </a:buClr>
              <a:buFont typeface="Arial"/>
              <a:buNone/>
            </a:pPr>
            <a:r>
              <a:t/>
            </a:r>
            <a:endParaRPr sz="1400"/>
          </a:p>
          <a:p>
            <a:pPr indent="-317500" lvl="0" marL="457200" rtl="0">
              <a:spcBef>
                <a:spcPts val="0"/>
              </a:spcBef>
              <a:buClr>
                <a:schemeClr val="dk1"/>
              </a:buClr>
              <a:buSzPct val="100000"/>
              <a:buFont typeface="Arial"/>
              <a:buChar char="●"/>
            </a:pPr>
            <a:r>
              <a:rPr lang="en" sz="1400"/>
              <a:t>By including the Merkle Root of the latest block we prove we have knowledge of an event that cannot have taken place any time prior the latest block being published.</a:t>
            </a:r>
          </a:p>
          <a:p>
            <a:pPr indent="-317500" lvl="0" marL="457200" rtl="0">
              <a:spcBef>
                <a:spcPts val="0"/>
              </a:spcBef>
              <a:buClr>
                <a:schemeClr val="dk1"/>
              </a:buClr>
              <a:buSzPct val="100000"/>
              <a:buFont typeface="Arial"/>
              <a:buChar char="●"/>
            </a:pPr>
            <a:r>
              <a:rPr lang="en" sz="1400"/>
              <a:t>By signing the Passport with a PGP key we bind the state of the document to it’s cryptographic signature preventing us from changing its contents without detection.</a:t>
            </a:r>
          </a:p>
          <a:p>
            <a:pPr indent="-317500" lvl="0" marL="457200" rtl="0">
              <a:spcBef>
                <a:spcPts val="0"/>
              </a:spcBef>
              <a:buClr>
                <a:schemeClr val="dk1"/>
              </a:buClr>
              <a:buSzPct val="100000"/>
              <a:buFont typeface="Arial"/>
              <a:buChar char="●"/>
            </a:pPr>
            <a:r>
              <a:rPr lang="en" sz="1400"/>
              <a:t>By stamping the digest of the resulting passport and its signature in to the blockchain following these steps we prove that it existed in this state at no time later than the block in which it was published.</a:t>
            </a:r>
          </a:p>
          <a:p>
            <a:pPr indent="-317500" lvl="0" marL="457200" rtl="0">
              <a:spcBef>
                <a:spcPts val="0"/>
              </a:spcBef>
              <a:buClr>
                <a:schemeClr val="dk1"/>
              </a:buClr>
              <a:buSzPct val="100000"/>
              <a:buFont typeface="Arial"/>
              <a:buChar char="●"/>
            </a:pPr>
            <a:r>
              <a:rPr lang="en" sz="1400"/>
              <a:t>By using the venue’s address with a public IP address we prove that it exists in this space.</a:t>
            </a:r>
          </a:p>
          <a:p>
            <a:pPr lvl="0" rtl="0">
              <a:spcBef>
                <a:spcPts val="0"/>
              </a:spcBef>
              <a:buClr>
                <a:schemeClr val="dk1"/>
              </a:buClr>
              <a:buFont typeface="Arial"/>
              <a:buNone/>
            </a:pPr>
            <a:r>
              <a:t/>
            </a:r>
            <a:endParaRPr sz="1400"/>
          </a:p>
          <a:p>
            <a:pPr>
              <a:spcBef>
                <a:spcPts val="0"/>
              </a:spcBef>
              <a:buNone/>
            </a:pPr>
            <a:r>
              <a:t/>
            </a:r>
            <a:endParaRPr sz="1400"/>
          </a:p>
        </p:txBody>
      </p:sp>
      <p:sp>
        <p:nvSpPr>
          <p:cNvPr id="108" name="Shape 108"/>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6</a:t>
            </a:r>
          </a:p>
        </p:txBody>
      </p:sp>
      <p:pic>
        <p:nvPicPr>
          <p:cNvPr id="109" name="Shape 109"/>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110" name="Shape 110"/>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62225" y="815500"/>
            <a:ext cx="8281499" cy="3725699"/>
          </a:xfrm>
          <a:prstGeom prst="rect">
            <a:avLst/>
          </a:prstGeom>
        </p:spPr>
        <p:txBody>
          <a:bodyPr anchorCtr="0" anchor="t" bIns="91425" lIns="91425" rIns="91425" tIns="91425">
            <a:noAutofit/>
          </a:bodyPr>
          <a:lstStyle/>
          <a:p>
            <a:pPr rtl="0">
              <a:spcBef>
                <a:spcPts val="0"/>
              </a:spcBef>
              <a:buNone/>
            </a:pPr>
            <a:r>
              <a:rPr b="1" lang="en" sz="1400"/>
              <a:t>TIMESTAMP THE ID ON THE BLOCKCHAIN: </a:t>
            </a:r>
            <a:r>
              <a:rPr lang="en" sz="1400"/>
              <a:t>You can use proofofexcistence.com to timestamp your documents. There are other websites offering the same service, however proofofexistance.com is the most userfriendly one. </a:t>
            </a:r>
          </a:p>
          <a:p>
            <a:pPr rtl="0">
              <a:spcBef>
                <a:spcPts val="0"/>
              </a:spcBef>
              <a:buNone/>
            </a:pPr>
            <a:r>
              <a:t/>
            </a:r>
            <a:endParaRPr sz="1400"/>
          </a:p>
          <a:p>
            <a:pPr rtl="0">
              <a:spcBef>
                <a:spcPts val="0"/>
              </a:spcBef>
              <a:buNone/>
            </a:pPr>
            <a:r>
              <a:rPr lang="en" sz="1400"/>
              <a:t>The 3 different documents which needs to be timestamped are:</a:t>
            </a:r>
          </a:p>
          <a:p>
            <a:pPr indent="-317500" lvl="0" marL="457200" rtl="0">
              <a:spcBef>
                <a:spcPts val="0"/>
              </a:spcBef>
              <a:buClr>
                <a:schemeClr val="dk1"/>
              </a:buClr>
              <a:buSzPct val="100000"/>
              <a:buFont typeface="Arial"/>
              <a:buAutoNum type="arabicPeriod"/>
            </a:pPr>
            <a:r>
              <a:rPr lang="en" sz="1400"/>
              <a:t>The JPEG file of the ID</a:t>
            </a:r>
          </a:p>
          <a:p>
            <a:pPr indent="-317500" lvl="0" marL="457200" rtl="0">
              <a:spcBef>
                <a:spcPts val="0"/>
              </a:spcBef>
              <a:buClr>
                <a:schemeClr val="dk1"/>
              </a:buClr>
              <a:buSzPct val="100000"/>
              <a:buFont typeface="Arial"/>
              <a:buAutoNum type="arabicPeriod"/>
            </a:pPr>
            <a:r>
              <a:rPr lang="en" sz="1400"/>
              <a:t>The full image of the person(s) holding the Merkel Root</a:t>
            </a:r>
          </a:p>
          <a:p>
            <a:pPr indent="-317500" lvl="0" marL="457200" rtl="0">
              <a:spcBef>
                <a:spcPts val="0"/>
              </a:spcBef>
              <a:buClr>
                <a:schemeClr val="dk1"/>
              </a:buClr>
              <a:buSzPct val="100000"/>
              <a:buFont typeface="Arial"/>
              <a:buAutoNum type="arabicPeriod"/>
            </a:pPr>
            <a:r>
              <a:rPr lang="en" sz="1400"/>
              <a:t>The signature of the host of the event (further signatures can be added later on)</a:t>
            </a:r>
          </a:p>
          <a:p>
            <a:pPr lvl="0" rtl="0">
              <a:spcBef>
                <a:spcPts val="0"/>
              </a:spcBef>
              <a:buNone/>
            </a:pPr>
            <a:r>
              <a:t/>
            </a:r>
            <a:endParaRPr sz="1400"/>
          </a:p>
          <a:p>
            <a:pPr rtl="0">
              <a:spcBef>
                <a:spcPts val="0"/>
              </a:spcBef>
              <a:buNone/>
            </a:pPr>
            <a:r>
              <a:rPr lang="en" sz="1400"/>
              <a:t>You drag the documents from your desktop, and put them into the window on proofofexistance.com - which generates a hash, with an address.</a:t>
            </a:r>
          </a:p>
          <a:p>
            <a:pPr rtl="0">
              <a:spcBef>
                <a:spcPts val="0"/>
              </a:spcBef>
              <a:buNone/>
            </a:pPr>
            <a:r>
              <a:rPr lang="en" sz="1400"/>
              <a:t>You send your bitcoins to that address, to communicate to the blockchain that you have made an entry into the blockchain.</a:t>
            </a:r>
          </a:p>
          <a:p>
            <a:pPr lvl="0" rtl="0">
              <a:spcBef>
                <a:spcPts val="0"/>
              </a:spcBef>
              <a:buNone/>
            </a:pPr>
            <a:r>
              <a:rPr lang="en" sz="1400"/>
              <a:t>After the transaction, a link will appear with the transaction ID on the blockchain itself.</a:t>
            </a:r>
          </a:p>
          <a:p>
            <a:pPr lvl="0" rtl="0">
              <a:spcBef>
                <a:spcPts val="0"/>
              </a:spcBef>
              <a:buNone/>
            </a:pPr>
            <a:r>
              <a:t/>
            </a:r>
            <a:endParaRPr sz="1400"/>
          </a:p>
          <a:p>
            <a:pPr lvl="0" rtl="0">
              <a:spcBef>
                <a:spcPts val="0"/>
              </a:spcBef>
              <a:buNone/>
            </a:pPr>
            <a:r>
              <a:t/>
            </a:r>
            <a:endParaRPr sz="1400"/>
          </a:p>
        </p:txBody>
      </p:sp>
      <p:sp>
        <p:nvSpPr>
          <p:cNvPr id="116" name="Shape 116"/>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7</a:t>
            </a:r>
          </a:p>
        </p:txBody>
      </p:sp>
      <p:pic>
        <p:nvPicPr>
          <p:cNvPr id="117" name="Shape 117"/>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118" name="Shape 118"/>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261350" y="909525"/>
            <a:ext cx="8311200" cy="4016399"/>
          </a:xfrm>
          <a:prstGeom prst="rect">
            <a:avLst/>
          </a:prstGeom>
        </p:spPr>
        <p:txBody>
          <a:bodyPr anchorCtr="0" anchor="t" bIns="91425" lIns="91425" rIns="91425" tIns="91425">
            <a:noAutofit/>
          </a:bodyPr>
          <a:lstStyle/>
          <a:p>
            <a:pPr rtl="0" algn="ctr">
              <a:spcBef>
                <a:spcPts val="0"/>
              </a:spcBef>
              <a:buNone/>
            </a:pPr>
            <a:r>
              <a:rPr lang="en" sz="1400"/>
              <a:t>Print the design, laminate the print-out, and cut it so it fits your design nicely. </a:t>
            </a:r>
          </a:p>
          <a:p>
            <a:pPr rtl="0" algn="ctr">
              <a:spcBef>
                <a:spcPts val="0"/>
              </a:spcBef>
              <a:buNone/>
            </a:pPr>
            <a:r>
              <a:t/>
            </a:r>
            <a:endParaRPr sz="1400"/>
          </a:p>
          <a:p>
            <a:pPr rtl="0" algn="ctr">
              <a:spcBef>
                <a:spcPts val="0"/>
              </a:spcBef>
              <a:buNone/>
            </a:pPr>
            <a:r>
              <a:rPr lang="en"/>
              <a:t>CONGRATULATIONS, YOU’RE NOW A WORLD CITIZEN! </a:t>
            </a:r>
          </a:p>
          <a:p>
            <a:pPr rtl="0" algn="ctr">
              <a:spcBef>
                <a:spcPts val="0"/>
              </a:spcBef>
              <a:buNone/>
            </a:pPr>
            <a:r>
              <a:t/>
            </a:r>
            <a:endParaRPr/>
          </a:p>
          <a:p>
            <a:pPr rtl="0" algn="l">
              <a:spcBef>
                <a:spcPts val="0"/>
              </a:spcBef>
              <a:buNone/>
            </a:pPr>
            <a:r>
              <a:t/>
            </a:r>
            <a:endParaRPr/>
          </a:p>
          <a:p>
            <a:pPr rtl="0" algn="ctr">
              <a:spcBef>
                <a:spcPts val="0"/>
              </a:spcBef>
              <a:buNone/>
            </a:pPr>
            <a:r>
              <a:t/>
            </a:r>
            <a:endParaRPr i="1" sz="1400"/>
          </a:p>
          <a:p>
            <a:pPr rtl="0" algn="ctr">
              <a:spcBef>
                <a:spcPts val="0"/>
              </a:spcBef>
              <a:buNone/>
            </a:pPr>
            <a:r>
              <a:rPr i="1" lang="en" sz="1400"/>
              <a:t>Blockchains, Not Borders! </a:t>
            </a:r>
          </a:p>
          <a:p>
            <a:pPr algn="ctr">
              <a:spcBef>
                <a:spcPts val="0"/>
              </a:spcBef>
              <a:buNone/>
            </a:pPr>
            <a:r>
              <a:rPr lang="en" sz="1400"/>
              <a:t>www.bitnation.co</a:t>
            </a:r>
          </a:p>
        </p:txBody>
      </p:sp>
      <p:sp>
        <p:nvSpPr>
          <p:cNvPr id="124" name="Shape 124"/>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8</a:t>
            </a:r>
          </a:p>
        </p:txBody>
      </p:sp>
      <p:pic>
        <p:nvPicPr>
          <p:cNvPr id="125" name="Shape 125"/>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126" name="Shape 126"/>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pic>
        <p:nvPicPr>
          <p:cNvPr id="127" name="Shape 127"/>
          <p:cNvPicPr preferRelativeResize="0"/>
          <p:nvPr/>
        </p:nvPicPr>
        <p:blipFill>
          <a:blip r:embed="rId3">
            <a:alphaModFix/>
          </a:blip>
          <a:stretch>
            <a:fillRect/>
          </a:stretch>
        </p:blipFill>
        <p:spPr>
          <a:xfrm>
            <a:off x="4067376" y="2872192"/>
            <a:ext cx="828625" cy="8286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1694200" y="-41550"/>
            <a:ext cx="12208100" cy="52265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idx="1" type="body"/>
          </p:nvPr>
        </p:nvSpPr>
        <p:spPr>
          <a:xfrm>
            <a:off x="457200" y="1200150"/>
            <a:ext cx="8229600" cy="3071700"/>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Arial"/>
              <a:buChar char="●"/>
            </a:pPr>
            <a:r>
              <a:rPr lang="en" sz="1400"/>
              <a:t>Preparations</a:t>
            </a:r>
          </a:p>
          <a:p>
            <a:pPr indent="-317500" lvl="0" marL="457200" rtl="0">
              <a:spcBef>
                <a:spcPts val="0"/>
              </a:spcBef>
              <a:buClr>
                <a:schemeClr val="dk1"/>
              </a:buClr>
              <a:buSzPct val="100000"/>
              <a:buFont typeface="Arial"/>
              <a:buChar char="●"/>
            </a:pPr>
            <a:r>
              <a:rPr lang="en" sz="1400"/>
              <a:t>Background</a:t>
            </a:r>
          </a:p>
          <a:p>
            <a:pPr indent="-317500" lvl="0" marL="457200" rtl="0">
              <a:spcBef>
                <a:spcPts val="0"/>
              </a:spcBef>
              <a:buClr>
                <a:schemeClr val="dk1"/>
              </a:buClr>
              <a:buSzPct val="100000"/>
              <a:buFont typeface="Arial"/>
              <a:buChar char="●"/>
            </a:pPr>
            <a:r>
              <a:rPr lang="en" sz="1400"/>
              <a:t>Overview</a:t>
            </a:r>
          </a:p>
          <a:p>
            <a:pPr indent="-317500" lvl="0" marL="457200" rtl="0">
              <a:spcBef>
                <a:spcPts val="0"/>
              </a:spcBef>
              <a:buClr>
                <a:schemeClr val="dk1"/>
              </a:buClr>
              <a:buSzPct val="100000"/>
              <a:buFont typeface="Arial"/>
              <a:buChar char="●"/>
            </a:pPr>
            <a:r>
              <a:rPr lang="en" sz="1400"/>
              <a:t>Step 1 - Organize a meetup</a:t>
            </a:r>
          </a:p>
          <a:p>
            <a:pPr indent="-317500" lvl="0" marL="457200" rtl="0">
              <a:spcBef>
                <a:spcPts val="0"/>
              </a:spcBef>
              <a:buClr>
                <a:schemeClr val="dk1"/>
              </a:buClr>
              <a:buSzPct val="100000"/>
              <a:buFont typeface="Arial"/>
              <a:buChar char="●"/>
            </a:pPr>
            <a:r>
              <a:rPr lang="en" sz="1400"/>
              <a:t>Step 2 - Meetup at a commercial venue</a:t>
            </a:r>
          </a:p>
          <a:p>
            <a:pPr indent="-317500" lvl="0" marL="457200" rtl="0">
              <a:spcBef>
                <a:spcPts val="0"/>
              </a:spcBef>
              <a:buClr>
                <a:schemeClr val="dk1"/>
              </a:buClr>
              <a:buSzPct val="100000"/>
              <a:buFont typeface="Arial"/>
              <a:buChar char="●"/>
            </a:pPr>
            <a:r>
              <a:rPr lang="en" sz="1400"/>
              <a:t>Step 3 - Take photo with Merkle Root </a:t>
            </a:r>
          </a:p>
          <a:p>
            <a:pPr indent="-317500" lvl="0" marL="457200" rtl="0">
              <a:spcBef>
                <a:spcPts val="0"/>
              </a:spcBef>
              <a:buClr>
                <a:schemeClr val="dk1"/>
              </a:buClr>
              <a:buSzPct val="100000"/>
              <a:buFont typeface="Arial"/>
              <a:buChar char="●"/>
            </a:pPr>
            <a:r>
              <a:rPr lang="en" sz="1400"/>
              <a:t>Step 4 - Sign with PGP Keys</a:t>
            </a:r>
          </a:p>
          <a:p>
            <a:pPr indent="-317500" lvl="0" marL="457200" rtl="0">
              <a:spcBef>
                <a:spcPts val="0"/>
              </a:spcBef>
              <a:buClr>
                <a:schemeClr val="dk1"/>
              </a:buClr>
              <a:buSzPct val="100000"/>
              <a:buFont typeface="Arial"/>
              <a:buChar char="●"/>
            </a:pPr>
            <a:r>
              <a:rPr lang="en" sz="1400"/>
              <a:t>Step 5 - Sign with PGP Keys 2</a:t>
            </a:r>
          </a:p>
          <a:p>
            <a:pPr indent="-317500" lvl="0" marL="457200" rtl="0">
              <a:spcBef>
                <a:spcPts val="0"/>
              </a:spcBef>
              <a:buClr>
                <a:schemeClr val="dk1"/>
              </a:buClr>
              <a:buSzPct val="100000"/>
              <a:buFont typeface="Arial"/>
              <a:buChar char="●"/>
            </a:pPr>
            <a:r>
              <a:rPr lang="en" sz="1400"/>
              <a:t>Step 6 - Design of the ID</a:t>
            </a:r>
          </a:p>
          <a:p>
            <a:pPr indent="-317500" lvl="0" marL="457200" rtl="0">
              <a:spcBef>
                <a:spcPts val="0"/>
              </a:spcBef>
              <a:buClr>
                <a:schemeClr val="dk1"/>
              </a:buClr>
              <a:buSzPct val="100000"/>
              <a:buFont typeface="Arial"/>
              <a:buChar char="●"/>
            </a:pPr>
            <a:r>
              <a:rPr lang="en" sz="1400"/>
              <a:t>Step 7 - Timestamp it on the blockchain</a:t>
            </a:r>
          </a:p>
          <a:p>
            <a:pPr indent="-317500" lvl="0" marL="457200" rtl="0">
              <a:spcBef>
                <a:spcPts val="0"/>
              </a:spcBef>
              <a:buClr>
                <a:schemeClr val="dk1"/>
              </a:buClr>
              <a:buSzPct val="100000"/>
              <a:buFont typeface="Arial"/>
              <a:buChar char="●"/>
            </a:pPr>
            <a:r>
              <a:rPr lang="en" sz="1400"/>
              <a:t>Step 8 - Print and laminate. Further reading.</a:t>
            </a:r>
          </a:p>
        </p:txBody>
      </p:sp>
      <p:sp>
        <p:nvSpPr>
          <p:cNvPr id="30" name="Shape 30"/>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algn="r">
              <a:spcBef>
                <a:spcPts val="0"/>
              </a:spcBef>
              <a:buNone/>
            </a:pPr>
            <a:r>
              <a:rPr b="1" lang="en" sz="1800">
                <a:solidFill>
                  <a:srgbClr val="FFFFFF"/>
                </a:solidFill>
              </a:rPr>
              <a:t>CONTENT</a:t>
            </a:r>
          </a:p>
        </p:txBody>
      </p:sp>
      <p:pic>
        <p:nvPicPr>
          <p:cNvPr id="31" name="Shape 31"/>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32" name="Shape 32"/>
          <p:cNvSpPr txBox="1"/>
          <p:nvPr/>
        </p:nvSpPr>
        <p:spPr>
          <a:xfrm>
            <a:off x="368075" y="4804400"/>
            <a:ext cx="8117400" cy="184200"/>
          </a:xfrm>
          <a:prstGeom prst="rect">
            <a:avLst/>
          </a:prstGeom>
          <a:noFill/>
          <a:ln>
            <a:noFill/>
          </a:ln>
        </p:spPr>
        <p:txBody>
          <a:bodyPr anchorCtr="0" anchor="t" bIns="91425" lIns="91425" rIns="91425" tIns="91425">
            <a:noAutofit/>
          </a:bodyPr>
          <a:lstStyle/>
          <a:p>
            <a:pPr>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1400"/>
              <a:t>WHAT YOU NEED TO DO THIS:</a:t>
            </a:r>
          </a:p>
          <a:p>
            <a:pPr rtl="0">
              <a:spcBef>
                <a:spcPts val="0"/>
              </a:spcBef>
              <a:buNone/>
            </a:pPr>
            <a:r>
              <a:t/>
            </a:r>
            <a:endParaRPr b="1" sz="1400"/>
          </a:p>
          <a:p>
            <a:pPr indent="-317500" lvl="0" marL="457200" rtl="0">
              <a:spcBef>
                <a:spcPts val="0"/>
              </a:spcBef>
              <a:buClr>
                <a:schemeClr val="dk1"/>
              </a:buClr>
              <a:buSzPct val="100000"/>
              <a:buFont typeface="Arial"/>
              <a:buChar char="●"/>
            </a:pPr>
            <a:r>
              <a:rPr lang="en" sz="1400"/>
              <a:t>PGP Keys - See tutorial here https://gpgtools.org</a:t>
            </a:r>
          </a:p>
          <a:p>
            <a:pPr indent="-317500" lvl="0" marL="457200" rtl="0">
              <a:spcBef>
                <a:spcPts val="0"/>
              </a:spcBef>
              <a:buClr>
                <a:schemeClr val="dk1"/>
              </a:buClr>
              <a:buSzPct val="100000"/>
              <a:buFont typeface="Arial"/>
              <a:buChar char="●"/>
            </a:pPr>
            <a:r>
              <a:rPr lang="en" sz="1400"/>
              <a:t>KEYBASE.IO Profile - www.keybase.io</a:t>
            </a:r>
          </a:p>
          <a:p>
            <a:pPr indent="-317500" lvl="0" marL="457200" rtl="0">
              <a:spcBef>
                <a:spcPts val="0"/>
              </a:spcBef>
              <a:buClr>
                <a:schemeClr val="dk1"/>
              </a:buClr>
              <a:buSzPct val="100000"/>
              <a:buFont typeface="Arial"/>
              <a:buChar char="●"/>
            </a:pPr>
            <a:r>
              <a:rPr lang="en" sz="1400"/>
              <a:t>Camera (a webcam or a cellphone camera is fine)</a:t>
            </a:r>
          </a:p>
          <a:p>
            <a:pPr indent="-317500" lvl="0" marL="457200" rtl="0">
              <a:spcBef>
                <a:spcPts val="0"/>
              </a:spcBef>
              <a:buClr>
                <a:schemeClr val="dk1"/>
              </a:buClr>
              <a:buSzPct val="100000"/>
              <a:buFont typeface="Arial"/>
              <a:buChar char="●"/>
            </a:pPr>
            <a:r>
              <a:rPr lang="en" sz="1400"/>
              <a:t>Printer + Thick paper</a:t>
            </a:r>
          </a:p>
          <a:p>
            <a:pPr indent="-317500" lvl="0" marL="457200" rtl="0">
              <a:spcBef>
                <a:spcPts val="0"/>
              </a:spcBef>
              <a:buClr>
                <a:schemeClr val="dk1"/>
              </a:buClr>
              <a:buSzPct val="100000"/>
              <a:buFont typeface="Arial"/>
              <a:buChar char="●"/>
            </a:pPr>
            <a:r>
              <a:rPr lang="en" sz="1400"/>
              <a:t>Laminator + Plastic sheet</a:t>
            </a:r>
          </a:p>
          <a:p>
            <a:pPr indent="-317500" lvl="0" marL="457200" rtl="0">
              <a:spcBef>
                <a:spcPts val="0"/>
              </a:spcBef>
              <a:buClr>
                <a:schemeClr val="dk1"/>
              </a:buClr>
              <a:buSzPct val="100000"/>
              <a:buFont typeface="Arial"/>
              <a:buChar char="●"/>
            </a:pPr>
            <a:r>
              <a:rPr lang="en" sz="1400"/>
              <a:t>Scissors</a:t>
            </a:r>
          </a:p>
          <a:p>
            <a:pPr indent="-317500" lvl="0" marL="457200" rtl="0">
              <a:spcBef>
                <a:spcPts val="0"/>
              </a:spcBef>
              <a:buClr>
                <a:schemeClr val="dk1"/>
              </a:buClr>
              <a:buSzPct val="100000"/>
              <a:buFont typeface="Arial"/>
              <a:buChar char="●"/>
            </a:pPr>
            <a:r>
              <a:rPr lang="en" sz="1400"/>
              <a:t>Laptop</a:t>
            </a:r>
          </a:p>
          <a:p>
            <a:pPr indent="-317500" lvl="0" marL="457200" rtl="0">
              <a:spcBef>
                <a:spcPts val="0"/>
              </a:spcBef>
              <a:buClr>
                <a:schemeClr val="dk1"/>
              </a:buClr>
              <a:buSzPct val="100000"/>
              <a:buFont typeface="Arial"/>
              <a:buChar char="●"/>
            </a:pPr>
            <a:r>
              <a:rPr lang="en" sz="1400"/>
              <a:t>Internet connection</a:t>
            </a:r>
          </a:p>
          <a:p>
            <a:pPr indent="-317500" lvl="0" marL="457200" rtl="0">
              <a:spcBef>
                <a:spcPts val="0"/>
              </a:spcBef>
              <a:buClr>
                <a:schemeClr val="dk1"/>
              </a:buClr>
              <a:buSzPct val="100000"/>
              <a:buFont typeface="Arial"/>
              <a:buChar char="●"/>
            </a:pPr>
            <a:r>
              <a:rPr lang="en" sz="1400"/>
              <a:t>Photoshop or similar program</a:t>
            </a:r>
          </a:p>
          <a:p>
            <a:pPr indent="-317500" lvl="0" marL="457200">
              <a:spcBef>
                <a:spcPts val="0"/>
              </a:spcBef>
              <a:buClr>
                <a:schemeClr val="dk1"/>
              </a:buClr>
              <a:buSzPct val="100000"/>
              <a:buFont typeface="Arial"/>
              <a:buChar char="●"/>
            </a:pPr>
            <a:r>
              <a:rPr lang="en" sz="1400"/>
              <a:t>About 5-10 USD dollar in Bitcoin for the timestamp</a:t>
            </a:r>
          </a:p>
        </p:txBody>
      </p:sp>
      <p:sp>
        <p:nvSpPr>
          <p:cNvPr id="38" name="Shape 38"/>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PREPARATIONS</a:t>
            </a:r>
          </a:p>
        </p:txBody>
      </p:sp>
      <p:pic>
        <p:nvPicPr>
          <p:cNvPr id="39" name="Shape 39"/>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40" name="Shape 40"/>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idx="1" type="body"/>
          </p:nvPr>
        </p:nvSpPr>
        <p:spPr>
          <a:xfrm>
            <a:off x="457200" y="691600"/>
            <a:ext cx="8338200" cy="4005599"/>
          </a:xfrm>
          <a:prstGeom prst="rect">
            <a:avLst/>
          </a:prstGeom>
        </p:spPr>
        <p:txBody>
          <a:bodyPr anchorCtr="0" anchor="t" bIns="91425" lIns="91425" rIns="91425" tIns="91425">
            <a:noAutofit/>
          </a:bodyPr>
          <a:lstStyle/>
          <a:p>
            <a:pPr rtl="0">
              <a:spcBef>
                <a:spcPts val="0"/>
              </a:spcBef>
              <a:buNone/>
            </a:pPr>
            <a:r>
              <a:rPr b="1" lang="en" sz="1800"/>
              <a:t>BLOCKCHAIN ID </a:t>
            </a:r>
          </a:p>
          <a:p>
            <a:pPr rtl="0">
              <a:spcBef>
                <a:spcPts val="0"/>
              </a:spcBef>
              <a:buNone/>
            </a:pPr>
            <a:r>
              <a:rPr lang="en" sz="1400"/>
              <a:t>CONCEIVED BY </a:t>
            </a:r>
            <a:r>
              <a:rPr b="1" lang="en" sz="1400"/>
              <a:t>CHRISTOPHER ELLIS </a:t>
            </a:r>
          </a:p>
          <a:p>
            <a:pPr rtl="0">
              <a:spcBef>
                <a:spcPts val="0"/>
              </a:spcBef>
              <a:buNone/>
            </a:pPr>
            <a:r>
              <a:rPr b="1" lang="en" sz="1400"/>
              <a:t>Original GitHub post: </a:t>
            </a:r>
            <a:r>
              <a:rPr lang="en" sz="1400" u="sng">
                <a:solidFill>
                  <a:schemeClr val="hlink"/>
                </a:solidFill>
                <a:hlinkClick r:id="rId3"/>
              </a:rPr>
              <a:t>https://github.com/MrChrisJ/World-Citizenship</a:t>
            </a:r>
          </a:p>
          <a:p>
            <a:pPr lvl="0" rtl="0">
              <a:spcBef>
                <a:spcPts val="0"/>
              </a:spcBef>
              <a:buNone/>
            </a:pPr>
            <a:r>
              <a:t/>
            </a:r>
            <a:endParaRPr sz="1200"/>
          </a:p>
          <a:p>
            <a:pPr lvl="0" rtl="0">
              <a:spcBef>
                <a:spcPts val="0"/>
              </a:spcBef>
              <a:buNone/>
            </a:pPr>
            <a:r>
              <a:rPr lang="en" sz="1400"/>
              <a:t>“</a:t>
            </a:r>
            <a:r>
              <a:rPr i="1" lang="en" sz="1400"/>
              <a:t>The goal of this project is to learn and layout a simple process for anyone in the world to create their own Private Passport Service that can be used to validate and prove the existence of other persons using nothing but available tools.</a:t>
            </a:r>
          </a:p>
          <a:p>
            <a:pPr lvl="0" rtl="0">
              <a:spcBef>
                <a:spcPts val="0"/>
              </a:spcBef>
              <a:buNone/>
            </a:pPr>
            <a:r>
              <a:rPr i="1" lang="en" sz="1400"/>
              <a:t>We will prefer open source where available and we will draw on the cryptographic tools like Public Private Key Cryptography (PGP) and blockchain technology in the form of Bitcoin.</a:t>
            </a:r>
          </a:p>
          <a:p>
            <a:pPr lvl="0" rtl="0">
              <a:spcBef>
                <a:spcPts val="0"/>
              </a:spcBef>
              <a:buClr>
                <a:schemeClr val="dk1"/>
              </a:buClr>
              <a:buSzPct val="78571"/>
              <a:buFont typeface="Arial"/>
              <a:buNone/>
            </a:pPr>
            <a:r>
              <a:rPr i="1" lang="en" sz="1400"/>
              <a:t>By doing this we aim to give people across the world the ability to grant one another Global Citizenship by virtue of their being witnessed in space and in time. This witnessing can be documented with photography and video, that content can be signed with PGP signatures, hashed and timestamped. It can then be joined with Social Network Validation services like Keybase.io before being plugged in to more dynamic reputation systems.</a:t>
            </a:r>
            <a:r>
              <a:rPr lang="en" sz="1400"/>
              <a:t>” - Christopher Ellis</a:t>
            </a:r>
          </a:p>
          <a:p>
            <a:pPr rtl="0">
              <a:spcBef>
                <a:spcPts val="0"/>
              </a:spcBef>
              <a:buNone/>
            </a:pPr>
            <a:r>
              <a:t/>
            </a:r>
            <a:endParaRPr sz="1400"/>
          </a:p>
          <a:p>
            <a:pPr>
              <a:spcBef>
                <a:spcPts val="0"/>
              </a:spcBef>
              <a:buNone/>
            </a:pPr>
            <a:r>
              <a:t/>
            </a:r>
            <a:endParaRPr sz="1400"/>
          </a:p>
        </p:txBody>
      </p:sp>
      <p:sp>
        <p:nvSpPr>
          <p:cNvPr id="46" name="Shape 46"/>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BACKGROUND</a:t>
            </a:r>
          </a:p>
        </p:txBody>
      </p:sp>
      <p:pic>
        <p:nvPicPr>
          <p:cNvPr id="47" name="Shape 47"/>
          <p:cNvPicPr preferRelativeResize="0"/>
          <p:nvPr/>
        </p:nvPicPr>
        <p:blipFill>
          <a:blip r:embed="rId4">
            <a:alphaModFix/>
          </a:blip>
          <a:stretch>
            <a:fillRect/>
          </a:stretch>
        </p:blipFill>
        <p:spPr>
          <a:xfrm>
            <a:off x="67798" y="4726987"/>
            <a:ext cx="339024" cy="339024"/>
          </a:xfrm>
          <a:prstGeom prst="rect">
            <a:avLst/>
          </a:prstGeom>
          <a:noFill/>
          <a:ln>
            <a:noFill/>
          </a:ln>
        </p:spPr>
      </p:pic>
      <p:sp>
        <p:nvSpPr>
          <p:cNvPr id="48" name="Shape 48"/>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 type="body"/>
          </p:nvPr>
        </p:nvSpPr>
        <p:spPr>
          <a:xfrm>
            <a:off x="457200" y="629700"/>
            <a:ext cx="8229600" cy="4296300"/>
          </a:xfrm>
          <a:prstGeom prst="rect">
            <a:avLst/>
          </a:prstGeom>
        </p:spPr>
        <p:txBody>
          <a:bodyPr anchorCtr="0" anchor="t" bIns="91425" lIns="91425" rIns="91425" tIns="91425">
            <a:noAutofit/>
          </a:bodyPr>
          <a:lstStyle/>
          <a:p>
            <a:pPr rtl="0">
              <a:spcBef>
                <a:spcPts val="0"/>
              </a:spcBef>
              <a:buNone/>
            </a:pPr>
            <a:r>
              <a:rPr b="1" lang="en" sz="1400"/>
              <a:t>WHAT IS THE ID USEFUL FOR?</a:t>
            </a:r>
          </a:p>
          <a:p>
            <a:pPr lvl="0" rtl="0">
              <a:spcBef>
                <a:spcPts val="0"/>
              </a:spcBef>
              <a:buNone/>
            </a:pPr>
            <a:r>
              <a:t/>
            </a:r>
            <a:endParaRPr b="1" sz="1400"/>
          </a:p>
          <a:p>
            <a:pPr indent="-317500" lvl="0" marL="457200" rtl="0">
              <a:spcBef>
                <a:spcPts val="0"/>
              </a:spcBef>
              <a:buClr>
                <a:schemeClr val="dk1"/>
              </a:buClr>
              <a:buSzPct val="100000"/>
              <a:buFont typeface="Arial"/>
              <a:buChar char="●"/>
            </a:pPr>
            <a:r>
              <a:rPr lang="en" sz="1400"/>
              <a:t>Identity for transactions (e.g. commercial transactions, signing contracts, etc) the web-of-trust component ‘endorses you’ to conduct transactions.</a:t>
            </a:r>
          </a:p>
          <a:p>
            <a:pPr lvl="0" rtl="0">
              <a:spcBef>
                <a:spcPts val="0"/>
              </a:spcBef>
              <a:buNone/>
            </a:pPr>
            <a:r>
              <a:t/>
            </a:r>
            <a:endParaRPr sz="1400"/>
          </a:p>
          <a:p>
            <a:pPr indent="-317500" lvl="0" marL="457200" rtl="0">
              <a:spcBef>
                <a:spcPts val="0"/>
              </a:spcBef>
              <a:buClr>
                <a:schemeClr val="dk1"/>
              </a:buClr>
              <a:buSzPct val="100000"/>
              <a:buFont typeface="Arial"/>
              <a:buChar char="●"/>
            </a:pPr>
            <a:r>
              <a:rPr lang="en" sz="1400"/>
              <a:t>Nobody can steal your identity to use it for fraudulent purposes (as opposed to emails or social network logins) </a:t>
            </a:r>
          </a:p>
          <a:p>
            <a:pPr rtl="0">
              <a:spcBef>
                <a:spcPts val="0"/>
              </a:spcBef>
              <a:buNone/>
            </a:pPr>
            <a:r>
              <a:t/>
            </a:r>
            <a:endParaRPr sz="1400"/>
          </a:p>
          <a:p>
            <a:pPr lvl="0" rtl="0">
              <a:spcBef>
                <a:spcPts val="0"/>
              </a:spcBef>
              <a:buNone/>
            </a:pPr>
            <a:r>
              <a:rPr b="1" lang="en" sz="1400"/>
              <a:t>WHY IS THE BLOCKCHAINID IMPORTANT FOR THE WORLD?</a:t>
            </a:r>
          </a:p>
          <a:p>
            <a:pPr lvl="0" rtl="0">
              <a:spcBef>
                <a:spcPts val="0"/>
              </a:spcBef>
              <a:buClr>
                <a:schemeClr val="dk1"/>
              </a:buClr>
              <a:buFont typeface="Arial"/>
              <a:buNone/>
            </a:pPr>
            <a:r>
              <a:t/>
            </a:r>
            <a:endParaRPr b="1" sz="1400"/>
          </a:p>
          <a:p>
            <a:pPr indent="-317500" lvl="0" marL="457200" rtl="0">
              <a:spcBef>
                <a:spcPts val="0"/>
              </a:spcBef>
              <a:buClr>
                <a:schemeClr val="dk1"/>
              </a:buClr>
              <a:buSzPct val="100000"/>
              <a:buFont typeface="Arial"/>
              <a:buChar char="●"/>
            </a:pPr>
            <a:r>
              <a:rPr lang="en" sz="1400"/>
              <a:t>The reputation system rewards good behavior, and punish bad behavior. It makes people accountable, and incentivizes legitimate exchange of goods and services.</a:t>
            </a:r>
          </a:p>
          <a:p>
            <a:pPr lvl="0" rtl="0">
              <a:spcBef>
                <a:spcPts val="0"/>
              </a:spcBef>
              <a:buNone/>
            </a:pPr>
            <a:r>
              <a:t/>
            </a:r>
            <a:endParaRPr sz="1400"/>
          </a:p>
          <a:p>
            <a:pPr indent="-317500" lvl="0" marL="457200" rtl="0">
              <a:spcBef>
                <a:spcPts val="0"/>
              </a:spcBef>
              <a:buClr>
                <a:schemeClr val="dk1"/>
              </a:buClr>
              <a:buSzPct val="100000"/>
              <a:buFont typeface="Arial"/>
              <a:buChar char="●"/>
            </a:pPr>
            <a:r>
              <a:rPr lang="en" sz="1400"/>
              <a:t>It increases personal security, and integrity. No government or company can take away your private ID, like they can with a passport, for instance. You own your own identity. </a:t>
            </a:r>
          </a:p>
          <a:p>
            <a:pPr lvl="0">
              <a:spcBef>
                <a:spcPts val="0"/>
              </a:spcBef>
              <a:buNone/>
            </a:pPr>
            <a:r>
              <a:t/>
            </a:r>
            <a:endParaRPr sz="1400"/>
          </a:p>
        </p:txBody>
      </p:sp>
      <p:sp>
        <p:nvSpPr>
          <p:cNvPr id="54" name="Shape 54"/>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PURPOSE</a:t>
            </a:r>
          </a:p>
        </p:txBody>
      </p:sp>
      <p:pic>
        <p:nvPicPr>
          <p:cNvPr id="55" name="Shape 55"/>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56" name="Shape 56"/>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1</a:t>
            </a:r>
          </a:p>
        </p:txBody>
      </p:sp>
      <p:pic>
        <p:nvPicPr>
          <p:cNvPr id="62" name="Shape 62"/>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63" name="Shape 63"/>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
        <p:nvSpPr>
          <p:cNvPr id="64" name="Shape 64"/>
          <p:cNvSpPr txBox="1"/>
          <p:nvPr>
            <p:ph idx="1" type="body"/>
          </p:nvPr>
        </p:nvSpPr>
        <p:spPr>
          <a:xfrm>
            <a:off x="974425" y="681975"/>
            <a:ext cx="7712400" cy="833999"/>
          </a:xfrm>
          <a:prstGeom prst="rect">
            <a:avLst/>
          </a:prstGeom>
        </p:spPr>
        <p:txBody>
          <a:bodyPr anchorCtr="0" anchor="t" bIns="91425" lIns="91425" rIns="91425" tIns="91425">
            <a:noAutofit/>
          </a:bodyPr>
          <a:lstStyle/>
          <a:p>
            <a:pPr lvl="0" rtl="0">
              <a:spcBef>
                <a:spcPts val="0"/>
              </a:spcBef>
              <a:buNone/>
            </a:pPr>
            <a:r>
              <a:rPr b="1" lang="en" sz="1400"/>
              <a:t>SET UP A MEETING. </a:t>
            </a:r>
            <a:r>
              <a:rPr lang="en" sz="1400"/>
              <a:t>Assemble a group of forward thinking soon-to-be world citizens and organize a meet up in your local town, using a service like www.meetup.com </a:t>
            </a:r>
          </a:p>
        </p:txBody>
      </p:sp>
      <p:pic>
        <p:nvPicPr>
          <p:cNvPr id="65" name="Shape 65"/>
          <p:cNvPicPr preferRelativeResize="0"/>
          <p:nvPr/>
        </p:nvPicPr>
        <p:blipFill>
          <a:blip r:embed="rId4">
            <a:alphaModFix/>
          </a:blip>
          <a:stretch>
            <a:fillRect/>
          </a:stretch>
        </p:blipFill>
        <p:spPr>
          <a:xfrm>
            <a:off x="974425" y="1421900"/>
            <a:ext cx="6711052" cy="330509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2</a:t>
            </a:r>
          </a:p>
        </p:txBody>
      </p:sp>
      <p:pic>
        <p:nvPicPr>
          <p:cNvPr id="71" name="Shape 71"/>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72" name="Shape 72"/>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
        <p:nvSpPr>
          <p:cNvPr id="73" name="Shape 73"/>
          <p:cNvSpPr txBox="1"/>
          <p:nvPr/>
        </p:nvSpPr>
        <p:spPr>
          <a:xfrm>
            <a:off x="919975" y="623650"/>
            <a:ext cx="7766999" cy="766200"/>
          </a:xfrm>
          <a:prstGeom prst="rect">
            <a:avLst/>
          </a:prstGeom>
          <a:noFill/>
          <a:ln>
            <a:noFill/>
          </a:ln>
        </p:spPr>
        <p:txBody>
          <a:bodyPr anchorCtr="0" anchor="ctr" bIns="91425" lIns="91425" rIns="91425" tIns="91425">
            <a:noAutofit/>
          </a:bodyPr>
          <a:lstStyle/>
          <a:p>
            <a:pPr indent="0" lvl="0" marL="0" rtl="0">
              <a:spcBef>
                <a:spcPts val="600"/>
              </a:spcBef>
              <a:buNone/>
            </a:pPr>
            <a:r>
              <a:rPr b="1" lang="en">
                <a:solidFill>
                  <a:schemeClr val="dk1"/>
                </a:solidFill>
              </a:rPr>
              <a:t>MEETUP AT A COMMERCIAL VENUE: </a:t>
            </a:r>
            <a:r>
              <a:rPr lang="en">
                <a:solidFill>
                  <a:schemeClr val="dk1"/>
                </a:solidFill>
              </a:rPr>
              <a:t>A group of soon-to-be World Citizens arrive at a commercial venue as advertised bringing with them their laptop and an eagerness to learn.</a:t>
            </a:r>
          </a:p>
        </p:txBody>
      </p:sp>
      <p:pic>
        <p:nvPicPr>
          <p:cNvPr id="74" name="Shape 74"/>
          <p:cNvPicPr preferRelativeResize="0"/>
          <p:nvPr/>
        </p:nvPicPr>
        <p:blipFill>
          <a:blip r:embed="rId4">
            <a:alphaModFix/>
          </a:blip>
          <a:stretch>
            <a:fillRect/>
          </a:stretch>
        </p:blipFill>
        <p:spPr>
          <a:xfrm>
            <a:off x="1008275" y="1445500"/>
            <a:ext cx="6060731" cy="32168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3</a:t>
            </a:r>
          </a:p>
        </p:txBody>
      </p:sp>
      <p:pic>
        <p:nvPicPr>
          <p:cNvPr id="80" name="Shape 80"/>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81" name="Shape 81"/>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
        <p:nvSpPr>
          <p:cNvPr id="82" name="Shape 82"/>
          <p:cNvSpPr txBox="1"/>
          <p:nvPr>
            <p:ph idx="1" type="body"/>
          </p:nvPr>
        </p:nvSpPr>
        <p:spPr>
          <a:xfrm>
            <a:off x="457200" y="629700"/>
            <a:ext cx="8028300" cy="3725699"/>
          </a:xfrm>
          <a:prstGeom prst="rect">
            <a:avLst/>
          </a:prstGeom>
        </p:spPr>
        <p:txBody>
          <a:bodyPr anchorCtr="0" anchor="t" bIns="91425" lIns="91425" rIns="91425" tIns="91425">
            <a:noAutofit/>
          </a:bodyPr>
          <a:lstStyle/>
          <a:p>
            <a:pPr lvl="0" rtl="0">
              <a:spcBef>
                <a:spcPts val="0"/>
              </a:spcBef>
              <a:buNone/>
            </a:pPr>
            <a:r>
              <a:rPr b="1" lang="en" sz="1200"/>
              <a:t>TAKE A PHOTO</a:t>
            </a:r>
            <a:r>
              <a:rPr lang="en" sz="1200"/>
              <a:t> </a:t>
            </a:r>
            <a:r>
              <a:rPr lang="en" sz="1400"/>
              <a:t>of the person(s) holding a sign of the Merkle Root (the Merkle Root shows proof-of-existence in a certain time). Group photos where individual headshots are cropped out for the IDs are preferable, considering the social validation aspect. </a:t>
            </a:r>
          </a:p>
        </p:txBody>
      </p:sp>
      <p:pic>
        <p:nvPicPr>
          <p:cNvPr id="83" name="Shape 83"/>
          <p:cNvPicPr preferRelativeResize="0"/>
          <p:nvPr/>
        </p:nvPicPr>
        <p:blipFill rotWithShape="1">
          <a:blip r:embed="rId4">
            <a:alphaModFix/>
          </a:blip>
          <a:srcRect b="5283" l="4297" r="3883" t="15621"/>
          <a:stretch/>
        </p:blipFill>
        <p:spPr>
          <a:xfrm>
            <a:off x="563750" y="1542100"/>
            <a:ext cx="5189998" cy="3238999"/>
          </a:xfrm>
          <a:prstGeom prst="rect">
            <a:avLst/>
          </a:prstGeom>
          <a:noFill/>
          <a:ln>
            <a:noFill/>
          </a:ln>
        </p:spPr>
      </p:pic>
      <p:sp>
        <p:nvSpPr>
          <p:cNvPr id="84" name="Shape 84"/>
          <p:cNvSpPr txBox="1"/>
          <p:nvPr/>
        </p:nvSpPr>
        <p:spPr>
          <a:xfrm>
            <a:off x="5753750" y="1542100"/>
            <a:ext cx="2731800" cy="3239099"/>
          </a:xfrm>
          <a:prstGeom prst="rect">
            <a:avLst/>
          </a:prstGeom>
          <a:solidFill>
            <a:srgbClr val="999999"/>
          </a:solidFill>
          <a:ln>
            <a:noFill/>
          </a:ln>
        </p:spPr>
        <p:txBody>
          <a:bodyPr anchorCtr="0" anchor="t" bIns="91425" lIns="91425" rIns="91425" tIns="91425">
            <a:noAutofit/>
          </a:bodyPr>
          <a:lstStyle/>
          <a:p>
            <a:pPr lvl="0" rtl="0">
              <a:spcBef>
                <a:spcPts val="0"/>
              </a:spcBef>
              <a:buNone/>
            </a:pPr>
            <a:r>
              <a:rPr b="1" lang="en" sz="1200">
                <a:solidFill>
                  <a:srgbClr val="FFFFFF"/>
                </a:solidFill>
              </a:rPr>
              <a:t>HOW TO GET THE MERKLE ROOT: </a:t>
            </a:r>
            <a:r>
              <a:rPr lang="en" sz="1200">
                <a:solidFill>
                  <a:srgbClr val="FFFFFF"/>
                </a:solidFill>
              </a:rPr>
              <a:t>Go to WWW.BLOCKCHAIN.INFO and clock on the block from the latest transaction on the blockchain, which will lead to a new page with the Merkle Root (the specific block identity). </a:t>
            </a:r>
          </a:p>
          <a:p>
            <a:pPr lvl="0" rtl="0">
              <a:spcBef>
                <a:spcPts val="0"/>
              </a:spcBef>
              <a:buNone/>
            </a:pPr>
            <a:r>
              <a:t/>
            </a:r>
            <a:endParaRPr sz="1200">
              <a:solidFill>
                <a:srgbClr val="FFFFFF"/>
              </a:solidFill>
            </a:endParaRPr>
          </a:p>
          <a:p>
            <a:pPr lvl="0" rtl="0">
              <a:spcBef>
                <a:spcPts val="0"/>
              </a:spcBef>
              <a:buNone/>
            </a:pPr>
            <a:r>
              <a:rPr lang="en" sz="1200">
                <a:solidFill>
                  <a:srgbClr val="FFFFFF"/>
                </a:solidFill>
              </a:rPr>
              <a:t>New blocks are being created roughly every 10 minutes, and it’s impossible to know the unique number in advance.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p:nvPr/>
        </p:nvSpPr>
        <p:spPr>
          <a:xfrm>
            <a:off x="0" y="0"/>
            <a:ext cx="2586300" cy="629700"/>
          </a:xfrm>
          <a:prstGeom prst="round2DiagRect">
            <a:avLst>
              <a:gd fmla="val 16667" name="adj1"/>
              <a:gd fmla="val 0" name="adj2"/>
            </a:avLst>
          </a:prstGeom>
          <a:solidFill>
            <a:srgbClr val="0B5394"/>
          </a:solidFill>
          <a:ln>
            <a:noFill/>
          </a:ln>
        </p:spPr>
        <p:txBody>
          <a:bodyPr anchorCtr="0" anchor="ctr" bIns="91425" lIns="91425" rIns="91425" tIns="91425">
            <a:noAutofit/>
          </a:bodyPr>
          <a:lstStyle/>
          <a:p>
            <a:pPr lvl="0" rtl="0" algn="r">
              <a:spcBef>
                <a:spcPts val="0"/>
              </a:spcBef>
              <a:buNone/>
            </a:pPr>
            <a:r>
              <a:rPr b="1" lang="en" sz="1800">
                <a:solidFill>
                  <a:srgbClr val="FFFFFF"/>
                </a:solidFill>
              </a:rPr>
              <a:t>STEP 4</a:t>
            </a:r>
          </a:p>
        </p:txBody>
      </p:sp>
      <p:pic>
        <p:nvPicPr>
          <p:cNvPr id="90" name="Shape 90"/>
          <p:cNvPicPr preferRelativeResize="0"/>
          <p:nvPr/>
        </p:nvPicPr>
        <p:blipFill>
          <a:blip r:embed="rId3">
            <a:alphaModFix/>
          </a:blip>
          <a:stretch>
            <a:fillRect/>
          </a:stretch>
        </p:blipFill>
        <p:spPr>
          <a:xfrm>
            <a:off x="67798" y="4726987"/>
            <a:ext cx="339024" cy="339024"/>
          </a:xfrm>
          <a:prstGeom prst="rect">
            <a:avLst/>
          </a:prstGeom>
          <a:noFill/>
          <a:ln>
            <a:noFill/>
          </a:ln>
        </p:spPr>
      </p:pic>
      <p:sp>
        <p:nvSpPr>
          <p:cNvPr id="91" name="Shape 91"/>
          <p:cNvSpPr txBox="1"/>
          <p:nvPr/>
        </p:nvSpPr>
        <p:spPr>
          <a:xfrm>
            <a:off x="368075" y="4804400"/>
            <a:ext cx="8117400" cy="184200"/>
          </a:xfrm>
          <a:prstGeom prst="rect">
            <a:avLst/>
          </a:prstGeom>
          <a:noFill/>
          <a:ln>
            <a:noFill/>
          </a:ln>
        </p:spPr>
        <p:txBody>
          <a:bodyPr anchorCtr="0" anchor="t" bIns="91425" lIns="91425" rIns="91425" tIns="91425">
            <a:noAutofit/>
          </a:bodyPr>
          <a:lstStyle/>
          <a:p>
            <a:pPr lvl="0" rtl="0">
              <a:spcBef>
                <a:spcPts val="0"/>
              </a:spcBef>
              <a:buNone/>
            </a:pPr>
            <a:r>
              <a:rPr lang="en" sz="800"/>
              <a:t>BITNATION MANUAL - CREATE YOUR OWN BLOCKCHAIN ID - PROOF-OF-EXISTANCE - OCTOBER 2014 - WWW.BITNATION.CO - INFO@BITNATION.CO</a:t>
            </a:r>
          </a:p>
        </p:txBody>
      </p:sp>
      <p:sp>
        <p:nvSpPr>
          <p:cNvPr id="92" name="Shape 92"/>
          <p:cNvSpPr txBox="1"/>
          <p:nvPr/>
        </p:nvSpPr>
        <p:spPr>
          <a:xfrm>
            <a:off x="457200" y="1173900"/>
            <a:ext cx="8229600" cy="3826200"/>
          </a:xfrm>
          <a:prstGeom prst="rect">
            <a:avLst/>
          </a:prstGeom>
          <a:noFill/>
          <a:ln>
            <a:noFill/>
          </a:ln>
        </p:spPr>
        <p:txBody>
          <a:bodyPr anchorCtr="0" anchor="ctr" bIns="91425" lIns="91425" rIns="91425" tIns="91425">
            <a:noAutofit/>
          </a:bodyPr>
          <a:lstStyle/>
          <a:p>
            <a:pPr lvl="0" rtl="0">
              <a:spcBef>
                <a:spcPts val="600"/>
              </a:spcBef>
              <a:buNone/>
            </a:pPr>
            <a:r>
              <a:rPr b="1" lang="en">
                <a:solidFill>
                  <a:schemeClr val="dk1"/>
                </a:solidFill>
              </a:rPr>
              <a:t>DESIGN THE ID</a:t>
            </a:r>
            <a:r>
              <a:rPr lang="en">
                <a:solidFill>
                  <a:schemeClr val="dk1"/>
                </a:solidFill>
              </a:rPr>
              <a:t>: Insert headshot of the person from the photo/ group photo (save the full photo for the record). The ID can be branded as BitNation, World Crypto Network or something of the organiser’s choice. It may be useful to prepare ID designs for different people ahead of the meeting with basic information like names on it, to speed up the process.</a:t>
            </a:r>
          </a:p>
          <a:p>
            <a:pPr lvl="0" rtl="0">
              <a:spcBef>
                <a:spcPts val="600"/>
              </a:spcBef>
              <a:buNone/>
            </a:pPr>
            <a:r>
              <a:t/>
            </a:r>
            <a:endParaRPr b="1" sz="1200">
              <a:solidFill>
                <a:schemeClr val="dk1"/>
              </a:solidFill>
            </a:endParaRPr>
          </a:p>
          <a:p>
            <a:pPr lvl="0" rtl="0">
              <a:spcBef>
                <a:spcPts val="600"/>
              </a:spcBef>
              <a:buNone/>
            </a:pPr>
            <a:r>
              <a:rPr b="1" lang="en" sz="1200">
                <a:solidFill>
                  <a:schemeClr val="dk1"/>
                </a:solidFill>
              </a:rPr>
              <a:t>Include the following:</a:t>
            </a:r>
          </a:p>
          <a:p>
            <a:pPr lvl="0" rtl="0">
              <a:spcBef>
                <a:spcPts val="600"/>
              </a:spcBef>
              <a:buNone/>
            </a:pPr>
            <a:r>
              <a:rPr lang="en" sz="1200">
                <a:solidFill>
                  <a:schemeClr val="dk1"/>
                </a:solidFill>
              </a:rPr>
              <a:t>Name</a:t>
            </a:r>
          </a:p>
          <a:p>
            <a:pPr lvl="0" rtl="0">
              <a:spcBef>
                <a:spcPts val="600"/>
              </a:spcBef>
              <a:buNone/>
            </a:pPr>
            <a:r>
              <a:rPr lang="en" sz="1200">
                <a:solidFill>
                  <a:schemeClr val="dk1"/>
                </a:solidFill>
              </a:rPr>
              <a:t>Photo</a:t>
            </a:r>
          </a:p>
          <a:p>
            <a:pPr lvl="0" rtl="0">
              <a:spcBef>
                <a:spcPts val="600"/>
              </a:spcBef>
              <a:buNone/>
            </a:pPr>
            <a:r>
              <a:rPr lang="en" sz="1200">
                <a:solidFill>
                  <a:schemeClr val="dk1"/>
                </a:solidFill>
              </a:rPr>
              <a:t>Time stamp (see following pages)</a:t>
            </a:r>
          </a:p>
          <a:p>
            <a:pPr lvl="0" rtl="0">
              <a:spcBef>
                <a:spcPts val="600"/>
              </a:spcBef>
              <a:buNone/>
            </a:pPr>
            <a:r>
              <a:rPr lang="en" sz="1200">
                <a:solidFill>
                  <a:schemeClr val="dk1"/>
                </a:solidFill>
              </a:rPr>
              <a:t>Merkel root</a:t>
            </a:r>
          </a:p>
          <a:p>
            <a:pPr lvl="0" rtl="0">
              <a:spcBef>
                <a:spcPts val="600"/>
              </a:spcBef>
              <a:buNone/>
            </a:pPr>
            <a:r>
              <a:rPr lang="en" sz="1200">
                <a:solidFill>
                  <a:schemeClr val="dk1"/>
                </a:solidFill>
              </a:rPr>
              <a:t>Keybase.io address</a:t>
            </a:r>
          </a:p>
          <a:p>
            <a:pPr lvl="0" rtl="0">
              <a:spcBef>
                <a:spcPts val="600"/>
              </a:spcBef>
              <a:buNone/>
            </a:pPr>
            <a:r>
              <a:rPr lang="en" sz="1200">
                <a:solidFill>
                  <a:schemeClr val="dk1"/>
                </a:solidFill>
              </a:rPr>
              <a:t>Public key</a:t>
            </a:r>
          </a:p>
          <a:p>
            <a:pPr lvl="0" rtl="0">
              <a:spcBef>
                <a:spcPts val="600"/>
              </a:spcBef>
              <a:buNone/>
            </a:pPr>
            <a:r>
              <a:rPr lang="en" sz="1200">
                <a:solidFill>
                  <a:schemeClr val="dk1"/>
                </a:solidFill>
              </a:rPr>
              <a:t>Expiration date (expiration date should be </a:t>
            </a:r>
          </a:p>
          <a:p>
            <a:pPr lvl="0" rtl="0">
              <a:spcBef>
                <a:spcPts val="600"/>
              </a:spcBef>
              <a:buNone/>
            </a:pPr>
            <a:r>
              <a:rPr lang="en" sz="1200">
                <a:solidFill>
                  <a:schemeClr val="dk1"/>
                </a:solidFill>
              </a:rPr>
              <a:t>one year after the event, so people need to renew </a:t>
            </a:r>
          </a:p>
          <a:p>
            <a:pPr lvl="0" rtl="0">
              <a:spcBef>
                <a:spcPts val="600"/>
              </a:spcBef>
              <a:buNone/>
            </a:pPr>
            <a:r>
              <a:rPr lang="en" sz="1200">
                <a:solidFill>
                  <a:schemeClr val="dk1"/>
                </a:solidFill>
              </a:rPr>
              <a:t>it every year to make sure it stays valid in the</a:t>
            </a:r>
          </a:p>
          <a:p>
            <a:pPr lvl="0" rtl="0">
              <a:spcBef>
                <a:spcPts val="600"/>
              </a:spcBef>
              <a:buNone/>
            </a:pPr>
            <a:r>
              <a:rPr lang="en" sz="1200">
                <a:solidFill>
                  <a:schemeClr val="dk1"/>
                </a:solidFill>
              </a:rPr>
              <a:t>social context.</a:t>
            </a:r>
          </a:p>
          <a:p>
            <a:pPr lvl="0" rtl="0">
              <a:spcBef>
                <a:spcPts val="600"/>
              </a:spcBef>
              <a:buNone/>
            </a:pPr>
            <a:r>
              <a:t/>
            </a:r>
            <a:endParaRPr sz="1200">
              <a:solidFill>
                <a:schemeClr val="dk1"/>
              </a:solidFill>
            </a:endParaRPr>
          </a:p>
          <a:p>
            <a:pPr lvl="0" rtl="0">
              <a:spcBef>
                <a:spcPts val="600"/>
              </a:spcBef>
              <a:buClr>
                <a:schemeClr val="dk1"/>
              </a:buClr>
              <a:buFont typeface="Arial"/>
              <a:buNone/>
            </a:pPr>
            <a:r>
              <a:t/>
            </a:r>
            <a:endParaRPr sz="1200">
              <a:solidFill>
                <a:schemeClr val="dk1"/>
              </a:solidFill>
            </a:endParaRPr>
          </a:p>
          <a:p>
            <a:pPr lvl="0" rtl="0">
              <a:spcBef>
                <a:spcPts val="600"/>
              </a:spcBef>
              <a:buNone/>
            </a:pPr>
            <a:r>
              <a:t/>
            </a:r>
            <a:endParaRPr sz="1200">
              <a:solidFill>
                <a:schemeClr val="dk1"/>
              </a:solidFill>
            </a:endParaRPr>
          </a:p>
        </p:txBody>
      </p:sp>
      <p:pic>
        <p:nvPicPr>
          <p:cNvPr id="93" name="Shape 93"/>
          <p:cNvPicPr preferRelativeResize="0"/>
          <p:nvPr/>
        </p:nvPicPr>
        <p:blipFill>
          <a:blip r:embed="rId4">
            <a:alphaModFix/>
          </a:blip>
          <a:stretch>
            <a:fillRect/>
          </a:stretch>
        </p:blipFill>
        <p:spPr>
          <a:xfrm>
            <a:off x="4063425" y="2019500"/>
            <a:ext cx="4665898" cy="25385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