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  <p:sldId id="256" r:id="rId7"/>
    <p:sldId id="257" r:id="rId8"/>
    <p:sldId id="258" r:id="rId9"/>
    <p:sldId id="262" r:id="rId10"/>
    <p:sldId id="259" r:id="rId11"/>
    <p:sldId id="260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03/05/2020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LA FATTURA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TOTALE FATTURA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67744" y="1700808"/>
            <a:ext cx="4752528" cy="67667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/>
              <a:t>COSA SI INTENDE?</a:t>
            </a:r>
            <a:endParaRPr lang="it-IT" b="1" dirty="0"/>
          </a:p>
        </p:txBody>
      </p:sp>
      <p:sp>
        <p:nvSpPr>
          <p:cNvPr id="4" name="Freccia in giù 3"/>
          <p:cNvSpPr/>
          <p:nvPr/>
        </p:nvSpPr>
        <p:spPr>
          <a:xfrm>
            <a:off x="3923928" y="3068960"/>
            <a:ext cx="144016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547664" y="4725144"/>
            <a:ext cx="597666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it-IT" sz="3200" b="1" dirty="0" smtClean="0"/>
              <a:t>È L’IMPORTO TOTALE DOVUTO DAL COMPRATORE.</a:t>
            </a:r>
            <a:endParaRPr lang="it-IT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it-IT" b="1" dirty="0" smtClean="0"/>
              <a:t>TOTALE FATTURA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123728" y="1052736"/>
            <a:ext cx="4752528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 SI CALCOLA</a:t>
            </a:r>
            <a:r>
              <a:rPr lang="it-IT" sz="3200" b="1" dirty="0" smtClean="0"/>
              <a:t>?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reccia in giù 4"/>
          <p:cNvSpPr/>
          <p:nvPr/>
        </p:nvSpPr>
        <p:spPr>
          <a:xfrm>
            <a:off x="3779912" y="1700808"/>
            <a:ext cx="144016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323528" y="2708920"/>
            <a:ext cx="8496944" cy="32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IMPONIBILE IVA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it-IT" sz="3200" dirty="0" smtClean="0"/>
              <a:t>IVA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COSTI ACCESSORI </a:t>
            </a: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DOCUMENTATI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(prestati da terzi e pagati dal venditore in nome del compratore)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it-IT" sz="3200" noProof="0" dirty="0" smtClean="0"/>
              <a:t>CAUZIONE (es. imballaggi a rendere)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it-IT" sz="3200" dirty="0" smtClean="0"/>
              <a:t>INTERESSI </a:t>
            </a:r>
            <a:r>
              <a:rPr lang="it-IT" sz="3200" dirty="0" err="1" smtClean="0"/>
              <a:t>DI</a:t>
            </a:r>
            <a:r>
              <a:rPr lang="it-IT" sz="3200" dirty="0" smtClean="0"/>
              <a:t> DILAZIONE</a:t>
            </a:r>
            <a:endParaRPr lang="it-IT" sz="3200" noProof="0" dirty="0" smtClean="0"/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endParaRPr kumimoji="0" lang="it-IT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roce 6"/>
          <p:cNvSpPr/>
          <p:nvPr/>
        </p:nvSpPr>
        <p:spPr>
          <a:xfrm>
            <a:off x="5004048" y="2708920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roce 7"/>
          <p:cNvSpPr/>
          <p:nvPr/>
        </p:nvSpPr>
        <p:spPr>
          <a:xfrm>
            <a:off x="5004048" y="3356992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roce 8"/>
          <p:cNvSpPr/>
          <p:nvPr/>
        </p:nvSpPr>
        <p:spPr>
          <a:xfrm>
            <a:off x="5004048" y="4869160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roce 9"/>
          <p:cNvSpPr/>
          <p:nvPr/>
        </p:nvSpPr>
        <p:spPr>
          <a:xfrm>
            <a:off x="7092280" y="5445224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 uiExpand="1" animBg="1"/>
      <p:bldP spid="6" grpId="0" uiExpand="1" build="p"/>
      <p:bldP spid="7" grpId="0" uiExpand="1" animBg="1"/>
      <p:bldP spid="8" grpId="0" uiExpan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360131"/>
            <a:ext cx="9563724" cy="278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5877272"/>
            <a:ext cx="4067944" cy="7529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3600" b="1" dirty="0" err="1" smtClean="0"/>
              <a:t>DI</a:t>
            </a:r>
            <a:r>
              <a:rPr lang="it-IT" sz="3600" b="1" dirty="0" smtClean="0"/>
              <a:t> COSA SI TRATTA?</a:t>
            </a:r>
            <a:endParaRPr lang="it-IT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96536" cy="568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4860032" y="5877272"/>
            <a:ext cx="4067944" cy="75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 la fattura!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4283968" y="602128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3429000"/>
            <a:ext cx="8784976" cy="3429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b="1" dirty="0" smtClean="0"/>
              <a:t>SCONTI INCONDIZIONATI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Sono concessi a tutti, in base alle clausole contrattuali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Sono indicati in fattura e fanno parte dell’imponibile.</a:t>
            </a:r>
          </a:p>
          <a:p>
            <a:pPr>
              <a:buNone/>
            </a:pPr>
            <a:r>
              <a:rPr lang="it-IT" b="1" dirty="0" smtClean="0"/>
              <a:t>SCONTI CONDIZIONATI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it-IT" dirty="0" smtClean="0"/>
              <a:t>Si applicano quando si verifica una condizione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it-IT" dirty="0" smtClean="0"/>
              <a:t>Non sono presenti in fattura perché al momento dell’emissione </a:t>
            </a:r>
            <a:r>
              <a:rPr lang="it-IT" u="sng" dirty="0" smtClean="0"/>
              <a:t>NON SI SA</a:t>
            </a:r>
            <a:r>
              <a:rPr lang="it-IT" dirty="0" smtClean="0"/>
              <a:t> se la condizione si verificherà o meno (non si sa se ci sarà lo sconto o meno)</a:t>
            </a:r>
          </a:p>
          <a:p>
            <a:pPr marL="514350" indent="-514350">
              <a:buFont typeface="Wingdings" pitchFamily="2" charset="2"/>
              <a:buChar char="§"/>
            </a:pPr>
            <a:endParaRPr lang="it-IT" b="1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5"/>
            <a:ext cx="9144000" cy="24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172"/>
            <a:ext cx="9144000" cy="22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FATTURA – Di cosa si tratta?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La fattura è un documento che il venditore emette al momento dell’esecuzione del contratto. </a:t>
            </a:r>
          </a:p>
          <a:p>
            <a:pPr>
              <a:buNone/>
            </a:pPr>
            <a:endParaRPr lang="it-IT" sz="1000" dirty="0" smtClean="0"/>
          </a:p>
          <a:p>
            <a:pPr>
              <a:buNone/>
            </a:pPr>
            <a:r>
              <a:rPr lang="it-IT" dirty="0" smtClean="0"/>
              <a:t>La fattura è </a:t>
            </a:r>
            <a:r>
              <a:rPr lang="it-IT" u="sng" dirty="0" smtClean="0"/>
              <a:t>obbligatoria</a:t>
            </a:r>
            <a:r>
              <a:rPr lang="it-IT" dirty="0" smtClean="0"/>
              <a:t> in quanto svolge una funzione fiscale: </a:t>
            </a:r>
            <a:r>
              <a:rPr lang="it-IT" b="1" dirty="0" smtClean="0"/>
              <a:t>CONTIENE L’IVA</a:t>
            </a:r>
            <a:endParaRPr lang="it-IT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FATTURA – </a:t>
            </a:r>
            <a:r>
              <a:rPr lang="it-IT" b="1" dirty="0" smtClean="0"/>
              <a:t>Che funzioni ha?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it-IT" dirty="0" smtClean="0"/>
              <a:t>Funzione fiscale: contiene l’IVA (imposta sul valore aggiunto).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 smtClean="0"/>
              <a:t>Attesta l’esecuzione del contratto.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 smtClean="0"/>
              <a:t>Accerta il diritto del venditore a riscuotere il prezzo.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 smtClean="0"/>
              <a:t>Attesta l’obbligo del compratore di pagare il prezzo secondo i tempi e le modalità stabilite.</a:t>
            </a:r>
          </a:p>
          <a:p>
            <a:pPr marL="514350" indent="-514350">
              <a:buFont typeface="+mj-lt"/>
              <a:buAutoNum type="arabicParenR"/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FATTURA IMMEDIATA</a:t>
            </a:r>
            <a:br>
              <a:rPr lang="it-IT" dirty="0" smtClean="0"/>
            </a:br>
            <a:r>
              <a:rPr lang="it-IT" dirty="0" smtClean="0"/>
              <a:t>FATTURA DIFFERITA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39752" y="2204864"/>
            <a:ext cx="4464496" cy="41044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PARTE DESCRITTIVA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+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PARTE TABELLARE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0" y="188640"/>
          <a:ext cx="9144000" cy="66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4932040"/>
              </a:tblGrid>
              <a:tr h="886139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PARTE</a:t>
                      </a:r>
                      <a:r>
                        <a:rPr lang="it-IT" sz="3200" baseline="0" dirty="0" smtClean="0"/>
                        <a:t> DESCRITTIVA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PARTE TABELLARE</a:t>
                      </a:r>
                      <a:endParaRPr lang="it-IT" sz="3200" dirty="0"/>
                    </a:p>
                  </a:txBody>
                  <a:tcPr/>
                </a:tc>
              </a:tr>
              <a:tr h="5783221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3200" dirty="0" smtClean="0"/>
                        <a:t>Data</a:t>
                      </a:r>
                      <a:r>
                        <a:rPr lang="it-IT" sz="3200" baseline="0" dirty="0" smtClean="0"/>
                        <a:t> di emissione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3200" baseline="0" dirty="0" smtClean="0"/>
                        <a:t>Numero progressivo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3200" baseline="0" dirty="0" smtClean="0"/>
                        <a:t>Dati del venditore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3200" baseline="0" dirty="0" smtClean="0"/>
                        <a:t>Dati del compratore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3200" baseline="0" dirty="0" smtClean="0"/>
                        <a:t>Clausole (consegna, imballaggio, pagamento)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3200" baseline="0" dirty="0" smtClean="0"/>
                        <a:t> Data e numero del D.D.T. in caso di fattura differita.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Quantità e descrizione della merce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Prezzo unitario ed importo complessivo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Sconti incondizionati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Costi accessori non documentati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Aliquota IVA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IMPONIBILE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it-IT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it-IT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it-IT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Costi accessori documentati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Cauzioni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Interessi per dilazione dei pagamenti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TOTALE FATTURA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reccia in giù 4"/>
          <p:cNvSpPr/>
          <p:nvPr/>
        </p:nvSpPr>
        <p:spPr>
          <a:xfrm>
            <a:off x="5580112" y="3789040"/>
            <a:ext cx="144016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LA BASE IMPONIBILE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LA BASE IMPONIBILE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67744" y="1700808"/>
            <a:ext cx="4752528" cy="67667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/>
              <a:t>COSA SI INTENDE?</a:t>
            </a:r>
            <a:endParaRPr lang="it-IT" b="1" dirty="0"/>
          </a:p>
        </p:txBody>
      </p:sp>
      <p:sp>
        <p:nvSpPr>
          <p:cNvPr id="4" name="Freccia in giù 3"/>
          <p:cNvSpPr/>
          <p:nvPr/>
        </p:nvSpPr>
        <p:spPr>
          <a:xfrm>
            <a:off x="3923928" y="3068960"/>
            <a:ext cx="144016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971600" y="4725144"/>
            <a:ext cx="73448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È L’IMPORTO SUL QUALE CALCOLARE L’IVA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LA BASE IMPONIBILE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267744" y="1700808"/>
            <a:ext cx="4752528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 SI CALCOLA</a:t>
            </a:r>
            <a:r>
              <a:rPr lang="it-IT" sz="3200" b="1" dirty="0" smtClean="0"/>
              <a:t>?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reccia in giù 4"/>
          <p:cNvSpPr/>
          <p:nvPr/>
        </p:nvSpPr>
        <p:spPr>
          <a:xfrm>
            <a:off x="3923928" y="2492896"/>
            <a:ext cx="144016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395536" y="3573016"/>
            <a:ext cx="8496944" cy="32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IMPORTO DELLA MERCE AL NETTO DEGLI SCONTI INCONDIZIONATI.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it-IT" sz="3200" dirty="0" smtClean="0"/>
              <a:t>IMBALLAGGI FATTURATI.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COSTI ACCESSORI </a:t>
            </a:r>
            <a:r>
              <a:rPr kumimoji="0" lang="it-IT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 DOCUMENTATI 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 SERVIZI PRESTATI </a:t>
            </a:r>
            <a:r>
              <a:rPr kumimoji="0" lang="it-IT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DIRETTAMENTE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DALL’AZIENDA.</a:t>
            </a:r>
            <a:endParaRPr kumimoji="0" lang="it-IT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roce 6"/>
          <p:cNvSpPr/>
          <p:nvPr/>
        </p:nvSpPr>
        <p:spPr>
          <a:xfrm>
            <a:off x="5436096" y="4005064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roce 7"/>
          <p:cNvSpPr/>
          <p:nvPr/>
        </p:nvSpPr>
        <p:spPr>
          <a:xfrm>
            <a:off x="5436096" y="4581128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 animBg="1"/>
      <p:bldP spid="6" grpId="0" uiExpand="1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IL TOTALE FATTURA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327</Words>
  <Application>Microsoft Office PowerPoint</Application>
  <PresentationFormat>Presentazione su schermo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LA FATTURA</vt:lpstr>
      <vt:lpstr>FATTURA – Di cosa si tratta?</vt:lpstr>
      <vt:lpstr>FATTURA – Che funzioni ha?</vt:lpstr>
      <vt:lpstr>FATTURA IMMEDIATA FATTURA DIFFERITA</vt:lpstr>
      <vt:lpstr>Diapositiva 5</vt:lpstr>
      <vt:lpstr>LA BASE IMPONIBILE</vt:lpstr>
      <vt:lpstr>LA BASE IMPONIBILE</vt:lpstr>
      <vt:lpstr>LA BASE IMPONIBILE</vt:lpstr>
      <vt:lpstr>IL TOTALE FATTURA</vt:lpstr>
      <vt:lpstr>TOTALE FATTURA</vt:lpstr>
      <vt:lpstr>TOTALE FATTURA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 IMPONIBILE</dc:title>
  <dc:creator>Fabio</dc:creator>
  <cp:lastModifiedBy>Fabio</cp:lastModifiedBy>
  <cp:revision>8</cp:revision>
  <dcterms:created xsi:type="dcterms:W3CDTF">2019-11-03T15:17:16Z</dcterms:created>
  <dcterms:modified xsi:type="dcterms:W3CDTF">2020-05-03T17:01:57Z</dcterms:modified>
</cp:coreProperties>
</file>