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11/11/2022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Le clausole del contratto nella fattura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COSTI ACCESSORI </a:t>
            </a:r>
            <a:r>
              <a:rPr lang="it-IT" dirty="0" err="1"/>
              <a:t>DI</a:t>
            </a:r>
            <a:r>
              <a:rPr lang="it-IT" dirty="0"/>
              <a:t> VENDITA p. 165-168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51520" y="1397000"/>
          <a:ext cx="856895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COSTI ACCESS. NON DOCUMENTATI</a:t>
                      </a:r>
                      <a:r>
                        <a:rPr lang="it-IT" sz="2400" baseline="0" dirty="0"/>
                        <a:t> </a:t>
                      </a:r>
                      <a:br>
                        <a:rPr lang="it-IT" sz="2400" baseline="0" dirty="0"/>
                      </a:br>
                      <a:r>
                        <a:rPr lang="it-IT" sz="2400" baseline="0" dirty="0"/>
                        <a:t>(anche detti FORFETTARI)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COSTI</a:t>
                      </a:r>
                      <a:r>
                        <a:rPr lang="it-IT" sz="2400" baseline="0" dirty="0"/>
                        <a:t> ACCESS. DOCUMENTATI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dirty="0"/>
                        <a:t> Riguardano prestazioni eseguite </a:t>
                      </a:r>
                      <a:r>
                        <a:rPr lang="it-IT" sz="2400" b="1" dirty="0"/>
                        <a:t>direttamente dal venditore</a:t>
                      </a:r>
                      <a:r>
                        <a:rPr lang="it-IT" sz="2400" b="0" baseline="0" dirty="0"/>
                        <a:t> e addebitate in fattura in maniera forfettaria.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b="0" baseline="0" dirty="0"/>
                        <a:t> Formano la base imponibile IVA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dirty="0"/>
                        <a:t> Riguardano prestazioni</a:t>
                      </a:r>
                      <a:r>
                        <a:rPr lang="it-IT" sz="2400" baseline="0" dirty="0"/>
                        <a:t> </a:t>
                      </a:r>
                      <a:r>
                        <a:rPr lang="it-IT" sz="2400" b="1" baseline="0" dirty="0"/>
                        <a:t>eseguite da un terzo il cui costo è </a:t>
                      </a:r>
                      <a:r>
                        <a:rPr lang="it-IT" sz="2400" b="1" u="sng" baseline="0" dirty="0"/>
                        <a:t>anticipato</a:t>
                      </a:r>
                      <a:r>
                        <a:rPr lang="it-IT" sz="2400" b="1" baseline="0" dirty="0"/>
                        <a:t> dal venditore </a:t>
                      </a:r>
                      <a:r>
                        <a:rPr lang="it-IT" sz="2400" b="1" u="sng" baseline="0" dirty="0"/>
                        <a:t>in nome e per conto del compratore </a:t>
                      </a:r>
                      <a:r>
                        <a:rPr lang="it-IT" sz="2400" baseline="0" dirty="0"/>
                        <a:t>(il venditore paga il terzo al posto del compratore; successivamente il venditore si fa restituire i soldi dal compratore)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it-IT" sz="2400" baseline="0" dirty="0"/>
                        <a:t> Non fanno parte della base imponibile: si tratta di operazione non soggetta a IVA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COSTI </a:t>
            </a:r>
            <a:r>
              <a:rPr lang="it-IT" dirty="0" err="1"/>
              <a:t>DI</a:t>
            </a:r>
            <a:r>
              <a:rPr lang="it-IT" dirty="0"/>
              <a:t> VENDITA NON DOCUMENTATI / </a:t>
            </a:r>
            <a:r>
              <a:rPr lang="it-IT" dirty="0" err="1"/>
              <a:t>DOCUMENTATI</a:t>
            </a:r>
            <a:br>
              <a:rPr lang="it-IT" dirty="0"/>
            </a:br>
            <a:r>
              <a:rPr lang="it-IT" dirty="0"/>
              <a:t>APPROFONDIMENTO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196952"/>
          </a:xfrm>
        </p:spPr>
        <p:txBody>
          <a:bodyPr>
            <a:normAutofit/>
          </a:bodyPr>
          <a:lstStyle/>
          <a:p>
            <a:r>
              <a:rPr lang="it-IT" dirty="0"/>
              <a:t>I costi accessori documentati più frequenti sono: trasporto, etichettatura e installazione.</a:t>
            </a:r>
          </a:p>
          <a:p>
            <a:r>
              <a:rPr lang="it-IT" dirty="0"/>
              <a:t>Se non è specificato da nessuna parte, si intendono sempre </a:t>
            </a:r>
            <a:r>
              <a:rPr lang="it-IT" b="1" dirty="0"/>
              <a:t>COSTI NON DOCUMENTATI.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COSTI </a:t>
            </a:r>
            <a:r>
              <a:rPr lang="it-IT" dirty="0" err="1"/>
              <a:t>DI</a:t>
            </a:r>
            <a:r>
              <a:rPr lang="it-IT" dirty="0"/>
              <a:t> VENDITA DOCUMENTATI</a:t>
            </a:r>
            <a:br>
              <a:rPr lang="it-IT" dirty="0"/>
            </a:br>
            <a:r>
              <a:rPr lang="it-IT" dirty="0"/>
              <a:t>APPROFONDIMENTO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/>
              <a:t>Funzionamento:</a:t>
            </a:r>
          </a:p>
          <a:p>
            <a:pPr>
              <a:buNone/>
            </a:pPr>
            <a:r>
              <a:rPr lang="it-IT" b="1" u="sng" dirty="0"/>
              <a:t>Casistica</a:t>
            </a:r>
            <a:r>
              <a:rPr lang="it-IT" dirty="0"/>
              <a:t>: Un compratore acquista 150 barattoli da un venditore.</a:t>
            </a:r>
          </a:p>
          <a:p>
            <a:pPr>
              <a:buNone/>
            </a:pPr>
            <a:r>
              <a:rPr lang="it-IT" dirty="0"/>
              <a:t>1) Un </a:t>
            </a:r>
            <a:r>
              <a:rPr lang="it-IT" b="1" dirty="0"/>
              <a:t>terzo</a:t>
            </a:r>
            <a:r>
              <a:rPr lang="it-IT" dirty="0"/>
              <a:t> (es. un’azienda specializzata) esegue una prestazione riguardante il compratore (ad es. etichetta i barattoli acquistati dal compratore), prezzo 25 euro.</a:t>
            </a:r>
          </a:p>
          <a:p>
            <a:pPr>
              <a:buNone/>
            </a:pPr>
            <a:r>
              <a:rPr lang="it-IT" dirty="0"/>
              <a:t>2) Il </a:t>
            </a:r>
            <a:r>
              <a:rPr lang="it-IT" b="1" dirty="0"/>
              <a:t>venditore</a:t>
            </a:r>
            <a:r>
              <a:rPr lang="it-IT" dirty="0"/>
              <a:t> paga i 25 euro a questo terzo al posto del compratore (si dice: in nome e per conto del compratore)</a:t>
            </a:r>
          </a:p>
          <a:p>
            <a:pPr>
              <a:buNone/>
            </a:pPr>
            <a:r>
              <a:rPr lang="it-IT" dirty="0"/>
              <a:t>3) Il </a:t>
            </a:r>
            <a:r>
              <a:rPr lang="it-IT" b="1" dirty="0"/>
              <a:t>venditore</a:t>
            </a:r>
            <a:r>
              <a:rPr lang="it-IT" dirty="0"/>
              <a:t> addebita (inserisce) nella fattura dei 150 barattoli  i 25 euro da lui anticipati (sono </a:t>
            </a:r>
            <a:r>
              <a:rPr lang="it-IT" i="1" dirty="0"/>
              <a:t>costi di vendita documentati</a:t>
            </a:r>
            <a:r>
              <a:rPr lang="it-IT" dirty="0"/>
              <a:t>). Quando il compratore pagherà la fattura il venditore riceverà indietro i suoi 25 euro.</a:t>
            </a:r>
          </a:p>
          <a:p>
            <a:pPr>
              <a:buNone/>
            </a:pPr>
            <a:r>
              <a:rPr lang="it-IT" dirty="0"/>
              <a:t>4) Alla fine </a:t>
            </a:r>
            <a:r>
              <a:rPr lang="it-IT" b="1" dirty="0"/>
              <a:t>il terzo </a:t>
            </a:r>
            <a:r>
              <a:rPr lang="it-IT" dirty="0"/>
              <a:t>(l’azienda specializzata) emetterà una fattura riguardante la prestazione (etichettatura) e la invierà al compratore. Questa fattura naturalmente non sarà pagata in quanto il terzo ha già ricevuto il suo compenso (25 euro).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CLAUSOLE DEL CONTRATTO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it-IT" dirty="0"/>
              <a:t>Sconti mercantili (condizionati e incondizionati)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/>
              <a:t>Imballaggio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/>
              <a:t>Costi accessori (documentati e non documentati)</a:t>
            </a:r>
          </a:p>
          <a:p>
            <a:pPr marL="514350" indent="-514350">
              <a:buFont typeface="+mj-lt"/>
              <a:buAutoNum type="arabicParenR"/>
            </a:pPr>
            <a:r>
              <a:rPr lang="it-IT" dirty="0"/>
              <a:t>Interessi di dilazione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0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COSA VIENE ADDEBITATO IN FATTURA?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483768" y="1268760"/>
            <a:ext cx="3816424" cy="64633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BASE IMPONIBILE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483768" y="2708920"/>
            <a:ext cx="3816424" cy="64633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483768" y="4077072"/>
            <a:ext cx="3816424" cy="120032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OPERAZIONI NON SOGGETTE A IVA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483768" y="5949280"/>
            <a:ext cx="3816424" cy="646331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TOTALE FATTURA</a:t>
            </a:r>
          </a:p>
        </p:txBody>
      </p:sp>
      <p:sp>
        <p:nvSpPr>
          <p:cNvPr id="12" name="Croce 11"/>
          <p:cNvSpPr/>
          <p:nvPr/>
        </p:nvSpPr>
        <p:spPr>
          <a:xfrm>
            <a:off x="3995936" y="2060848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roce 12"/>
          <p:cNvSpPr/>
          <p:nvPr/>
        </p:nvSpPr>
        <p:spPr>
          <a:xfrm>
            <a:off x="3995936" y="335699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Uguale 14"/>
          <p:cNvSpPr/>
          <p:nvPr/>
        </p:nvSpPr>
        <p:spPr>
          <a:xfrm>
            <a:off x="3995936" y="5373216"/>
            <a:ext cx="648072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SCONTI MERCANTILI </a:t>
            </a:r>
            <a:r>
              <a:rPr lang="it-IT" dirty="0"/>
              <a:t>(p. 159-162)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79512" y="1340768"/>
          <a:ext cx="878497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SCONTO INCONDIZIONATO</a:t>
                      </a:r>
                    </a:p>
                    <a:p>
                      <a:pPr algn="ctr"/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SCONTO CONDIZIONATO</a:t>
                      </a:r>
                    </a:p>
                    <a:p>
                      <a:pPr algn="ctr"/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dirty="0"/>
                        <a:t> Non hanno una condizione che li fa “scattare”.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baseline="0" dirty="0"/>
                        <a:t> Dipendono dalle clausole contrattuali.</a:t>
                      </a:r>
                      <a:endParaRPr lang="it-IT" sz="25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dirty="0"/>
                        <a:t> Quando si emette la fattura si sa già che tali sconti saranno presenti.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dirty="0"/>
                        <a:t> Esempio:</a:t>
                      </a:r>
                      <a:r>
                        <a:rPr lang="it-IT" sz="2500" baseline="0" dirty="0"/>
                        <a:t> sconto quantità, sconto per redistribuzione, sconto promozionale</a:t>
                      </a:r>
                      <a:endParaRPr lang="it-IT" sz="2500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 applicano solo al verificarsi di una determinata condizione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Quando si emette la fattura ancora non si sa se tali sconti scatteranno o meno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Esempio: sconto per pronta cassa, sconto per volumi di acquisti mensili.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SCONTI MERCANTILI </a:t>
            </a:r>
            <a:r>
              <a:rPr lang="it-IT" dirty="0"/>
              <a:t>(p. 159-162)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79512" y="1340768"/>
          <a:ext cx="878497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SCONTO INCONDIZIONATO</a:t>
                      </a:r>
                    </a:p>
                    <a:p>
                      <a:pPr algn="ctr"/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SCONTO CONDIZIONATO</a:t>
                      </a:r>
                    </a:p>
                    <a:p>
                      <a:pPr algn="ctr"/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3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dirty="0"/>
                        <a:t> </a:t>
                      </a:r>
                      <a:r>
                        <a:rPr lang="it-IT" sz="2500" baseline="0" dirty="0"/>
                        <a:t>È indicato in fattura.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baseline="0" dirty="0"/>
                        <a:t> Si calcola solo sull’importo della merce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baseline="0" dirty="0"/>
                        <a:t> Fa parte della base imponibile (la diminuisce)</a:t>
                      </a:r>
                      <a:endParaRPr lang="it-IT" sz="2500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 è indicato in fattura perché</a:t>
                      </a:r>
                      <a:r>
                        <a:rPr lang="it-IT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 si sa se ci sarà o meno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È indicato nelle condizioni contrattuali.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 e solo nel momento in cui la condizione a cui si riferisce si verifica, si applica sul totale fattura.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25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 e solo nel momento in cui la condizione a cui si riferisce si verifica il venditore farà un emetterà un apposito documento chiamato nota di credito.</a:t>
                      </a:r>
                      <a:endParaRPr lang="it-IT" sz="2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784976" cy="640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009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CLAUSOLE IMBALLAGGIO p.162-165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30">
                <a:tc>
                  <a:txBody>
                    <a:bodyPr/>
                    <a:lstStyle/>
                    <a:p>
                      <a:r>
                        <a:rPr lang="it-IT" sz="2200" b="1" dirty="0"/>
                        <a:t>Imballaggio 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Non</a:t>
                      </a:r>
                      <a:r>
                        <a:rPr lang="it-IT" sz="2200" baseline="0" dirty="0"/>
                        <a:t> compare in fattura.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654">
                <a:tc>
                  <a:txBody>
                    <a:bodyPr/>
                    <a:lstStyle/>
                    <a:p>
                      <a:r>
                        <a:rPr lang="it-IT" sz="2200" b="1" dirty="0"/>
                        <a:t>Imballaggio fatturato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1" dirty="0"/>
                        <a:t>Si addebita</a:t>
                      </a:r>
                      <a:r>
                        <a:rPr lang="it-IT" sz="2200" dirty="0"/>
                        <a:t> in fattura separatamente</a:t>
                      </a:r>
                      <a:r>
                        <a:rPr lang="it-IT" sz="2200" baseline="0" dirty="0"/>
                        <a:t> dal prezzo delle merci. </a:t>
                      </a:r>
                    </a:p>
                    <a:p>
                      <a:r>
                        <a:rPr lang="it-IT" sz="2200" baseline="0" dirty="0"/>
                        <a:t>Fa parte della base imponibile.</a:t>
                      </a:r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765">
                <a:tc>
                  <a:txBody>
                    <a:bodyPr/>
                    <a:lstStyle/>
                    <a:p>
                      <a:r>
                        <a:rPr lang="it-IT" sz="2200" b="1" dirty="0"/>
                        <a:t>Imballaggio a rendere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b="1" dirty="0"/>
                        <a:t>Si addebita </a:t>
                      </a:r>
                      <a:r>
                        <a:rPr lang="it-IT" sz="2200" b="0" dirty="0"/>
                        <a:t>il</a:t>
                      </a:r>
                      <a:r>
                        <a:rPr lang="it-IT" sz="2200" b="0" baseline="0" dirty="0"/>
                        <a:t> valore della </a:t>
                      </a:r>
                      <a:r>
                        <a:rPr lang="it-IT" sz="2200" b="1" u="sng" baseline="0" dirty="0"/>
                        <a:t>cauzione</a:t>
                      </a:r>
                      <a:r>
                        <a:rPr lang="it-IT" sz="2200" b="1" baseline="0" dirty="0"/>
                        <a:t> </a:t>
                      </a:r>
                      <a:r>
                        <a:rPr lang="it-IT" sz="2200" dirty="0"/>
                        <a:t>in fattura separatamente</a:t>
                      </a:r>
                      <a:r>
                        <a:rPr lang="it-IT" sz="2200" baseline="0" dirty="0"/>
                        <a:t> dal prezzo delle merci. </a:t>
                      </a:r>
                    </a:p>
                    <a:p>
                      <a:r>
                        <a:rPr lang="it-IT" sz="2200" b="1" baseline="0" dirty="0"/>
                        <a:t>NON</a:t>
                      </a:r>
                      <a:r>
                        <a:rPr lang="it-IT" sz="2200" b="0" baseline="0" dirty="0"/>
                        <a:t> fa </a:t>
                      </a:r>
                      <a:r>
                        <a:rPr lang="it-IT" sz="2200" baseline="0" dirty="0"/>
                        <a:t>parte della base imponibile.</a:t>
                      </a:r>
                      <a:endParaRPr lang="it-IT" sz="2200" dirty="0"/>
                    </a:p>
                    <a:p>
                      <a:endParaRPr lang="it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054">
                <a:tc>
                  <a:txBody>
                    <a:bodyPr/>
                    <a:lstStyle/>
                    <a:p>
                      <a:r>
                        <a:rPr lang="it-IT" sz="2200" b="1" dirty="0"/>
                        <a:t>Imballaggio fornito dal</a:t>
                      </a:r>
                      <a:r>
                        <a:rPr lang="it-IT" sz="2200" b="1" baseline="0" dirty="0"/>
                        <a:t> compratore</a:t>
                      </a:r>
                      <a:endParaRPr lang="it-IT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Non compare in fattura.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IMBALLAGGIO - NOTE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Imballaggio gratuito</a:t>
            </a:r>
            <a:r>
              <a:rPr lang="it-IT" dirty="0"/>
              <a:t>: generalmente il costo dell’imballaggio è inserito all’interno del prezzo delle merci.</a:t>
            </a:r>
          </a:p>
          <a:p>
            <a:r>
              <a:rPr lang="it-IT" b="1" dirty="0"/>
              <a:t>Imballaggio a rendere</a:t>
            </a:r>
            <a:r>
              <a:rPr lang="it-IT" dirty="0"/>
              <a:t>: non fa parte della base imponibile in quanto l’iva si applica sulla cessione (vendita) dei beni. Con questa clausola l’imballaggio resta di proprietà del venditore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INTERESSI </a:t>
            </a:r>
            <a:r>
              <a:rPr lang="it-IT" b="1" dirty="0" err="1"/>
              <a:t>DI</a:t>
            </a:r>
            <a:r>
              <a:rPr lang="it-IT" b="1" dirty="0"/>
              <a:t> DILAZIONE (p. 168-169)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Quando nel contratto si inserisce la clausola </a:t>
            </a:r>
            <a:r>
              <a:rPr lang="it-IT" b="1" dirty="0"/>
              <a:t>pagamento differito</a:t>
            </a:r>
            <a:r>
              <a:rPr lang="it-IT" dirty="0"/>
              <a:t>, può essere previsto il versamento di una somma aggiuntiva a titolo di </a:t>
            </a:r>
            <a:r>
              <a:rPr lang="it-IT" b="1" u="sng" dirty="0"/>
              <a:t>interessi di dilazione</a:t>
            </a:r>
            <a:r>
              <a:rPr lang="it-IT" dirty="0"/>
              <a:t>.</a:t>
            </a:r>
          </a:p>
          <a:p>
            <a:pPr>
              <a:buNone/>
            </a:pPr>
            <a:r>
              <a:rPr lang="it-IT" dirty="0"/>
              <a:t>Gli interessi di dilazione servono ad: </a:t>
            </a:r>
          </a:p>
          <a:p>
            <a:r>
              <a:rPr lang="it-IT" dirty="0"/>
              <a:t>“invogliare” il venditore ad aspettare per ricevere il denaro (che lui vuole riscuotere il prima possibile).</a:t>
            </a:r>
          </a:p>
          <a:p>
            <a:r>
              <a:rPr lang="it-IT" dirty="0"/>
              <a:t>“invogliare” il compratore a pagare subito (lui vuole pagare più tardi possibile).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INTERESSI </a:t>
            </a:r>
            <a:r>
              <a:rPr lang="it-IT" b="1" dirty="0" err="1"/>
              <a:t>DI</a:t>
            </a:r>
            <a:r>
              <a:rPr lang="it-IT" b="1" dirty="0"/>
              <a:t> DILAZIONE (p. 168-169)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it-IT" dirty="0"/>
              <a:t>Gli interessi di dilazione sono operazioni </a:t>
            </a:r>
            <a:r>
              <a:rPr lang="it-IT" b="1" u="sng" dirty="0"/>
              <a:t>NON SOGGETTE AD IVA</a:t>
            </a:r>
            <a:r>
              <a:rPr lang="it-IT" dirty="0"/>
              <a:t>, pertanto </a:t>
            </a:r>
            <a:r>
              <a:rPr lang="it-IT" u="sng" dirty="0"/>
              <a:t>non entreranno a far parte della base imponibile</a:t>
            </a:r>
            <a:r>
              <a:rPr lang="it-IT" dirty="0"/>
              <a:t>.</a:t>
            </a:r>
          </a:p>
          <a:p>
            <a:r>
              <a:rPr lang="it-IT" dirty="0"/>
              <a:t>Sono però addebitati in fattura e concorreranno a far parte del </a:t>
            </a:r>
            <a:r>
              <a:rPr lang="it-IT" b="1" dirty="0"/>
              <a:t>totale fattura</a:t>
            </a:r>
            <a:r>
              <a:rPr lang="it-IT" dirty="0"/>
              <a:t>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4509120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ATTENZIONE</a:t>
            </a:r>
            <a:r>
              <a:rPr lang="it-IT" sz="2800" dirty="0"/>
              <a:t>: non bisogna confondersi con gli </a:t>
            </a:r>
            <a:r>
              <a:rPr lang="it-IT" sz="2800" b="1" i="1" u="sng" dirty="0"/>
              <a:t>interessi di mora</a:t>
            </a:r>
            <a:r>
              <a:rPr lang="it-IT" sz="2800" dirty="0"/>
              <a:t>, che iniziano a maturare dal giorno dopo la scadenza di pagamento decisa nel contratto in caso di inadempimento (</a:t>
            </a:r>
            <a:r>
              <a:rPr lang="it-IT" sz="2800" dirty="0" err="1"/>
              <a:t>inadempimento</a:t>
            </a:r>
            <a:r>
              <a:rPr lang="it-IT" sz="2800" dirty="0"/>
              <a:t> =&gt; il compratore non ha pagato entro il termine concordato) – Vedi p. 124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Presentazione su schermo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di Office</vt:lpstr>
      <vt:lpstr>Le clausole del contratto nella fattura</vt:lpstr>
      <vt:lpstr>CLAUSOLE DEL CONTRATTO</vt:lpstr>
      <vt:lpstr>COSA VIENE ADDEBITATO IN FATTURA?</vt:lpstr>
      <vt:lpstr>SCONTI MERCANTILI (p. 159-162)</vt:lpstr>
      <vt:lpstr>SCONTI MERCANTILI (p. 159-162)</vt:lpstr>
      <vt:lpstr>Presentazione standard di PowerPoint</vt:lpstr>
      <vt:lpstr>IMBALLAGGIO - NOTE</vt:lpstr>
      <vt:lpstr>INTERESSI DI DILAZIONE (p. 168-169)</vt:lpstr>
      <vt:lpstr>INTERESSI DI DILAZIONE (p. 168-169)</vt:lpstr>
      <vt:lpstr>COSTI ACCESSORI DI VENDITA p. 165-168</vt:lpstr>
      <vt:lpstr>COSTI DI VENDITA NON DOCUMENTATI / DOCUMENTATI APPROFONDIMENTO</vt:lpstr>
      <vt:lpstr>COSTI DI VENDITA DOCUMENTATI APPROFONDIMENTO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clausole del contratto nella fattura</dc:title>
  <dc:creator>Fabio</dc:creator>
  <cp:lastModifiedBy>Luigi Caruso</cp:lastModifiedBy>
  <cp:revision>18</cp:revision>
  <dcterms:created xsi:type="dcterms:W3CDTF">2020-05-10T20:42:54Z</dcterms:created>
  <dcterms:modified xsi:type="dcterms:W3CDTF">2022-11-11T18:01:20Z</dcterms:modified>
</cp:coreProperties>
</file>