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5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94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652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0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8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16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87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1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3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8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4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28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Aula 06 — Segurança Física e Topologias de Segurança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2600">
                <a:solidFill>
                  <a:srgbClr val="FFFFFF"/>
                </a:solidFill>
              </a:rPr>
              <a:t>4. Topologias de Segurança em Redes - DMZ (Zona Desmilitarizada)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/>
              <a:t>Rede </a:t>
            </a:r>
            <a:r>
              <a:rPr dirty="0" err="1"/>
              <a:t>intermediária</a:t>
            </a:r>
            <a:r>
              <a:rPr dirty="0"/>
              <a:t> para </a:t>
            </a:r>
            <a:r>
              <a:rPr dirty="0" err="1"/>
              <a:t>serviços</a:t>
            </a:r>
            <a:r>
              <a:rPr dirty="0"/>
              <a:t> </a:t>
            </a:r>
            <a:r>
              <a:rPr dirty="0" err="1"/>
              <a:t>acessíveis</a:t>
            </a:r>
            <a:r>
              <a:rPr dirty="0"/>
              <a:t> pela Internet (web, e-mail, DNS).</a:t>
            </a:r>
          </a:p>
          <a:p>
            <a:r>
              <a:rPr dirty="0" err="1"/>
              <a:t>Políticas</a:t>
            </a:r>
            <a:r>
              <a:rPr dirty="0"/>
              <a:t> </a:t>
            </a:r>
            <a:r>
              <a:rPr dirty="0" err="1"/>
              <a:t>típicas</a:t>
            </a:r>
            <a:r>
              <a:rPr dirty="0"/>
              <a:t> de firewall:</a:t>
            </a:r>
          </a:p>
          <a:p>
            <a:pPr lvl="1"/>
            <a:r>
              <a:rPr dirty="0"/>
              <a:t>Internet → DMZ: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portas</a:t>
            </a:r>
            <a:r>
              <a:rPr dirty="0"/>
              <a:t> </a:t>
            </a:r>
            <a:r>
              <a:rPr dirty="0" err="1"/>
              <a:t>específicas</a:t>
            </a:r>
            <a:r>
              <a:rPr dirty="0"/>
              <a:t> (80, 443, 25).</a:t>
            </a:r>
          </a:p>
          <a:p>
            <a:pPr lvl="1"/>
            <a:r>
              <a:rPr dirty="0"/>
              <a:t>DMZ → Interna: </a:t>
            </a:r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acessos</a:t>
            </a:r>
            <a:r>
              <a:rPr dirty="0"/>
              <a:t> </a:t>
            </a:r>
            <a:r>
              <a:rPr dirty="0" err="1"/>
              <a:t>controlados</a:t>
            </a:r>
            <a:r>
              <a:rPr dirty="0"/>
              <a:t> (ex.: </a:t>
            </a:r>
            <a:r>
              <a:rPr dirty="0" err="1"/>
              <a:t>servidor</a:t>
            </a:r>
            <a:r>
              <a:rPr dirty="0"/>
              <a:t> web → banco de dados).</a:t>
            </a:r>
          </a:p>
          <a:p>
            <a:pPr lvl="1"/>
            <a:r>
              <a:rPr dirty="0"/>
              <a:t>Interna → DMZ: </a:t>
            </a:r>
            <a:r>
              <a:rPr dirty="0" err="1"/>
              <a:t>administração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conexões</a:t>
            </a:r>
            <a:r>
              <a:rPr dirty="0"/>
              <a:t> </a:t>
            </a:r>
            <a:r>
              <a:rPr dirty="0" err="1"/>
              <a:t>seguras</a:t>
            </a:r>
            <a:r>
              <a:rPr dirty="0"/>
              <a:t>.</a:t>
            </a:r>
          </a:p>
          <a:p>
            <a:pPr lvl="1"/>
            <a:r>
              <a:rPr dirty="0"/>
              <a:t>Internet → Interna: </a:t>
            </a:r>
            <a:r>
              <a:rPr dirty="0" err="1"/>
              <a:t>bloqueado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padrão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: Um site </a:t>
            </a:r>
            <a:r>
              <a:rPr dirty="0" err="1"/>
              <a:t>público</a:t>
            </a:r>
            <a:r>
              <a:rPr dirty="0"/>
              <a:t> é </a:t>
            </a:r>
            <a:r>
              <a:rPr dirty="0" err="1"/>
              <a:t>hospedado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servidor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DMZ. O banco de dados da </a:t>
            </a:r>
            <a:r>
              <a:rPr dirty="0" err="1"/>
              <a:t>aplicação</a:t>
            </a:r>
            <a:r>
              <a:rPr dirty="0"/>
              <a:t> </a:t>
            </a:r>
            <a:r>
              <a:rPr dirty="0" err="1"/>
              <a:t>fica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rede interna e </a:t>
            </a:r>
            <a:r>
              <a:rPr dirty="0" err="1"/>
              <a:t>só</a:t>
            </a:r>
            <a:r>
              <a:rPr dirty="0"/>
              <a:t> é </a:t>
            </a:r>
            <a:r>
              <a:rPr dirty="0" err="1"/>
              <a:t>acessível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servidor</a:t>
            </a:r>
            <a:r>
              <a:rPr dirty="0"/>
              <a:t> web, </a:t>
            </a:r>
            <a:r>
              <a:rPr dirty="0" err="1"/>
              <a:t>nunca</a:t>
            </a:r>
            <a:r>
              <a:rPr dirty="0"/>
              <a:t> </a:t>
            </a:r>
            <a:r>
              <a:rPr dirty="0" err="1"/>
              <a:t>diretamente</a:t>
            </a:r>
            <a:r>
              <a:rPr dirty="0"/>
              <a:t> pela Internet.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5. Exemplos de Arquitetura Segura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dirty="0"/>
              <a:t>Empresa de pequeno porte:</a:t>
            </a:r>
          </a:p>
          <a:p>
            <a:pPr lvl="1"/>
            <a:r>
              <a:rPr dirty="0" err="1"/>
              <a:t>Perímetro</a:t>
            </a:r>
            <a:r>
              <a:rPr dirty="0"/>
              <a:t>: firewall UTM com IDS/IPS.</a:t>
            </a:r>
          </a:p>
          <a:p>
            <a:pPr lvl="1"/>
            <a:r>
              <a:rPr dirty="0"/>
              <a:t>DMZ: </a:t>
            </a:r>
            <a:r>
              <a:rPr dirty="0" err="1"/>
              <a:t>servidor</a:t>
            </a:r>
            <a:r>
              <a:rPr dirty="0"/>
              <a:t> web e e-mail.</a:t>
            </a:r>
          </a:p>
          <a:p>
            <a:pPr lvl="1"/>
            <a:r>
              <a:rPr dirty="0"/>
              <a:t>Rede interna: </a:t>
            </a:r>
            <a:r>
              <a:rPr dirty="0" err="1"/>
              <a:t>separada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VLANs (</a:t>
            </a:r>
            <a:r>
              <a:rPr dirty="0" err="1"/>
              <a:t>usuários</a:t>
            </a:r>
            <a:r>
              <a:rPr dirty="0"/>
              <a:t>, </a:t>
            </a:r>
            <a:r>
              <a:rPr dirty="0" err="1"/>
              <a:t>servidores</a:t>
            </a:r>
            <a:r>
              <a:rPr dirty="0"/>
              <a:t>, </a:t>
            </a:r>
            <a:r>
              <a:rPr dirty="0" err="1"/>
              <a:t>administração</a:t>
            </a:r>
            <a:r>
              <a:rPr dirty="0"/>
              <a:t>).</a:t>
            </a:r>
          </a:p>
          <a:p>
            <a:pPr lvl="1"/>
            <a:r>
              <a:rPr dirty="0" err="1"/>
              <a:t>Acesso</a:t>
            </a:r>
            <a:r>
              <a:rPr dirty="0"/>
              <a:t> </a:t>
            </a:r>
            <a:r>
              <a:rPr dirty="0" err="1"/>
              <a:t>remoto</a:t>
            </a:r>
            <a:r>
              <a:rPr dirty="0"/>
              <a:t>: VPN com MFA.</a:t>
            </a:r>
          </a:p>
          <a:p>
            <a:pPr lvl="1"/>
            <a:r>
              <a:rPr dirty="0" err="1"/>
              <a:t>Administração</a:t>
            </a:r>
            <a:r>
              <a:rPr dirty="0"/>
              <a:t>: </a:t>
            </a:r>
            <a:r>
              <a:rPr dirty="0" err="1"/>
              <a:t>somente</a:t>
            </a:r>
            <a:r>
              <a:rPr dirty="0"/>
              <a:t> via bastion host com logs </a:t>
            </a:r>
            <a:r>
              <a:rPr dirty="0" err="1"/>
              <a:t>centralizados</a:t>
            </a:r>
            <a:r>
              <a:rPr dirty="0"/>
              <a:t>.</a:t>
            </a:r>
          </a:p>
          <a:p>
            <a:pPr lvl="1"/>
            <a:r>
              <a:rPr dirty="0"/>
              <a:t>Sala de </a:t>
            </a:r>
            <a:r>
              <a:rPr dirty="0" err="1"/>
              <a:t>servidores</a:t>
            </a:r>
            <a:r>
              <a:rPr dirty="0"/>
              <a:t>: </a:t>
            </a:r>
            <a:r>
              <a:rPr dirty="0" err="1"/>
              <a:t>fechadura</a:t>
            </a:r>
            <a:r>
              <a:rPr dirty="0"/>
              <a:t> </a:t>
            </a:r>
            <a:r>
              <a:rPr dirty="0" err="1"/>
              <a:t>eletrônica</a:t>
            </a:r>
            <a:r>
              <a:rPr dirty="0"/>
              <a:t>, </a:t>
            </a:r>
            <a:r>
              <a:rPr dirty="0" err="1"/>
              <a:t>câmeras</a:t>
            </a:r>
            <a:r>
              <a:rPr dirty="0"/>
              <a:t>, UPS, backup </a:t>
            </a:r>
            <a:r>
              <a:rPr dirty="0" err="1"/>
              <a:t>externo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Mesmo</a:t>
            </a:r>
            <a:r>
              <a:rPr dirty="0"/>
              <a:t> que o site </a:t>
            </a:r>
            <a:r>
              <a:rPr dirty="0" err="1"/>
              <a:t>público</a:t>
            </a:r>
            <a:r>
              <a:rPr dirty="0"/>
              <a:t> </a:t>
            </a:r>
            <a:r>
              <a:rPr dirty="0" err="1"/>
              <a:t>seja</a:t>
            </a:r>
            <a:r>
              <a:rPr dirty="0"/>
              <a:t> </a:t>
            </a:r>
            <a:r>
              <a:rPr dirty="0" err="1"/>
              <a:t>comprometido</a:t>
            </a:r>
            <a:r>
              <a:rPr dirty="0"/>
              <a:t>, o </a:t>
            </a:r>
            <a:r>
              <a:rPr dirty="0" err="1"/>
              <a:t>acesso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banco de dados </a:t>
            </a:r>
            <a:r>
              <a:rPr dirty="0" err="1"/>
              <a:t>interno</a:t>
            </a:r>
            <a:r>
              <a:rPr dirty="0"/>
              <a:t> é </a:t>
            </a:r>
            <a:r>
              <a:rPr dirty="0" err="1"/>
              <a:t>bloqueado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firewall e </a:t>
            </a:r>
            <a:r>
              <a:rPr dirty="0" err="1"/>
              <a:t>só</a:t>
            </a:r>
            <a:r>
              <a:rPr dirty="0"/>
              <a:t> é </a:t>
            </a:r>
            <a:r>
              <a:rPr dirty="0" err="1"/>
              <a:t>possível</a:t>
            </a:r>
            <a:r>
              <a:rPr dirty="0"/>
              <a:t> via bastion host, </a:t>
            </a:r>
            <a:r>
              <a:rPr dirty="0" err="1"/>
              <a:t>limitando</a:t>
            </a:r>
            <a:r>
              <a:rPr dirty="0"/>
              <a:t> </a:t>
            </a:r>
            <a:r>
              <a:rPr dirty="0" err="1"/>
              <a:t>danos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6. Estudo de Caso — Ataque Físico vs Ataque Lógico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dirty="0"/>
              <a:t>Ataque Físico</a:t>
            </a:r>
          </a:p>
          <a:p>
            <a:pPr lvl="1"/>
            <a:r>
              <a:rPr dirty="0"/>
              <a:t>Um </a:t>
            </a:r>
            <a:r>
              <a:rPr dirty="0" err="1"/>
              <a:t>invasor</a:t>
            </a:r>
            <a:r>
              <a:rPr dirty="0"/>
              <a:t> </a:t>
            </a:r>
            <a:r>
              <a:rPr dirty="0" err="1"/>
              <a:t>entra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permissão</a:t>
            </a:r>
            <a:r>
              <a:rPr dirty="0"/>
              <a:t> (tailgating).</a:t>
            </a:r>
          </a:p>
          <a:p>
            <a:pPr lvl="1"/>
            <a:r>
              <a:rPr dirty="0" err="1"/>
              <a:t>Acessa</a:t>
            </a:r>
            <a:r>
              <a:rPr dirty="0"/>
              <a:t> a sala de </a:t>
            </a:r>
            <a:r>
              <a:rPr dirty="0" err="1"/>
              <a:t>servidores</a:t>
            </a:r>
            <a:r>
              <a:rPr dirty="0"/>
              <a:t>, </a:t>
            </a:r>
            <a:r>
              <a:rPr dirty="0" err="1"/>
              <a:t>instala</a:t>
            </a:r>
            <a:r>
              <a:rPr dirty="0"/>
              <a:t> </a:t>
            </a:r>
            <a:r>
              <a:rPr dirty="0" err="1"/>
              <a:t>dispositivo</a:t>
            </a:r>
            <a:r>
              <a:rPr dirty="0"/>
              <a:t> </a:t>
            </a:r>
            <a:r>
              <a:rPr dirty="0" err="1"/>
              <a:t>malicioso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rouba</a:t>
            </a:r>
            <a:r>
              <a:rPr dirty="0"/>
              <a:t> hardware.</a:t>
            </a:r>
          </a:p>
          <a:p>
            <a:pPr lvl="1"/>
            <a:r>
              <a:rPr dirty="0" err="1"/>
              <a:t>Mitigação</a:t>
            </a:r>
            <a:r>
              <a:rPr dirty="0"/>
              <a:t>: mantraps, </a:t>
            </a:r>
            <a:r>
              <a:rPr dirty="0" err="1"/>
              <a:t>vigilância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câmeras</a:t>
            </a:r>
            <a:r>
              <a:rPr dirty="0"/>
              <a:t>, racks </a:t>
            </a:r>
            <a:r>
              <a:rPr dirty="0" err="1"/>
              <a:t>trancados</a:t>
            </a:r>
            <a:r>
              <a:rPr dirty="0"/>
              <a:t>, </a:t>
            </a:r>
            <a:r>
              <a:rPr dirty="0" err="1"/>
              <a:t>alarmes</a:t>
            </a:r>
            <a:r>
              <a:rPr dirty="0"/>
              <a:t>.</a:t>
            </a:r>
            <a:endParaRPr lang="pt-BR" dirty="0"/>
          </a:p>
          <a:p>
            <a:r>
              <a:rPr lang="pt-BR" dirty="0"/>
              <a:t>Ataque Lógico</a:t>
            </a:r>
          </a:p>
          <a:p>
            <a:pPr lvl="1"/>
            <a:r>
              <a:rPr lang="pt-BR" dirty="0"/>
              <a:t>Exploração de vulnerabilidade no site.</a:t>
            </a:r>
          </a:p>
          <a:p>
            <a:pPr lvl="1"/>
            <a:r>
              <a:rPr lang="pt-BR" dirty="0"/>
              <a:t>Obtém acesso remoto ao banco de dados, extrai informações.</a:t>
            </a:r>
          </a:p>
          <a:p>
            <a:pPr lvl="1"/>
            <a:r>
              <a:rPr lang="pt-BR" dirty="0"/>
              <a:t>Mitigação: atualizações frequentes, WAF, segregação de rede, monitoramento de logs.</a:t>
            </a:r>
          </a:p>
          <a:p>
            <a:r>
              <a:rPr lang="pt-BR" dirty="0"/>
              <a:t>Lição: segurança eficaz exige controles físicos e lógicos integrados.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7. Atividade em Grupo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1700" err="1"/>
              <a:t>Desafio</a:t>
            </a:r>
            <a:r>
              <a:rPr lang="pt-BR" sz="1700"/>
              <a:t>: </a:t>
            </a:r>
            <a:r>
              <a:rPr lang="pt-BR" sz="1700" err="1"/>
              <a:t>desenhar</a:t>
            </a:r>
            <a:r>
              <a:rPr lang="pt-BR" sz="1700"/>
              <a:t> a </a:t>
            </a:r>
            <a:r>
              <a:rPr lang="pt-BR" sz="1700" err="1"/>
              <a:t>topologia</a:t>
            </a:r>
            <a:r>
              <a:rPr lang="pt-BR" sz="1700"/>
              <a:t> </a:t>
            </a:r>
            <a:r>
              <a:rPr lang="pt-BR" sz="1700" err="1"/>
              <a:t>segura</a:t>
            </a:r>
            <a:r>
              <a:rPr lang="pt-BR" sz="1700"/>
              <a:t> de </a:t>
            </a:r>
            <a:r>
              <a:rPr lang="pt-BR" sz="1700" err="1"/>
              <a:t>uma</a:t>
            </a:r>
            <a:r>
              <a:rPr lang="pt-BR" sz="1700"/>
              <a:t> </a:t>
            </a:r>
            <a:r>
              <a:rPr lang="pt-BR" sz="1700" err="1"/>
              <a:t>empresa</a:t>
            </a:r>
            <a:r>
              <a:rPr lang="pt-BR" sz="1700"/>
              <a:t> com:</a:t>
            </a:r>
          </a:p>
          <a:p>
            <a:pPr lvl="1"/>
            <a:r>
              <a:rPr lang="pt-BR" sz="1700"/>
              <a:t>Website </a:t>
            </a:r>
            <a:r>
              <a:rPr lang="pt-BR" sz="1700" err="1"/>
              <a:t>público</a:t>
            </a:r>
            <a:endParaRPr lang="pt-BR" sz="1700"/>
          </a:p>
          <a:p>
            <a:pPr lvl="1"/>
            <a:r>
              <a:rPr lang="pt-BR" sz="1700" err="1"/>
              <a:t>Servidor</a:t>
            </a:r>
            <a:r>
              <a:rPr lang="pt-BR" sz="1700"/>
              <a:t> de e-mail</a:t>
            </a:r>
          </a:p>
          <a:p>
            <a:pPr lvl="1"/>
            <a:r>
              <a:rPr lang="pt-BR" sz="1700"/>
              <a:t>Banco de dados </a:t>
            </a:r>
            <a:r>
              <a:rPr lang="pt-BR" sz="1700" err="1"/>
              <a:t>interno</a:t>
            </a:r>
            <a:endParaRPr lang="pt-BR" sz="1700"/>
          </a:p>
          <a:p>
            <a:pPr lvl="1"/>
            <a:r>
              <a:rPr lang="pt-BR" sz="1700" err="1"/>
              <a:t>Funcionários</a:t>
            </a:r>
            <a:r>
              <a:rPr lang="pt-BR" sz="1700"/>
              <a:t> </a:t>
            </a:r>
            <a:r>
              <a:rPr lang="pt-BR" sz="1700" err="1"/>
              <a:t>trabalhando</a:t>
            </a:r>
            <a:r>
              <a:rPr lang="pt-BR" sz="1700"/>
              <a:t> </a:t>
            </a:r>
            <a:r>
              <a:rPr lang="pt-BR" sz="1700" err="1"/>
              <a:t>remotamente</a:t>
            </a:r>
            <a:endParaRPr lang="pt-BR" sz="1700"/>
          </a:p>
          <a:p>
            <a:r>
              <a:rPr lang="pt-BR" sz="1700" err="1"/>
              <a:t>Tarefas</a:t>
            </a:r>
            <a:r>
              <a:rPr lang="pt-BR" sz="1700"/>
              <a:t>:</a:t>
            </a:r>
          </a:p>
          <a:p>
            <a:pPr lvl="1"/>
            <a:r>
              <a:rPr lang="pt-BR" sz="1700"/>
              <a:t>1. </a:t>
            </a:r>
            <a:r>
              <a:rPr lang="pt-BR" sz="1700" err="1"/>
              <a:t>Criar</a:t>
            </a:r>
            <a:r>
              <a:rPr lang="pt-BR" sz="1700"/>
              <a:t> </a:t>
            </a:r>
            <a:r>
              <a:rPr lang="pt-BR" sz="1700" err="1"/>
              <a:t>diagrama</a:t>
            </a:r>
            <a:r>
              <a:rPr lang="pt-BR" sz="1700"/>
              <a:t> de rede com DMZ, bastion host, firewall(s) e VLANs.</a:t>
            </a:r>
          </a:p>
          <a:p>
            <a:pPr lvl="1"/>
            <a:r>
              <a:rPr lang="pt-BR" sz="1700"/>
              <a:t>2. </a:t>
            </a:r>
            <a:r>
              <a:rPr lang="pt-BR" sz="1700" err="1"/>
              <a:t>Definir</a:t>
            </a:r>
            <a:r>
              <a:rPr lang="pt-BR" sz="1700"/>
              <a:t> </a:t>
            </a:r>
            <a:r>
              <a:rPr lang="pt-BR" sz="1700" err="1"/>
              <a:t>regras</a:t>
            </a:r>
            <a:r>
              <a:rPr lang="pt-BR" sz="1700"/>
              <a:t> de </a:t>
            </a:r>
            <a:r>
              <a:rPr lang="pt-BR" sz="1700" err="1"/>
              <a:t>acesso</a:t>
            </a:r>
            <a:r>
              <a:rPr lang="pt-BR" sz="1700"/>
              <a:t>: Internet, DMZ e rede interna.</a:t>
            </a:r>
          </a:p>
          <a:p>
            <a:pPr lvl="1"/>
            <a:r>
              <a:rPr lang="pt-BR" sz="1700"/>
              <a:t>3. </a:t>
            </a:r>
            <a:r>
              <a:rPr lang="pt-BR" sz="1700" err="1"/>
              <a:t>Listar</a:t>
            </a:r>
            <a:r>
              <a:rPr lang="pt-BR" sz="1700"/>
              <a:t> </a:t>
            </a:r>
            <a:r>
              <a:rPr lang="pt-BR" sz="1700" err="1"/>
              <a:t>controles</a:t>
            </a:r>
            <a:r>
              <a:rPr lang="pt-BR" sz="1700"/>
              <a:t> </a:t>
            </a:r>
            <a:r>
              <a:rPr lang="pt-BR" sz="1700" err="1"/>
              <a:t>físicos</a:t>
            </a:r>
            <a:r>
              <a:rPr lang="pt-BR" sz="1700"/>
              <a:t> para a sala de </a:t>
            </a:r>
            <a:r>
              <a:rPr lang="pt-BR" sz="1700" err="1"/>
              <a:t>servidores</a:t>
            </a:r>
            <a:r>
              <a:rPr lang="pt-BR" sz="1700"/>
              <a:t>.</a:t>
            </a:r>
          </a:p>
          <a:p>
            <a:pPr lvl="1"/>
            <a:r>
              <a:rPr lang="pt-BR" sz="1700"/>
              <a:t>4. </a:t>
            </a:r>
            <a:r>
              <a:rPr lang="pt-BR" sz="1700" err="1"/>
              <a:t>Propor</a:t>
            </a:r>
            <a:r>
              <a:rPr lang="pt-BR" sz="1700"/>
              <a:t> </a:t>
            </a:r>
            <a:r>
              <a:rPr lang="pt-BR" sz="1700" err="1"/>
              <a:t>medidas</a:t>
            </a:r>
            <a:r>
              <a:rPr lang="pt-BR" sz="1700"/>
              <a:t> de </a:t>
            </a:r>
            <a:r>
              <a:rPr lang="pt-BR" sz="1700" err="1"/>
              <a:t>mitigação</a:t>
            </a:r>
            <a:r>
              <a:rPr lang="pt-BR" sz="1700"/>
              <a:t> </a:t>
            </a:r>
            <a:r>
              <a:rPr lang="pt-BR" sz="1700" err="1"/>
              <a:t>caso</a:t>
            </a:r>
            <a:r>
              <a:rPr lang="pt-BR" sz="1700"/>
              <a:t> o webserver </a:t>
            </a:r>
            <a:r>
              <a:rPr lang="pt-BR" sz="1700" err="1"/>
              <a:t>seja</a:t>
            </a:r>
            <a:r>
              <a:rPr lang="pt-BR" sz="1700"/>
              <a:t> </a:t>
            </a:r>
            <a:r>
              <a:rPr lang="pt-BR" sz="1700" err="1"/>
              <a:t>comprometido</a:t>
            </a:r>
            <a:r>
              <a:rPr lang="pt-BR" sz="1700"/>
              <a:t>.</a:t>
            </a:r>
          </a:p>
          <a:p>
            <a:r>
              <a:rPr lang="pt-BR" sz="1700" err="1"/>
              <a:t>Exemplo</a:t>
            </a:r>
            <a:r>
              <a:rPr lang="pt-BR" sz="1700"/>
              <a:t>: </a:t>
            </a:r>
            <a:r>
              <a:rPr lang="pt-BR" sz="1700" err="1"/>
              <a:t>Mapear</a:t>
            </a:r>
            <a:r>
              <a:rPr lang="pt-BR" sz="1700"/>
              <a:t> o </a:t>
            </a:r>
            <a:r>
              <a:rPr lang="pt-BR" sz="1700" err="1"/>
              <a:t>fluxo</a:t>
            </a:r>
            <a:r>
              <a:rPr lang="pt-BR" sz="1700"/>
              <a:t> de dados: VPN → bastion host → rede interna → </a:t>
            </a:r>
            <a:r>
              <a:rPr lang="pt-BR" sz="1700" err="1"/>
              <a:t>acesso</a:t>
            </a:r>
            <a:r>
              <a:rPr lang="pt-BR" sz="1700"/>
              <a:t> </a:t>
            </a:r>
            <a:r>
              <a:rPr lang="pt-BR" sz="1700" err="1"/>
              <a:t>seguro</a:t>
            </a:r>
            <a:r>
              <a:rPr lang="pt-BR" sz="1700"/>
              <a:t> </a:t>
            </a:r>
            <a:r>
              <a:rPr lang="pt-BR" sz="1700" err="1"/>
              <a:t>ao</a:t>
            </a:r>
            <a:r>
              <a:rPr lang="pt-BR" sz="1700"/>
              <a:t> banco de dados.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1. Conceito de Segurança Física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/>
              <a:t>A segurança física refere-se a todas as medidas implementadas para proteger ativos tangíveis, como servidores, estações de trabalho, cabos de rede, mídias de backup e equipamentos de telecomunicações, contra acessos não autorizados, desastres ambientais e falhas operacionais.</a:t>
            </a:r>
          </a:p>
          <a:p>
            <a:r>
              <a:rPr lang="pt-BR"/>
              <a:t>Ela complementa a segurança lógica, pois muitas invasões digitais têm origem em falhas físicas, como:</a:t>
            </a:r>
          </a:p>
          <a:p>
            <a:pPr lvl="1"/>
            <a:r>
              <a:rPr lang="pt-BR"/>
              <a:t>Tailgating: um intruso entra junto com um funcionário autorizado, aproveitando-se da confiança ou descuido.</a:t>
            </a:r>
          </a:p>
          <a:p>
            <a:pPr lvl="1"/>
            <a:r>
              <a:rPr lang="pt-BR"/>
              <a:t>Roubo de dispositivos: notebooks, HDs externos ou servidores podem conter dados sensíveis.</a:t>
            </a:r>
          </a:p>
          <a:p>
            <a:pPr lvl="1"/>
            <a:r>
              <a:rPr lang="pt-BR"/>
              <a:t>Instalação de dispositivos maliciosos: como keyloggers, câmeras ou sniffers de rede.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1. Conceito de Segurança Física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dirty="0"/>
              <a:t>Princípios básicos da segurança física:</a:t>
            </a:r>
          </a:p>
          <a:p>
            <a:pPr lvl="1"/>
            <a:r>
              <a:rPr lang="pt-BR" dirty="0"/>
              <a:t>Dissuadir (Deter): barreiras físicas, sinalização clara, políticas de segurança visíveis.</a:t>
            </a:r>
          </a:p>
          <a:p>
            <a:pPr lvl="1"/>
            <a:r>
              <a:rPr lang="pt-BR" dirty="0"/>
              <a:t>Detectar: sensores de presença, câmeras de vigilância, alarmes sonoros e sistemas de monitoramento.</a:t>
            </a:r>
          </a:p>
          <a:p>
            <a:pPr lvl="1"/>
            <a:r>
              <a:rPr lang="pt-BR" dirty="0"/>
              <a:t>Atrasar (Delay): portas reforçadas, </a:t>
            </a:r>
            <a:r>
              <a:rPr lang="pt-BR" dirty="0" err="1"/>
              <a:t>mantraps</a:t>
            </a:r>
            <a:r>
              <a:rPr lang="pt-BR" dirty="0"/>
              <a:t> (duas portas sequenciais que permitem entrada controlada</a:t>
            </a:r>
            <a:r>
              <a:rPr dirty="0"/>
              <a:t>), racks </a:t>
            </a:r>
            <a:r>
              <a:rPr dirty="0" err="1"/>
              <a:t>trancados</a:t>
            </a:r>
            <a:r>
              <a:rPr dirty="0"/>
              <a:t>.</a:t>
            </a:r>
          </a:p>
          <a:p>
            <a:pPr lvl="1"/>
            <a:r>
              <a:rPr dirty="0"/>
              <a:t>Responder: equipe </a:t>
            </a:r>
            <a:r>
              <a:rPr dirty="0" err="1"/>
              <a:t>treinada</a:t>
            </a:r>
            <a:r>
              <a:rPr dirty="0"/>
              <a:t>, plano de </a:t>
            </a:r>
            <a:r>
              <a:rPr dirty="0" err="1"/>
              <a:t>incidentes</a:t>
            </a:r>
            <a:r>
              <a:rPr dirty="0"/>
              <a:t>, </a:t>
            </a:r>
            <a:r>
              <a:rPr dirty="0" err="1"/>
              <a:t>monitoramento</a:t>
            </a:r>
            <a:r>
              <a:rPr dirty="0"/>
              <a:t> 24/7.</a:t>
            </a:r>
          </a:p>
          <a:p>
            <a:r>
              <a:rPr dirty="0" err="1"/>
              <a:t>Exemplo</a:t>
            </a:r>
            <a:r>
              <a:rPr dirty="0"/>
              <a:t>: Uma sala de </a:t>
            </a:r>
            <a:r>
              <a:rPr dirty="0" err="1"/>
              <a:t>servidores</a:t>
            </a:r>
            <a:r>
              <a:rPr dirty="0"/>
              <a:t> com porta </a:t>
            </a:r>
            <a:r>
              <a:rPr dirty="0" err="1"/>
              <a:t>biométrica</a:t>
            </a:r>
            <a:r>
              <a:rPr dirty="0"/>
              <a:t>, </a:t>
            </a:r>
            <a:r>
              <a:rPr dirty="0" err="1"/>
              <a:t>alarme</a:t>
            </a:r>
            <a:r>
              <a:rPr dirty="0"/>
              <a:t> </a:t>
            </a:r>
            <a:r>
              <a:rPr dirty="0" err="1"/>
              <a:t>sonoro</a:t>
            </a:r>
            <a:r>
              <a:rPr dirty="0"/>
              <a:t> e </a:t>
            </a:r>
            <a:r>
              <a:rPr dirty="0" err="1"/>
              <a:t>câmeras</a:t>
            </a:r>
            <a:r>
              <a:rPr dirty="0"/>
              <a:t> </a:t>
            </a:r>
            <a:r>
              <a:rPr dirty="0" err="1"/>
              <a:t>integradas</a:t>
            </a:r>
            <a:r>
              <a:rPr dirty="0"/>
              <a:t>. Caso </a:t>
            </a:r>
            <a:r>
              <a:rPr dirty="0" err="1"/>
              <a:t>alguém</a:t>
            </a:r>
            <a:r>
              <a:rPr dirty="0"/>
              <a:t> </a:t>
            </a:r>
            <a:r>
              <a:rPr dirty="0" err="1"/>
              <a:t>tente</a:t>
            </a:r>
            <a:r>
              <a:rPr dirty="0"/>
              <a:t> </a:t>
            </a:r>
            <a:r>
              <a:rPr dirty="0" err="1"/>
              <a:t>forçar</a:t>
            </a:r>
            <a:r>
              <a:rPr dirty="0"/>
              <a:t> a porta, o </a:t>
            </a:r>
            <a:r>
              <a:rPr dirty="0" err="1"/>
              <a:t>alarme</a:t>
            </a:r>
            <a:r>
              <a:rPr dirty="0"/>
              <a:t> </a:t>
            </a:r>
            <a:r>
              <a:rPr dirty="0" err="1"/>
              <a:t>dispara</a:t>
            </a:r>
            <a:r>
              <a:rPr dirty="0"/>
              <a:t>, e a equipe de </a:t>
            </a:r>
            <a:r>
              <a:rPr dirty="0" err="1"/>
              <a:t>segurança</a:t>
            </a:r>
            <a:r>
              <a:rPr dirty="0"/>
              <a:t> é </a:t>
            </a:r>
            <a:r>
              <a:rPr dirty="0" err="1"/>
              <a:t>notificada</a:t>
            </a:r>
            <a:r>
              <a:rPr dirty="0"/>
              <a:t> </a:t>
            </a:r>
            <a:r>
              <a:rPr dirty="0" err="1"/>
              <a:t>imediatamente</a:t>
            </a:r>
            <a:r>
              <a:rPr dirty="0"/>
              <a:t>, </a:t>
            </a:r>
            <a:r>
              <a:rPr dirty="0" err="1"/>
              <a:t>enquanto</a:t>
            </a:r>
            <a:r>
              <a:rPr dirty="0"/>
              <a:t> o </a:t>
            </a:r>
            <a:r>
              <a:rPr dirty="0" err="1"/>
              <a:t>intruso</a:t>
            </a:r>
            <a:r>
              <a:rPr dirty="0"/>
              <a:t> </a:t>
            </a:r>
            <a:r>
              <a:rPr dirty="0" err="1"/>
              <a:t>fica</a:t>
            </a:r>
            <a:r>
              <a:rPr dirty="0"/>
              <a:t> “</a:t>
            </a:r>
            <a:r>
              <a:rPr dirty="0" err="1"/>
              <a:t>atrasado</a:t>
            </a:r>
            <a:r>
              <a:rPr dirty="0"/>
              <a:t>” pela porta </a:t>
            </a:r>
            <a:r>
              <a:rPr dirty="0" err="1"/>
              <a:t>reforçada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2. Áreas Seguras e Controles de Acesso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lang="pt-BR" sz="1500"/>
              <a:t>Requisitos mínimos</a:t>
            </a:r>
          </a:p>
          <a:p>
            <a:pPr lvl="1"/>
            <a:r>
              <a:rPr lang="pt-BR" sz="1500" err="1"/>
              <a:t>Perímetro</a:t>
            </a:r>
            <a:r>
              <a:rPr lang="pt-BR" sz="1500"/>
              <a:t>: </a:t>
            </a:r>
            <a:r>
              <a:rPr lang="pt-BR" sz="1500" err="1"/>
              <a:t>cercas</a:t>
            </a:r>
            <a:r>
              <a:rPr lang="pt-BR" sz="1500"/>
              <a:t>, </a:t>
            </a:r>
            <a:r>
              <a:rPr lang="pt-BR" sz="1500" err="1"/>
              <a:t>portões</a:t>
            </a:r>
            <a:r>
              <a:rPr lang="pt-BR" sz="1500"/>
              <a:t> </a:t>
            </a:r>
            <a:r>
              <a:rPr lang="pt-BR" sz="1500" err="1"/>
              <a:t>controlados</a:t>
            </a:r>
            <a:r>
              <a:rPr lang="pt-BR" sz="1500"/>
              <a:t>, </a:t>
            </a:r>
            <a:r>
              <a:rPr lang="pt-BR" sz="1500" err="1"/>
              <a:t>recepção</a:t>
            </a:r>
            <a:r>
              <a:rPr lang="pt-BR" sz="1500"/>
              <a:t> </a:t>
            </a:r>
            <a:r>
              <a:rPr lang="pt-BR" sz="1500" err="1"/>
              <a:t>monitorada</a:t>
            </a:r>
            <a:r>
              <a:rPr lang="pt-BR" sz="1500"/>
              <a:t> com vigilantes.</a:t>
            </a:r>
          </a:p>
          <a:p>
            <a:pPr lvl="1"/>
            <a:r>
              <a:rPr lang="pt-BR" sz="1500"/>
              <a:t>Portas de </a:t>
            </a:r>
            <a:r>
              <a:rPr lang="pt-BR" sz="1500" err="1"/>
              <a:t>acesso</a:t>
            </a:r>
            <a:r>
              <a:rPr lang="pt-BR" sz="1500"/>
              <a:t>: </a:t>
            </a:r>
            <a:r>
              <a:rPr lang="pt-BR" sz="1500" err="1"/>
              <a:t>cartões</a:t>
            </a:r>
            <a:r>
              <a:rPr lang="pt-BR" sz="1500"/>
              <a:t> </a:t>
            </a:r>
            <a:r>
              <a:rPr lang="pt-BR" sz="1500" err="1"/>
              <a:t>magnéticos</a:t>
            </a:r>
            <a:r>
              <a:rPr lang="pt-BR" sz="1500"/>
              <a:t>, </a:t>
            </a:r>
            <a:r>
              <a:rPr lang="pt-BR" sz="1500" err="1"/>
              <a:t>biometria</a:t>
            </a:r>
            <a:r>
              <a:rPr lang="pt-BR" sz="1500"/>
              <a:t> </a:t>
            </a:r>
            <a:r>
              <a:rPr lang="pt-BR" sz="1500" err="1"/>
              <a:t>ou</a:t>
            </a:r>
            <a:r>
              <a:rPr lang="pt-BR" sz="1500"/>
              <a:t> </a:t>
            </a:r>
            <a:r>
              <a:rPr lang="pt-BR" sz="1500" err="1"/>
              <a:t>senha</a:t>
            </a:r>
            <a:r>
              <a:rPr lang="pt-BR" sz="1500"/>
              <a:t>, </a:t>
            </a:r>
            <a:r>
              <a:rPr lang="pt-BR" sz="1500" err="1"/>
              <a:t>preferencialmente</a:t>
            </a:r>
            <a:r>
              <a:rPr lang="pt-BR" sz="1500"/>
              <a:t> com </a:t>
            </a:r>
            <a:r>
              <a:rPr lang="pt-BR" sz="1500" err="1"/>
              <a:t>autenticação</a:t>
            </a:r>
            <a:r>
              <a:rPr lang="pt-BR" sz="1500"/>
              <a:t> </a:t>
            </a:r>
            <a:r>
              <a:rPr lang="pt-BR" sz="1500" err="1"/>
              <a:t>multifatorial</a:t>
            </a:r>
            <a:r>
              <a:rPr lang="pt-BR" sz="1500"/>
              <a:t> (MFA).</a:t>
            </a:r>
          </a:p>
          <a:p>
            <a:pPr lvl="1"/>
            <a:r>
              <a:rPr lang="pt-BR" sz="1500"/>
              <a:t>Mantraps: duas </a:t>
            </a:r>
            <a:r>
              <a:rPr lang="pt-BR" sz="1500" err="1"/>
              <a:t>portas</a:t>
            </a:r>
            <a:r>
              <a:rPr lang="pt-BR" sz="1500"/>
              <a:t> </a:t>
            </a:r>
            <a:r>
              <a:rPr lang="pt-BR" sz="1500" err="1"/>
              <a:t>em</a:t>
            </a:r>
            <a:r>
              <a:rPr lang="pt-BR" sz="1500"/>
              <a:t> </a:t>
            </a:r>
            <a:r>
              <a:rPr lang="pt-BR" sz="1500" err="1"/>
              <a:t>sequência</a:t>
            </a:r>
            <a:r>
              <a:rPr lang="pt-BR" sz="1500"/>
              <a:t>; </a:t>
            </a:r>
            <a:r>
              <a:rPr lang="pt-BR" sz="1500" err="1"/>
              <a:t>somente</a:t>
            </a:r>
            <a:r>
              <a:rPr lang="pt-BR" sz="1500"/>
              <a:t> </a:t>
            </a:r>
            <a:r>
              <a:rPr lang="pt-BR" sz="1500" err="1"/>
              <a:t>uma</a:t>
            </a:r>
            <a:r>
              <a:rPr lang="pt-BR" sz="1500"/>
              <a:t> </a:t>
            </a:r>
            <a:r>
              <a:rPr lang="pt-BR" sz="1500" err="1"/>
              <a:t>abre</a:t>
            </a:r>
            <a:r>
              <a:rPr lang="pt-BR" sz="1500"/>
              <a:t> </a:t>
            </a:r>
            <a:r>
              <a:rPr lang="pt-BR" sz="1500" err="1"/>
              <a:t>por</a:t>
            </a:r>
            <a:r>
              <a:rPr lang="pt-BR" sz="1500"/>
              <a:t> </a:t>
            </a:r>
            <a:r>
              <a:rPr lang="pt-BR" sz="1500" err="1"/>
              <a:t>vez</a:t>
            </a:r>
            <a:r>
              <a:rPr lang="pt-BR" sz="1500"/>
              <a:t>, </a:t>
            </a:r>
            <a:r>
              <a:rPr lang="pt-BR" sz="1500" err="1"/>
              <a:t>evitando</a:t>
            </a:r>
            <a:r>
              <a:rPr lang="pt-BR" sz="1500"/>
              <a:t> entrada de </a:t>
            </a:r>
            <a:r>
              <a:rPr lang="pt-BR" sz="1500" err="1"/>
              <a:t>intrusos</a:t>
            </a:r>
            <a:r>
              <a:rPr lang="pt-BR" sz="1500"/>
              <a:t> </a:t>
            </a:r>
            <a:r>
              <a:rPr lang="pt-BR" sz="1500" err="1"/>
              <a:t>acompanhando</a:t>
            </a:r>
            <a:r>
              <a:rPr lang="pt-BR" sz="1500"/>
              <a:t> </a:t>
            </a:r>
            <a:r>
              <a:rPr lang="pt-BR" sz="1500" err="1"/>
              <a:t>funcionários</a:t>
            </a:r>
            <a:r>
              <a:rPr lang="pt-BR" sz="1500"/>
              <a:t>.</a:t>
            </a:r>
          </a:p>
          <a:p>
            <a:pPr lvl="1"/>
            <a:r>
              <a:rPr lang="pt-BR" sz="1500"/>
              <a:t>Zonas de </a:t>
            </a:r>
            <a:r>
              <a:rPr lang="pt-BR" sz="1500" err="1"/>
              <a:t>segurança</a:t>
            </a:r>
            <a:r>
              <a:rPr lang="pt-BR" sz="1500"/>
              <a:t>:</a:t>
            </a:r>
          </a:p>
          <a:p>
            <a:pPr lvl="2"/>
            <a:r>
              <a:rPr lang="pt-BR" sz="1500"/>
              <a:t>Pública → </a:t>
            </a:r>
            <a:r>
              <a:rPr lang="pt-BR" sz="1500" err="1"/>
              <a:t>restrita</a:t>
            </a:r>
            <a:r>
              <a:rPr lang="pt-BR" sz="1500"/>
              <a:t> → </a:t>
            </a:r>
            <a:r>
              <a:rPr lang="pt-BR" sz="1500" err="1"/>
              <a:t>crítica</a:t>
            </a:r>
            <a:r>
              <a:rPr lang="pt-BR" sz="1500"/>
              <a:t> (ex.: sala de </a:t>
            </a:r>
            <a:r>
              <a:rPr lang="pt-BR" sz="1500" err="1"/>
              <a:t>servidores</a:t>
            </a:r>
            <a:r>
              <a:rPr lang="pt-BR" sz="1500"/>
              <a:t>).</a:t>
            </a:r>
          </a:p>
          <a:p>
            <a:pPr lvl="1"/>
            <a:r>
              <a:rPr lang="pt-BR" sz="1500"/>
              <a:t>CCTV (Closed Circuit Television): </a:t>
            </a:r>
            <a:r>
              <a:rPr lang="pt-BR" sz="1500" err="1"/>
              <a:t>câmeras</a:t>
            </a:r>
            <a:r>
              <a:rPr lang="pt-BR" sz="1500"/>
              <a:t> </a:t>
            </a:r>
            <a:r>
              <a:rPr lang="pt-BR" sz="1500" err="1"/>
              <a:t>cobrindo</a:t>
            </a:r>
            <a:r>
              <a:rPr lang="pt-BR" sz="1500"/>
              <a:t> entradas, </a:t>
            </a:r>
            <a:r>
              <a:rPr lang="pt-BR" sz="1500" err="1"/>
              <a:t>corredores</a:t>
            </a:r>
            <a:r>
              <a:rPr lang="pt-BR" sz="1500"/>
              <a:t> e </a:t>
            </a:r>
            <a:r>
              <a:rPr lang="pt-BR" sz="1500" err="1"/>
              <a:t>áreas</a:t>
            </a:r>
            <a:r>
              <a:rPr lang="pt-BR" sz="1500"/>
              <a:t> </a:t>
            </a:r>
            <a:r>
              <a:rPr lang="pt-BR" sz="1500" err="1"/>
              <a:t>críticas</a:t>
            </a:r>
            <a:r>
              <a:rPr lang="pt-BR" sz="1500"/>
              <a:t>, com </a:t>
            </a:r>
            <a:r>
              <a:rPr lang="pt-BR" sz="1500" err="1"/>
              <a:t>retenção</a:t>
            </a:r>
            <a:r>
              <a:rPr lang="pt-BR" sz="1500"/>
              <a:t> </a:t>
            </a:r>
            <a:r>
              <a:rPr lang="pt-BR" sz="1500" err="1"/>
              <a:t>mínima</a:t>
            </a:r>
            <a:r>
              <a:rPr lang="pt-BR" sz="1500"/>
              <a:t> de 30 </a:t>
            </a:r>
            <a:r>
              <a:rPr lang="pt-BR" sz="1500" err="1"/>
              <a:t>dias</a:t>
            </a:r>
            <a:r>
              <a:rPr lang="pt-BR" sz="1500"/>
              <a:t>.</a:t>
            </a:r>
          </a:p>
          <a:p>
            <a:pPr lvl="1"/>
            <a:r>
              <a:rPr lang="pt-BR" sz="1500"/>
              <a:t>Controle de </a:t>
            </a:r>
            <a:r>
              <a:rPr lang="pt-BR" sz="1500" err="1"/>
              <a:t>visitantes</a:t>
            </a:r>
            <a:r>
              <a:rPr lang="pt-BR" sz="1500"/>
              <a:t>: </a:t>
            </a:r>
            <a:r>
              <a:rPr lang="pt-BR" sz="1500" err="1"/>
              <a:t>registro</a:t>
            </a:r>
            <a:r>
              <a:rPr lang="pt-BR" sz="1500"/>
              <a:t> de entrada, </a:t>
            </a:r>
            <a:r>
              <a:rPr lang="pt-BR" sz="1500" err="1"/>
              <a:t>crachás</a:t>
            </a:r>
            <a:r>
              <a:rPr lang="pt-BR" sz="1500"/>
              <a:t> </a:t>
            </a:r>
            <a:r>
              <a:rPr lang="pt-BR" sz="1500" err="1"/>
              <a:t>temporários</a:t>
            </a:r>
            <a:r>
              <a:rPr lang="pt-BR" sz="1500"/>
              <a:t>, </a:t>
            </a:r>
            <a:r>
              <a:rPr lang="pt-BR" sz="1500" err="1"/>
              <a:t>acompanhamento</a:t>
            </a:r>
            <a:r>
              <a:rPr lang="pt-BR" sz="1500"/>
              <a:t> </a:t>
            </a:r>
            <a:r>
              <a:rPr lang="pt-BR" sz="1500" err="1"/>
              <a:t>obrigatório</a:t>
            </a:r>
            <a:r>
              <a:rPr lang="pt-BR" sz="1500"/>
              <a:t>.</a:t>
            </a:r>
          </a:p>
          <a:p>
            <a:r>
              <a:rPr lang="pt-BR" sz="1500" err="1"/>
              <a:t>Exemplo</a:t>
            </a:r>
            <a:r>
              <a:rPr lang="pt-BR" sz="1500"/>
              <a:t>: Uma </a:t>
            </a:r>
            <a:r>
              <a:rPr lang="pt-BR" sz="1500" err="1"/>
              <a:t>empresa</a:t>
            </a:r>
            <a:r>
              <a:rPr lang="pt-BR" sz="1500"/>
              <a:t> </a:t>
            </a:r>
            <a:r>
              <a:rPr lang="pt-BR" sz="1500" err="1"/>
              <a:t>possui</a:t>
            </a:r>
            <a:r>
              <a:rPr lang="pt-BR" sz="1500"/>
              <a:t> um hall de entrada com </a:t>
            </a:r>
            <a:r>
              <a:rPr lang="pt-BR" sz="1500" err="1"/>
              <a:t>recepção</a:t>
            </a:r>
            <a:r>
              <a:rPr lang="pt-BR" sz="1500"/>
              <a:t>. </a:t>
            </a:r>
            <a:r>
              <a:rPr lang="pt-BR" sz="1500" err="1"/>
              <a:t>Visitantes</a:t>
            </a:r>
            <a:r>
              <a:rPr lang="pt-BR" sz="1500"/>
              <a:t> </a:t>
            </a:r>
            <a:r>
              <a:rPr lang="pt-BR" sz="1500" err="1"/>
              <a:t>recebem</a:t>
            </a:r>
            <a:r>
              <a:rPr lang="pt-BR" sz="1500"/>
              <a:t> </a:t>
            </a:r>
            <a:r>
              <a:rPr lang="pt-BR" sz="1500" err="1"/>
              <a:t>crachá</a:t>
            </a:r>
            <a:r>
              <a:rPr lang="pt-BR" sz="1500"/>
              <a:t> </a:t>
            </a:r>
            <a:r>
              <a:rPr lang="pt-BR" sz="1500" err="1"/>
              <a:t>temporário</a:t>
            </a:r>
            <a:r>
              <a:rPr lang="pt-BR" sz="1500"/>
              <a:t>, </a:t>
            </a:r>
            <a:r>
              <a:rPr lang="pt-BR" sz="1500" err="1"/>
              <a:t>só</a:t>
            </a:r>
            <a:r>
              <a:rPr lang="pt-BR" sz="1500"/>
              <a:t> </a:t>
            </a:r>
            <a:r>
              <a:rPr lang="pt-BR" sz="1500" err="1"/>
              <a:t>podendo</a:t>
            </a:r>
            <a:r>
              <a:rPr lang="pt-BR" sz="1500"/>
              <a:t> </a:t>
            </a:r>
            <a:r>
              <a:rPr lang="pt-BR" sz="1500" err="1"/>
              <a:t>acessar</a:t>
            </a:r>
            <a:r>
              <a:rPr lang="pt-BR" sz="1500"/>
              <a:t> </a:t>
            </a:r>
            <a:r>
              <a:rPr lang="pt-BR" sz="1500" err="1"/>
              <a:t>áreas</a:t>
            </a:r>
            <a:r>
              <a:rPr lang="pt-BR" sz="1500"/>
              <a:t> </a:t>
            </a:r>
            <a:r>
              <a:rPr lang="pt-BR" sz="1500" err="1"/>
              <a:t>públicas</a:t>
            </a:r>
            <a:r>
              <a:rPr lang="pt-BR" sz="1500"/>
              <a:t>. Para </a:t>
            </a:r>
            <a:r>
              <a:rPr lang="pt-BR" sz="1500" err="1"/>
              <a:t>entrar</a:t>
            </a:r>
            <a:r>
              <a:rPr lang="pt-BR" sz="1500"/>
              <a:t> </a:t>
            </a:r>
            <a:r>
              <a:rPr lang="pt-BR" sz="1500" err="1"/>
              <a:t>na</a:t>
            </a:r>
            <a:r>
              <a:rPr lang="pt-BR" sz="1500"/>
              <a:t> sala de </a:t>
            </a:r>
            <a:r>
              <a:rPr lang="pt-BR" sz="1500" err="1"/>
              <a:t>servidores</a:t>
            </a:r>
            <a:r>
              <a:rPr lang="pt-BR" sz="1500"/>
              <a:t>, é </a:t>
            </a:r>
            <a:r>
              <a:rPr lang="pt-BR" sz="1500" err="1"/>
              <a:t>necessário</a:t>
            </a:r>
            <a:r>
              <a:rPr lang="pt-BR" sz="1500"/>
              <a:t> </a:t>
            </a:r>
            <a:r>
              <a:rPr lang="pt-BR" sz="1500" err="1"/>
              <a:t>autenticação</a:t>
            </a:r>
            <a:r>
              <a:rPr lang="pt-BR" sz="1500"/>
              <a:t> </a:t>
            </a:r>
            <a:r>
              <a:rPr lang="pt-BR" sz="1500" err="1"/>
              <a:t>biométrica</a:t>
            </a:r>
            <a:r>
              <a:rPr lang="pt-BR" sz="1500"/>
              <a:t>, e </a:t>
            </a:r>
            <a:r>
              <a:rPr lang="pt-BR" sz="1500" err="1"/>
              <a:t>todas</a:t>
            </a:r>
            <a:r>
              <a:rPr lang="pt-BR" sz="1500"/>
              <a:t> as </a:t>
            </a:r>
            <a:r>
              <a:rPr lang="pt-BR" sz="1500" err="1"/>
              <a:t>ações</a:t>
            </a:r>
            <a:r>
              <a:rPr lang="pt-BR" sz="1500"/>
              <a:t> </a:t>
            </a:r>
            <a:r>
              <a:rPr lang="pt-BR" sz="1500" err="1"/>
              <a:t>são</a:t>
            </a:r>
            <a:r>
              <a:rPr lang="pt-BR" sz="1500"/>
              <a:t> </a:t>
            </a:r>
            <a:r>
              <a:rPr lang="pt-BR" sz="1500" err="1"/>
              <a:t>gravadas</a:t>
            </a:r>
            <a:r>
              <a:rPr lang="pt-BR" sz="1500"/>
              <a:t> </a:t>
            </a:r>
            <a:r>
              <a:rPr lang="pt-BR" sz="1500" err="1"/>
              <a:t>por</a:t>
            </a:r>
            <a:r>
              <a:rPr lang="pt-BR" sz="1500"/>
              <a:t> CCTV.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3. Proteção contra Falhas Ambientais - Energia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dirty="0"/>
              <a:t>UPS (Uninterruptible Power Supply): </a:t>
            </a:r>
            <a:r>
              <a:rPr dirty="0" err="1"/>
              <a:t>fornece</a:t>
            </a:r>
            <a:r>
              <a:rPr dirty="0"/>
              <a:t> </a:t>
            </a:r>
            <a:r>
              <a:rPr dirty="0" err="1"/>
              <a:t>energia</a:t>
            </a:r>
            <a:r>
              <a:rPr dirty="0"/>
              <a:t> </a:t>
            </a:r>
            <a:r>
              <a:rPr dirty="0" err="1"/>
              <a:t>imediata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</a:t>
            </a:r>
            <a:r>
              <a:rPr dirty="0" err="1"/>
              <a:t>quedas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oscilações</a:t>
            </a:r>
            <a:r>
              <a:rPr dirty="0"/>
              <a:t>, </a:t>
            </a:r>
            <a:r>
              <a:rPr dirty="0" err="1"/>
              <a:t>evitando</a:t>
            </a:r>
            <a:r>
              <a:rPr dirty="0"/>
              <a:t> </a:t>
            </a:r>
            <a:r>
              <a:rPr dirty="0" err="1"/>
              <a:t>desligamentos</a:t>
            </a:r>
            <a:r>
              <a:rPr dirty="0"/>
              <a:t> </a:t>
            </a:r>
            <a:r>
              <a:rPr dirty="0" err="1"/>
              <a:t>abruptos</a:t>
            </a:r>
            <a:r>
              <a:rPr dirty="0"/>
              <a:t>.</a:t>
            </a:r>
          </a:p>
          <a:p>
            <a:pPr lvl="1"/>
            <a:r>
              <a:rPr dirty="0" err="1"/>
              <a:t>Geradores</a:t>
            </a:r>
            <a:r>
              <a:rPr dirty="0"/>
              <a:t>: </a:t>
            </a:r>
            <a:r>
              <a:rPr dirty="0" err="1"/>
              <a:t>mantêm</a:t>
            </a:r>
            <a:r>
              <a:rPr dirty="0"/>
              <a:t> </a:t>
            </a:r>
            <a:r>
              <a:rPr dirty="0" err="1"/>
              <a:t>operação</a:t>
            </a:r>
            <a:r>
              <a:rPr dirty="0"/>
              <a:t> </a:t>
            </a:r>
            <a:r>
              <a:rPr dirty="0" err="1"/>
              <a:t>contínua</a:t>
            </a:r>
            <a:r>
              <a:rPr dirty="0"/>
              <a:t> </a:t>
            </a:r>
            <a:r>
              <a:rPr dirty="0" err="1"/>
              <a:t>durante</a:t>
            </a:r>
            <a:r>
              <a:rPr dirty="0"/>
              <a:t> longas </a:t>
            </a:r>
            <a:r>
              <a:rPr dirty="0" err="1"/>
              <a:t>interrupções</a:t>
            </a:r>
            <a:r>
              <a:rPr dirty="0"/>
              <a:t> de </a:t>
            </a:r>
            <a:r>
              <a:rPr dirty="0" err="1"/>
              <a:t>energia</a:t>
            </a:r>
            <a:r>
              <a:rPr dirty="0"/>
              <a:t>.</a:t>
            </a:r>
          </a:p>
          <a:p>
            <a:pPr lvl="1"/>
            <a:r>
              <a:rPr dirty="0" err="1"/>
              <a:t>Redundância</a:t>
            </a:r>
            <a:r>
              <a:rPr dirty="0"/>
              <a:t>: duas </a:t>
            </a:r>
            <a:r>
              <a:rPr dirty="0" err="1"/>
              <a:t>fontes</a:t>
            </a:r>
            <a:r>
              <a:rPr dirty="0"/>
              <a:t> </a:t>
            </a:r>
            <a:r>
              <a:rPr dirty="0" err="1"/>
              <a:t>independentes</a:t>
            </a:r>
            <a:r>
              <a:rPr dirty="0"/>
              <a:t> de </a:t>
            </a:r>
            <a:r>
              <a:rPr dirty="0" err="1"/>
              <a:t>energia</a:t>
            </a:r>
            <a:r>
              <a:rPr dirty="0"/>
              <a:t> </a:t>
            </a:r>
            <a:r>
              <a:rPr dirty="0" err="1"/>
              <a:t>garantem</a:t>
            </a:r>
            <a:r>
              <a:rPr dirty="0"/>
              <a:t> </a:t>
            </a:r>
            <a:r>
              <a:rPr dirty="0" err="1"/>
              <a:t>continuidade</a:t>
            </a:r>
            <a:r>
              <a:rPr dirty="0"/>
              <a:t>, </a:t>
            </a:r>
            <a:r>
              <a:rPr dirty="0" err="1"/>
              <a:t>mesmo</a:t>
            </a:r>
            <a:r>
              <a:rPr dirty="0"/>
              <a:t> se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falhar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: U</a:t>
            </a:r>
            <a:r>
              <a:rPr lang="pt-BR" dirty="0"/>
              <a:t>m</a:t>
            </a:r>
            <a:r>
              <a:rPr dirty="0"/>
              <a:t> </a:t>
            </a:r>
            <a:r>
              <a:rPr dirty="0" err="1"/>
              <a:t>servidor</a:t>
            </a:r>
            <a:r>
              <a:rPr dirty="0"/>
              <a:t> </a:t>
            </a:r>
            <a:r>
              <a:rPr dirty="0" err="1"/>
              <a:t>crítico</a:t>
            </a:r>
            <a:r>
              <a:rPr dirty="0"/>
              <a:t> </a:t>
            </a:r>
            <a:r>
              <a:rPr dirty="0" err="1"/>
              <a:t>recebe</a:t>
            </a:r>
            <a:r>
              <a:rPr dirty="0"/>
              <a:t> </a:t>
            </a:r>
            <a:r>
              <a:rPr dirty="0" err="1"/>
              <a:t>energia</a:t>
            </a:r>
            <a:r>
              <a:rPr dirty="0"/>
              <a:t> via UPS e </a:t>
            </a:r>
            <a:r>
              <a:rPr dirty="0" err="1"/>
              <a:t>gerador</a:t>
            </a:r>
            <a:r>
              <a:rPr dirty="0"/>
              <a:t>. Caso </a:t>
            </a:r>
            <a:r>
              <a:rPr dirty="0" err="1"/>
              <a:t>falte</a:t>
            </a:r>
            <a:r>
              <a:rPr dirty="0"/>
              <a:t> </a:t>
            </a:r>
            <a:r>
              <a:rPr dirty="0" err="1"/>
              <a:t>energia</a:t>
            </a:r>
            <a:r>
              <a:rPr dirty="0"/>
              <a:t>, o UPS </a:t>
            </a:r>
            <a:r>
              <a:rPr dirty="0" err="1"/>
              <a:t>mantém</a:t>
            </a:r>
            <a:r>
              <a:rPr dirty="0"/>
              <a:t> </a:t>
            </a:r>
            <a:r>
              <a:rPr dirty="0" err="1"/>
              <a:t>operação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minutos</a:t>
            </a:r>
            <a:r>
              <a:rPr dirty="0"/>
              <a:t> </a:t>
            </a:r>
            <a:r>
              <a:rPr dirty="0" err="1"/>
              <a:t>até</a:t>
            </a:r>
            <a:r>
              <a:rPr dirty="0"/>
              <a:t> o </a:t>
            </a:r>
            <a:r>
              <a:rPr dirty="0" err="1"/>
              <a:t>gerador</a:t>
            </a:r>
            <a:r>
              <a:rPr dirty="0"/>
              <a:t> </a:t>
            </a:r>
            <a:r>
              <a:rPr dirty="0" err="1"/>
              <a:t>entrar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funcionamento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3. Proteção contra Falhas Ambientais - Climatização (HVAC)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dirty="0" err="1"/>
              <a:t>Temperatura</a:t>
            </a:r>
            <a:r>
              <a:rPr dirty="0"/>
              <a:t> ideal: 18 a 27 °C</a:t>
            </a:r>
          </a:p>
          <a:p>
            <a:pPr lvl="1"/>
            <a:r>
              <a:rPr dirty="0" err="1"/>
              <a:t>Umidade</a:t>
            </a:r>
            <a:r>
              <a:rPr dirty="0"/>
              <a:t> </a:t>
            </a:r>
            <a:r>
              <a:rPr dirty="0" err="1"/>
              <a:t>relativa</a:t>
            </a:r>
            <a:r>
              <a:rPr dirty="0"/>
              <a:t>: 40% a 60%</a:t>
            </a:r>
          </a:p>
          <a:p>
            <a:pPr lvl="1"/>
            <a:r>
              <a:rPr dirty="0" err="1"/>
              <a:t>Monitoramento</a:t>
            </a:r>
            <a:r>
              <a:rPr dirty="0"/>
              <a:t> </a:t>
            </a:r>
            <a:r>
              <a:rPr dirty="0" err="1"/>
              <a:t>contínuo</a:t>
            </a:r>
            <a:r>
              <a:rPr dirty="0"/>
              <a:t> com </a:t>
            </a:r>
            <a:r>
              <a:rPr dirty="0" err="1"/>
              <a:t>alertas</a:t>
            </a:r>
            <a:r>
              <a:rPr dirty="0"/>
              <a:t> </a:t>
            </a:r>
            <a:r>
              <a:rPr dirty="0" err="1"/>
              <a:t>automáticos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 de </a:t>
            </a:r>
            <a:r>
              <a:rPr dirty="0" err="1"/>
              <a:t>falha</a:t>
            </a:r>
            <a:r>
              <a:rPr dirty="0"/>
              <a:t>.</a:t>
            </a:r>
          </a:p>
          <a:p>
            <a:r>
              <a:rPr dirty="0" err="1"/>
              <a:t>Exemplo</a:t>
            </a:r>
            <a:r>
              <a:rPr dirty="0"/>
              <a:t>: </a:t>
            </a:r>
            <a:r>
              <a:rPr dirty="0" err="1"/>
              <a:t>Sensores</a:t>
            </a:r>
            <a:r>
              <a:rPr dirty="0"/>
              <a:t> </a:t>
            </a:r>
            <a:r>
              <a:rPr dirty="0" err="1"/>
              <a:t>detectam</a:t>
            </a:r>
            <a:r>
              <a:rPr dirty="0"/>
              <a:t> </a:t>
            </a:r>
            <a:r>
              <a:rPr dirty="0" err="1"/>
              <a:t>aumento</a:t>
            </a:r>
            <a:r>
              <a:rPr dirty="0"/>
              <a:t> de </a:t>
            </a:r>
            <a:r>
              <a:rPr dirty="0" err="1"/>
              <a:t>temperatura</a:t>
            </a:r>
            <a:r>
              <a:rPr dirty="0"/>
              <a:t> </a:t>
            </a:r>
            <a:r>
              <a:rPr dirty="0" err="1"/>
              <a:t>acima</a:t>
            </a:r>
            <a:r>
              <a:rPr dirty="0"/>
              <a:t> de 27 °C, </a:t>
            </a:r>
            <a:r>
              <a:rPr dirty="0" err="1"/>
              <a:t>enviando</a:t>
            </a:r>
            <a:r>
              <a:rPr dirty="0"/>
              <a:t> </a:t>
            </a:r>
            <a:r>
              <a:rPr dirty="0" err="1"/>
              <a:t>alertas</a:t>
            </a:r>
            <a:r>
              <a:rPr dirty="0"/>
              <a:t> </a:t>
            </a:r>
            <a:r>
              <a:rPr dirty="0" err="1"/>
              <a:t>automáticos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administrador</a:t>
            </a:r>
            <a:r>
              <a:rPr dirty="0"/>
              <a:t> e </a:t>
            </a:r>
            <a:r>
              <a:rPr dirty="0" err="1"/>
              <a:t>ajustando</a:t>
            </a:r>
            <a:r>
              <a:rPr dirty="0"/>
              <a:t> o </a:t>
            </a:r>
            <a:r>
              <a:rPr dirty="0" err="1"/>
              <a:t>ar-condicionado</a:t>
            </a:r>
            <a:r>
              <a:rPr dirty="0"/>
              <a:t> do data center.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3. Proteção contra Falhas Ambientais - Incêndio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lvl="1"/>
            <a:r>
              <a:rPr lang="pt-BR" dirty="0"/>
              <a:t>Detectores de fumaça e sensores aspirativos.</a:t>
            </a:r>
          </a:p>
          <a:p>
            <a:pPr lvl="1"/>
            <a:r>
              <a:rPr lang="pt-BR" dirty="0"/>
              <a:t>Sistemas de extinção com agentes limpos (FM-200, </a:t>
            </a:r>
            <a:r>
              <a:rPr lang="pt-BR" dirty="0" err="1"/>
              <a:t>Novec</a:t>
            </a:r>
            <a:r>
              <a:rPr lang="pt-BR" dirty="0"/>
              <a:t>) que não danificam equipamentos.</a:t>
            </a:r>
          </a:p>
          <a:p>
            <a:pPr lvl="1"/>
            <a:r>
              <a:rPr lang="pt-BR" dirty="0"/>
              <a:t>Planos de evacuação e simulações periódicas.</a:t>
            </a:r>
          </a:p>
          <a:p>
            <a:r>
              <a:rPr dirty="0" err="1"/>
              <a:t>Exemplo</a:t>
            </a:r>
            <a:r>
              <a:rPr dirty="0"/>
              <a:t>: Um detector de </a:t>
            </a:r>
            <a:r>
              <a:rPr dirty="0" err="1"/>
              <a:t>fumaça</a:t>
            </a:r>
            <a:r>
              <a:rPr dirty="0"/>
              <a:t> </a:t>
            </a:r>
            <a:r>
              <a:rPr dirty="0" err="1"/>
              <a:t>ativa</a:t>
            </a:r>
            <a:r>
              <a:rPr dirty="0"/>
              <a:t> o </a:t>
            </a:r>
            <a:r>
              <a:rPr dirty="0" err="1"/>
              <a:t>sistema</a:t>
            </a:r>
            <a:r>
              <a:rPr dirty="0"/>
              <a:t> de </a:t>
            </a:r>
            <a:r>
              <a:rPr dirty="0" err="1"/>
              <a:t>extinção</a:t>
            </a:r>
            <a:r>
              <a:rPr dirty="0"/>
              <a:t> com FM-200, </a:t>
            </a:r>
            <a:r>
              <a:rPr dirty="0" err="1"/>
              <a:t>preservando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servidores</a:t>
            </a:r>
            <a:r>
              <a:rPr dirty="0"/>
              <a:t>, </a:t>
            </a:r>
            <a:r>
              <a:rPr dirty="0" err="1"/>
              <a:t>enquanto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funcionários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evacuados</a:t>
            </a:r>
            <a:r>
              <a:rPr dirty="0"/>
              <a:t> com </a:t>
            </a:r>
            <a:r>
              <a:rPr dirty="0" err="1"/>
              <a:t>segurança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4. Topologias de Segurança em Redes - Bastion Host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 err="1"/>
              <a:t>Servidor</a:t>
            </a:r>
            <a:r>
              <a:rPr dirty="0"/>
              <a:t> </a:t>
            </a:r>
            <a:r>
              <a:rPr dirty="0" err="1"/>
              <a:t>altamente</a:t>
            </a:r>
            <a:r>
              <a:rPr dirty="0"/>
              <a:t> </a:t>
            </a:r>
            <a:r>
              <a:rPr dirty="0" err="1"/>
              <a:t>protegido</a:t>
            </a:r>
            <a:r>
              <a:rPr dirty="0"/>
              <a:t>,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ponto</a:t>
            </a:r>
            <a:r>
              <a:rPr dirty="0"/>
              <a:t> </a:t>
            </a:r>
            <a:r>
              <a:rPr dirty="0" err="1"/>
              <a:t>seguro</a:t>
            </a:r>
            <a:r>
              <a:rPr dirty="0"/>
              <a:t> de </a:t>
            </a:r>
            <a:r>
              <a:rPr dirty="0" err="1"/>
              <a:t>administração</a:t>
            </a:r>
            <a:r>
              <a:rPr dirty="0"/>
              <a:t> de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internos</a:t>
            </a:r>
            <a:r>
              <a:rPr dirty="0"/>
              <a:t>.</a:t>
            </a:r>
          </a:p>
          <a:p>
            <a:pPr lvl="1"/>
            <a:r>
              <a:rPr dirty="0" err="1"/>
              <a:t>Apenas</a:t>
            </a:r>
            <a:r>
              <a:rPr dirty="0"/>
              <a:t> </a:t>
            </a:r>
            <a:r>
              <a:rPr dirty="0" err="1"/>
              <a:t>serviços</a:t>
            </a:r>
            <a:r>
              <a:rPr dirty="0"/>
              <a:t> </a:t>
            </a:r>
            <a:r>
              <a:rPr dirty="0" err="1"/>
              <a:t>essenciais</a:t>
            </a:r>
            <a:r>
              <a:rPr dirty="0"/>
              <a:t> </a:t>
            </a:r>
            <a:r>
              <a:rPr dirty="0" err="1"/>
              <a:t>devem</a:t>
            </a:r>
            <a:r>
              <a:rPr dirty="0"/>
              <a:t> </a:t>
            </a:r>
            <a:r>
              <a:rPr dirty="0" err="1"/>
              <a:t>estar</a:t>
            </a:r>
            <a:r>
              <a:rPr dirty="0"/>
              <a:t> </a:t>
            </a:r>
            <a:r>
              <a:rPr dirty="0" err="1"/>
              <a:t>ativos</a:t>
            </a:r>
            <a:r>
              <a:rPr dirty="0"/>
              <a:t>.</a:t>
            </a:r>
          </a:p>
          <a:p>
            <a:pPr lvl="1"/>
            <a:r>
              <a:rPr dirty="0" err="1"/>
              <a:t>Exemplo</a:t>
            </a:r>
            <a:r>
              <a:rPr dirty="0"/>
              <a:t> de hardening para SSH:</a:t>
            </a:r>
          </a:p>
          <a:p>
            <a:pPr lvl="2"/>
            <a:r>
              <a:rPr i="1" dirty="0" err="1"/>
              <a:t>PermitRootLogin</a:t>
            </a:r>
            <a:r>
              <a:rPr i="1" dirty="0"/>
              <a:t> no</a:t>
            </a:r>
          </a:p>
          <a:p>
            <a:pPr lvl="2"/>
            <a:r>
              <a:rPr i="1" dirty="0" err="1"/>
              <a:t>PasswordAuthentication</a:t>
            </a:r>
            <a:r>
              <a:rPr i="1" dirty="0"/>
              <a:t> no</a:t>
            </a:r>
          </a:p>
          <a:p>
            <a:pPr lvl="2"/>
            <a:r>
              <a:rPr i="1" dirty="0" err="1"/>
              <a:t>AllowUsers</a:t>
            </a:r>
            <a:r>
              <a:rPr i="1" dirty="0"/>
              <a:t> admin</a:t>
            </a:r>
          </a:p>
          <a:p>
            <a:r>
              <a:rPr dirty="0" err="1"/>
              <a:t>Autenticação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 SSH e </a:t>
            </a:r>
            <a:r>
              <a:rPr dirty="0" err="1"/>
              <a:t>múltiplos</a:t>
            </a:r>
            <a:r>
              <a:rPr dirty="0"/>
              <a:t> </a:t>
            </a:r>
            <a:r>
              <a:rPr dirty="0" err="1"/>
              <a:t>fatores</a:t>
            </a:r>
            <a:r>
              <a:rPr dirty="0"/>
              <a:t> (MFA).</a:t>
            </a:r>
          </a:p>
          <a:p>
            <a:r>
              <a:rPr dirty="0" err="1"/>
              <a:t>Exemplo</a:t>
            </a:r>
            <a:r>
              <a:rPr dirty="0"/>
              <a:t>: Um </a:t>
            </a:r>
            <a:r>
              <a:rPr dirty="0" err="1"/>
              <a:t>administrador</a:t>
            </a:r>
            <a:r>
              <a:rPr dirty="0"/>
              <a:t> </a:t>
            </a:r>
            <a:r>
              <a:rPr dirty="0" err="1"/>
              <a:t>acessa</a:t>
            </a:r>
            <a:r>
              <a:rPr dirty="0"/>
              <a:t> o </a:t>
            </a:r>
            <a:r>
              <a:rPr dirty="0" err="1"/>
              <a:t>servidor</a:t>
            </a:r>
            <a:r>
              <a:rPr dirty="0"/>
              <a:t> </a:t>
            </a:r>
            <a:r>
              <a:rPr dirty="0" err="1"/>
              <a:t>interno</a:t>
            </a:r>
            <a:r>
              <a:rPr dirty="0"/>
              <a:t> via bastion host, que </a:t>
            </a:r>
            <a:r>
              <a:rPr dirty="0" err="1"/>
              <a:t>registra</a:t>
            </a:r>
            <a:r>
              <a:rPr dirty="0"/>
              <a:t> </a:t>
            </a:r>
            <a:r>
              <a:rPr dirty="0" err="1"/>
              <a:t>todas</a:t>
            </a:r>
            <a:r>
              <a:rPr dirty="0"/>
              <a:t> as </a:t>
            </a:r>
            <a:r>
              <a:rPr dirty="0" err="1"/>
              <a:t>conexões</a:t>
            </a:r>
            <a:r>
              <a:rPr dirty="0"/>
              <a:t>, </a:t>
            </a:r>
            <a:r>
              <a:rPr dirty="0" err="1"/>
              <a:t>evitando</a:t>
            </a:r>
            <a:r>
              <a:rPr dirty="0"/>
              <a:t> </a:t>
            </a:r>
            <a:r>
              <a:rPr dirty="0" err="1"/>
              <a:t>acessos</a:t>
            </a:r>
            <a:r>
              <a:rPr dirty="0"/>
              <a:t> </a:t>
            </a:r>
            <a:r>
              <a:rPr dirty="0" err="1"/>
              <a:t>diretos</a:t>
            </a:r>
            <a:r>
              <a:rPr dirty="0"/>
              <a:t> e </a:t>
            </a:r>
            <a:r>
              <a:rPr dirty="0" err="1"/>
              <a:t>inseguros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pt-BR" sz="3100">
                <a:solidFill>
                  <a:srgbClr val="FFFFFF"/>
                </a:solidFill>
              </a:rPr>
              <a:t>4. Topologias de Segurança em Redes - Screened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r>
              <a:rPr dirty="0" err="1"/>
              <a:t>Arquitetura</a:t>
            </a:r>
            <a:r>
              <a:rPr dirty="0"/>
              <a:t> com DMZ </a:t>
            </a:r>
            <a:r>
              <a:rPr dirty="0" err="1"/>
              <a:t>isolada</a:t>
            </a:r>
            <a:r>
              <a:rPr dirty="0"/>
              <a:t> entre </a:t>
            </a:r>
            <a:r>
              <a:rPr dirty="0" err="1"/>
              <a:t>dois</a:t>
            </a:r>
            <a:r>
              <a:rPr dirty="0"/>
              <a:t> firewalls.</a:t>
            </a:r>
          </a:p>
          <a:p>
            <a:r>
              <a:rPr dirty="0" err="1"/>
              <a:t>Fluxo</a:t>
            </a:r>
            <a:r>
              <a:rPr dirty="0"/>
              <a:t> </a:t>
            </a:r>
            <a:r>
              <a:rPr dirty="0" err="1"/>
              <a:t>típico</a:t>
            </a:r>
            <a:r>
              <a:rPr dirty="0"/>
              <a:t>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dirty="0"/>
          </a:p>
          <a:p>
            <a:r>
              <a:rPr dirty="0" err="1"/>
              <a:t>Cria</a:t>
            </a:r>
            <a:r>
              <a:rPr dirty="0"/>
              <a:t> </a:t>
            </a:r>
            <a:r>
              <a:rPr dirty="0" err="1"/>
              <a:t>camadas</a:t>
            </a:r>
            <a:r>
              <a:rPr dirty="0"/>
              <a:t> </a:t>
            </a:r>
            <a:r>
              <a:rPr dirty="0" err="1"/>
              <a:t>adicionais</a:t>
            </a:r>
            <a:r>
              <a:rPr dirty="0"/>
              <a:t> de </a:t>
            </a:r>
            <a:r>
              <a:rPr dirty="0" err="1"/>
              <a:t>proteção</a:t>
            </a:r>
            <a:r>
              <a:rPr dirty="0"/>
              <a:t>, </a:t>
            </a:r>
            <a:r>
              <a:rPr dirty="0" err="1"/>
              <a:t>dificultando</a:t>
            </a:r>
            <a:r>
              <a:rPr dirty="0"/>
              <a:t> </a:t>
            </a:r>
            <a:r>
              <a:rPr dirty="0" err="1"/>
              <a:t>invasões</a:t>
            </a:r>
            <a:r>
              <a:rPr dirty="0"/>
              <a:t> </a:t>
            </a:r>
            <a:r>
              <a:rPr dirty="0" err="1"/>
              <a:t>diretas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rede interna.</a:t>
            </a:r>
          </a:p>
        </p:txBody>
      </p:sp>
      <p:pic>
        <p:nvPicPr>
          <p:cNvPr id="4" name="Picture 2" descr="What is an IDMZ?">
            <a:extLst>
              <a:ext uri="{FF2B5EF4-FFF2-40B4-BE49-F238E27FC236}">
                <a16:creationId xmlns:a16="http://schemas.microsoft.com/office/drawing/2014/main" id="{9D1DBF79-CFC4-6173-27D9-D88330B53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491" y="2424113"/>
            <a:ext cx="5738812" cy="241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1141</Words>
  <Application>Microsoft Office PowerPoint</Application>
  <PresentationFormat>Apresentação na tela (4:3)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Retrospectiva</vt:lpstr>
      <vt:lpstr>Aula 06 — Segurança Física e Topologias de Segurança</vt:lpstr>
      <vt:lpstr>1. Conceito de Segurança Física</vt:lpstr>
      <vt:lpstr>1. Conceito de Segurança Física</vt:lpstr>
      <vt:lpstr>2. Áreas Seguras e Controles de Acesso</vt:lpstr>
      <vt:lpstr>3. Proteção contra Falhas Ambientais - Energia</vt:lpstr>
      <vt:lpstr>3. Proteção contra Falhas Ambientais - Climatização (HVAC)</vt:lpstr>
      <vt:lpstr>3. Proteção contra Falhas Ambientais - Incêndio</vt:lpstr>
      <vt:lpstr>4. Topologias de Segurança em Redes - Bastion Host</vt:lpstr>
      <vt:lpstr>4. Topologias de Segurança em Redes - Screened Network</vt:lpstr>
      <vt:lpstr>4. Topologias de Segurança em Redes - DMZ (Zona Desmilitarizada)</vt:lpstr>
      <vt:lpstr>5. Exemplos de Arquitetura Segura</vt:lpstr>
      <vt:lpstr>6. Estudo de Caso — Ataque Físico vs Ataque Lógico</vt:lpstr>
      <vt:lpstr>7. Atividade em Grupo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Sandra Regina Barbosa de Souza</cp:lastModifiedBy>
  <cp:revision>2</cp:revision>
  <dcterms:created xsi:type="dcterms:W3CDTF">2013-01-27T09:14:16Z</dcterms:created>
  <dcterms:modified xsi:type="dcterms:W3CDTF">2025-09-16T00:49:48Z</dcterms:modified>
  <cp:category/>
</cp:coreProperties>
</file>