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4"/>
  </p:notesMasterIdLst>
  <p:sldIdLst>
    <p:sldId id="256" r:id="rId2"/>
    <p:sldId id="272" r:id="rId3"/>
    <p:sldId id="257" r:id="rId4"/>
    <p:sldId id="258" r:id="rId5"/>
    <p:sldId id="259" r:id="rId6"/>
    <p:sldId id="260" r:id="rId7"/>
    <p:sldId id="263" r:id="rId8"/>
    <p:sldId id="271" r:id="rId9"/>
    <p:sldId id="261" r:id="rId10"/>
    <p:sldId id="262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656D7-EA4E-419A-A4BF-BFDF9D778E86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D72120-C7AF-4433-A013-6ACF4D5B8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02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72120-C7AF-4433-A013-6ACF4D5B88A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0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3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21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08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944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55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3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1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66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32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654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892168"/>
          </a:xfrm>
        </p:spPr>
        <p:txBody>
          <a:bodyPr>
            <a:normAutofit/>
          </a:bodyPr>
          <a:lstStyle/>
          <a:p>
            <a:r>
              <a:rPr lang="en-US"/>
              <a:t>5. </a:t>
            </a:r>
            <a:r>
              <a:rPr lang="en-US" err="1"/>
              <a:t>Camada</a:t>
            </a:r>
            <a:r>
              <a:rPr lang="en-US"/>
              <a:t> 3 (Rede)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953000"/>
            <a:ext cx="914171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5225240"/>
            <a:ext cx="7543800" cy="1143000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4906176"/>
            <a:ext cx="914171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DE16C97-CDFC-4891-8AFB-A33BCBD8D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692" y="642257"/>
            <a:ext cx="2563257" cy="5226837"/>
          </a:xfrm>
        </p:spPr>
        <p:txBody>
          <a:bodyPr anchor="t">
            <a:normAutofit/>
          </a:bodyPr>
          <a:lstStyle/>
          <a:p>
            <a:r>
              <a:rPr lang="en-US" sz="3700" b="1" err="1"/>
              <a:t>Tipos</a:t>
            </a:r>
            <a:r>
              <a:rPr lang="en-US" sz="3700" b="1"/>
              <a:t> de </a:t>
            </a:r>
            <a:r>
              <a:rPr lang="en-US" sz="3700" b="1" err="1"/>
              <a:t>Roteamento</a:t>
            </a:r>
            <a:endParaRPr lang="en-US" sz="37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5134" y="642257"/>
            <a:ext cx="5135337" cy="3320143"/>
          </a:xfrm>
        </p:spPr>
        <p:txBody>
          <a:bodyPr>
            <a:normAutofit/>
          </a:bodyPr>
          <a:lstStyle/>
          <a:p>
            <a:r>
              <a:rPr lang="pt-BR" sz="1700" dirty="0"/>
              <a:t>1. Roteamento Estático: As rotas são configuradas manualmente pelo administrador da rede.</a:t>
            </a:r>
          </a:p>
          <a:p>
            <a:r>
              <a:rPr lang="pt-BR" sz="1700" dirty="0"/>
              <a:t>2. Roteamento Dinâmico: O roteador aprende as rotas automaticamente usando protocolos como:</a:t>
            </a:r>
          </a:p>
          <a:p>
            <a:pPr lvl="1"/>
            <a:r>
              <a:rPr lang="pt-BR" sz="1700" dirty="0"/>
              <a:t>RIP (Routing Information Protocol) – Utiliza número de saltos para escolher a melhor rota.</a:t>
            </a:r>
          </a:p>
          <a:p>
            <a:pPr lvl="1"/>
            <a:r>
              <a:rPr lang="pt-BR" sz="1700" dirty="0"/>
              <a:t>OSPF (Open Shortest Path First) – Usa custo baseado na largura de banda do link.</a:t>
            </a:r>
          </a:p>
          <a:p>
            <a:pPr lvl="1"/>
            <a:r>
              <a:rPr lang="pt-BR" sz="1700" dirty="0"/>
              <a:t>BGP (Border Gateway Protocol) – Principal protocolo de roteamento da Internet.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919CB1-B0DA-F442-3725-1FF30F752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819" y="3487263"/>
            <a:ext cx="4664069" cy="272848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169826A-DEB6-46C3-BC87-8C15BA79F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4AB835-3BB7-4792-96BB-F735CE7FA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199" y="286603"/>
            <a:ext cx="5063240" cy="1450757"/>
          </a:xfrm>
        </p:spPr>
        <p:txBody>
          <a:bodyPr>
            <a:normAutofit/>
          </a:bodyPr>
          <a:lstStyle/>
          <a:p>
            <a:r>
              <a:rPr lang="pt-BR" sz="4100" b="1">
                <a:solidFill>
                  <a:schemeClr val="accent2"/>
                </a:solidFill>
              </a:rPr>
              <a:t>Protocolos Relacionados à Camada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153" y="2023962"/>
            <a:ext cx="5023286" cy="3845131"/>
          </a:xfrm>
        </p:spPr>
        <p:txBody>
          <a:bodyPr>
            <a:normAutofit/>
          </a:bodyPr>
          <a:lstStyle/>
          <a:p>
            <a:r>
              <a:rPr dirty="0" err="1"/>
              <a:t>Além</a:t>
            </a:r>
            <a:r>
              <a:rPr dirty="0"/>
              <a:t> do IP, </a:t>
            </a:r>
            <a:r>
              <a:rPr dirty="0" err="1"/>
              <a:t>existem</a:t>
            </a:r>
            <a:r>
              <a:rPr dirty="0"/>
              <a:t> outros </a:t>
            </a:r>
            <a:r>
              <a:rPr dirty="0" err="1"/>
              <a:t>protocolos</a:t>
            </a:r>
            <a:r>
              <a:rPr dirty="0"/>
              <a:t> </a:t>
            </a:r>
            <a:r>
              <a:rPr dirty="0" err="1"/>
              <a:t>importantes</a:t>
            </a:r>
            <a:r>
              <a:rPr dirty="0"/>
              <a:t> </a:t>
            </a:r>
            <a:r>
              <a:rPr dirty="0" err="1"/>
              <a:t>na</a:t>
            </a:r>
            <a:r>
              <a:rPr dirty="0"/>
              <a:t> </a:t>
            </a:r>
            <a:r>
              <a:rPr dirty="0" err="1"/>
              <a:t>Camada</a:t>
            </a:r>
            <a:r>
              <a:rPr dirty="0"/>
              <a:t> de Rede:</a:t>
            </a:r>
          </a:p>
          <a:p>
            <a:pPr lvl="1"/>
            <a:r>
              <a:rPr dirty="0"/>
              <a:t>ICMP (Internet Control Message Protocol): </a:t>
            </a:r>
            <a:r>
              <a:rPr dirty="0" err="1"/>
              <a:t>Usado</a:t>
            </a:r>
            <a:r>
              <a:rPr dirty="0"/>
              <a:t> para </a:t>
            </a:r>
            <a:r>
              <a:rPr dirty="0" err="1"/>
              <a:t>mensagens</a:t>
            </a:r>
            <a:r>
              <a:rPr dirty="0"/>
              <a:t> de </a:t>
            </a:r>
            <a:r>
              <a:rPr dirty="0" err="1"/>
              <a:t>erro</a:t>
            </a:r>
            <a:r>
              <a:rPr dirty="0"/>
              <a:t> e </a:t>
            </a:r>
            <a:r>
              <a:rPr dirty="0" err="1"/>
              <a:t>diagnósticos</a:t>
            </a:r>
            <a:r>
              <a:rPr dirty="0"/>
              <a:t> (</a:t>
            </a:r>
            <a:r>
              <a:rPr dirty="0" err="1"/>
              <a:t>exemplo</a:t>
            </a:r>
            <a:r>
              <a:rPr dirty="0"/>
              <a:t>: </a:t>
            </a:r>
            <a:r>
              <a:rPr dirty="0" err="1"/>
              <a:t>comando</a:t>
            </a:r>
            <a:r>
              <a:rPr dirty="0"/>
              <a:t> ping).</a:t>
            </a:r>
          </a:p>
          <a:p>
            <a:pPr lvl="1"/>
            <a:r>
              <a:rPr dirty="0"/>
              <a:t>ARP (Address Resolution Protocol): </a:t>
            </a:r>
            <a:r>
              <a:rPr dirty="0" err="1"/>
              <a:t>Converte</a:t>
            </a:r>
            <a:r>
              <a:rPr dirty="0"/>
              <a:t> </a:t>
            </a:r>
            <a:r>
              <a:rPr dirty="0" err="1"/>
              <a:t>endereços</a:t>
            </a:r>
            <a:r>
              <a:rPr dirty="0"/>
              <a:t> IP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endereços</a:t>
            </a:r>
            <a:r>
              <a:rPr dirty="0"/>
              <a:t> MAC.</a:t>
            </a:r>
          </a:p>
          <a:p>
            <a:pPr lvl="1"/>
            <a:r>
              <a:rPr dirty="0"/>
              <a:t>NAT (Network Address Translation): </a:t>
            </a:r>
            <a:r>
              <a:rPr dirty="0" err="1"/>
              <a:t>Permite</a:t>
            </a:r>
            <a:r>
              <a:rPr dirty="0"/>
              <a:t> que </a:t>
            </a:r>
            <a:r>
              <a:rPr dirty="0" err="1"/>
              <a:t>dispositivos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uma</a:t>
            </a:r>
            <a:r>
              <a:rPr dirty="0"/>
              <a:t> rede </a:t>
            </a:r>
            <a:r>
              <a:rPr dirty="0" err="1"/>
              <a:t>privada</a:t>
            </a:r>
            <a:r>
              <a:rPr dirty="0"/>
              <a:t> </a:t>
            </a:r>
            <a:r>
              <a:rPr dirty="0" err="1"/>
              <a:t>acessem</a:t>
            </a:r>
            <a:r>
              <a:rPr dirty="0"/>
              <a:t> a Internet </a:t>
            </a:r>
            <a:r>
              <a:rPr dirty="0" err="1"/>
              <a:t>usando</a:t>
            </a:r>
            <a:r>
              <a:rPr dirty="0"/>
              <a:t> um </a:t>
            </a:r>
            <a:r>
              <a:rPr dirty="0" err="1"/>
              <a:t>único</a:t>
            </a:r>
            <a:r>
              <a:rPr dirty="0"/>
              <a:t> IP </a:t>
            </a:r>
            <a:r>
              <a:rPr dirty="0" err="1"/>
              <a:t>público</a:t>
            </a:r>
            <a:r>
              <a:rPr dirty="0"/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81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617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FE635C-C432-47DA-AEAB-A593345CB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BF3D3-2448-4FF3-B57B-852CB3B85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40C66D-4F1C-4AC9-9214-C9E6DA54A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1714" y="643467"/>
            <a:ext cx="5379365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700">
                <a:solidFill>
                  <a:schemeClr val="tx2"/>
                </a:solidFill>
              </a:rPr>
              <a:t>Exercício Prático no Packet Tracer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317474" y="643467"/>
            <a:ext cx="2483892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31539" y="1570271"/>
            <a:ext cx="0" cy="3200400"/>
          </a:xfrm>
          <a:prstGeom prst="line">
            <a:avLst/>
          </a:prstGeom>
          <a:ln w="31750">
            <a:solidFill>
              <a:schemeClr val="accent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05250E5-90D0-4E41-B9BD-FF661DE54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336792"/>
            <a:ext cx="9141619" cy="5212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91C980-3A1B-00DF-473A-E487E2DDE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1E04E50-B621-E9E0-07A0-42AAF1EBC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3D5694-950B-FD0E-776C-F7DBB1AB5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199" y="286603"/>
            <a:ext cx="5063240" cy="1450757"/>
          </a:xfrm>
        </p:spPr>
        <p:txBody>
          <a:bodyPr>
            <a:normAutofit/>
          </a:bodyPr>
          <a:lstStyle/>
          <a:p>
            <a:r>
              <a:rPr lang="pt-BR" b="1">
                <a:solidFill>
                  <a:schemeClr val="accent2"/>
                </a:solidFill>
              </a:rPr>
              <a:t>Principais Funções da Camada de Rede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208BF-629F-410B-5E64-3A152AE93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153" y="2023962"/>
            <a:ext cx="5023286" cy="3845131"/>
          </a:xfrm>
        </p:spPr>
        <p:txBody>
          <a:bodyPr>
            <a:normAutofit/>
          </a:bodyPr>
          <a:lstStyle/>
          <a:p>
            <a:r>
              <a:rPr lang="pt-BR" dirty="0"/>
              <a:t>A Camada 3 tem diversas funções essenciais para a comunicação entre redes:</a:t>
            </a:r>
          </a:p>
          <a:p>
            <a:pPr lvl="1"/>
            <a:r>
              <a:rPr lang="pt-BR" sz="2000" dirty="0"/>
              <a:t>Endereçamento Lógico: Define endereços IP únicos para cada dispositivo na rede.</a:t>
            </a:r>
          </a:p>
          <a:p>
            <a:pPr lvl="1"/>
            <a:r>
              <a:rPr lang="pt-BR" sz="2000" dirty="0"/>
              <a:t>Encapsulamento de Dados: Organiza os dados em pacotes para transmissão.</a:t>
            </a:r>
          </a:p>
          <a:p>
            <a:pPr lvl="1"/>
            <a:r>
              <a:rPr lang="pt-BR" sz="2000" dirty="0"/>
              <a:t>Roteamento: Determina o melhor caminho para enviar pacotes entre redes.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37BC98-F164-98E8-B8EF-CA21C42A7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81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54B41B-5F87-B058-1842-81072064B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617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47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199" y="286603"/>
            <a:ext cx="5063240" cy="1450757"/>
          </a:xfrm>
        </p:spPr>
        <p:txBody>
          <a:bodyPr>
            <a:normAutofit/>
          </a:bodyPr>
          <a:lstStyle/>
          <a:p>
            <a:r>
              <a:rPr lang="pt-BR" b="1">
                <a:solidFill>
                  <a:schemeClr val="accent2"/>
                </a:solidFill>
              </a:rPr>
              <a:t>Principais Funções da Camada de Rede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153" y="2023962"/>
            <a:ext cx="5023286" cy="3845131"/>
          </a:xfrm>
        </p:spPr>
        <p:txBody>
          <a:bodyPr>
            <a:normAutofit/>
          </a:bodyPr>
          <a:lstStyle/>
          <a:p>
            <a:pPr lvl="1"/>
            <a:r>
              <a:rPr lang="pt-BR" sz="2000" dirty="0"/>
              <a:t>Fragmentação e Remontagem: Divide pacotes grandes em partes menores para transporte eficiente.</a:t>
            </a:r>
          </a:p>
          <a:p>
            <a:pPr lvl="1"/>
            <a:r>
              <a:rPr lang="pt-BR" sz="2000" dirty="0"/>
              <a:t>Controle de Congestionamento: Gerencia o tráfego para evitar sobrecarga na rede.</a:t>
            </a:r>
          </a:p>
          <a:p>
            <a:pPr lvl="1"/>
            <a:r>
              <a:rPr lang="pt-BR" sz="2000" dirty="0"/>
              <a:t>Tradução de Endereços (NAT): Permite a comunicação entre redes privadas e a Internet.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81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617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199" y="286603"/>
            <a:ext cx="5063240" cy="1450757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Endereçamento 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153" y="2023962"/>
            <a:ext cx="5023286" cy="3845131"/>
          </a:xfrm>
        </p:spPr>
        <p:txBody>
          <a:bodyPr>
            <a:normAutofit/>
          </a:bodyPr>
          <a:lstStyle/>
          <a:p>
            <a:r>
              <a:rPr dirty="0"/>
              <a:t>O </a:t>
            </a:r>
            <a:r>
              <a:rPr dirty="0" err="1"/>
              <a:t>Protocolo</a:t>
            </a:r>
            <a:r>
              <a:rPr dirty="0"/>
              <a:t> IP (Internet Protocol) é o principal </a:t>
            </a:r>
            <a:r>
              <a:rPr dirty="0" err="1"/>
              <a:t>protocolo</a:t>
            </a:r>
            <a:r>
              <a:rPr dirty="0"/>
              <a:t> da </a:t>
            </a:r>
            <a:r>
              <a:rPr dirty="0" err="1"/>
              <a:t>Camada</a:t>
            </a:r>
            <a:r>
              <a:rPr dirty="0"/>
              <a:t> 3 e define </a:t>
            </a:r>
            <a:r>
              <a:rPr dirty="0" err="1"/>
              <a:t>como</a:t>
            </a:r>
            <a:r>
              <a:rPr dirty="0"/>
              <a:t> </a:t>
            </a: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pacotes</a:t>
            </a:r>
            <a:r>
              <a:rPr dirty="0"/>
              <a:t> </a:t>
            </a:r>
            <a:r>
              <a:rPr dirty="0" err="1"/>
              <a:t>são</a:t>
            </a:r>
            <a:r>
              <a:rPr dirty="0"/>
              <a:t> </a:t>
            </a:r>
            <a:r>
              <a:rPr dirty="0" err="1"/>
              <a:t>endereçados</a:t>
            </a:r>
            <a:r>
              <a:rPr dirty="0"/>
              <a:t> e </a:t>
            </a:r>
            <a:r>
              <a:rPr dirty="0" err="1"/>
              <a:t>roteados</a:t>
            </a:r>
            <a:r>
              <a:rPr dirty="0"/>
              <a:t>. </a:t>
            </a:r>
            <a:r>
              <a:rPr dirty="0" err="1"/>
              <a:t>Existem</a:t>
            </a:r>
            <a:r>
              <a:rPr dirty="0"/>
              <a:t> </a:t>
            </a:r>
            <a:r>
              <a:rPr dirty="0" err="1"/>
              <a:t>dois</a:t>
            </a:r>
            <a:r>
              <a:rPr dirty="0"/>
              <a:t> </a:t>
            </a:r>
            <a:r>
              <a:rPr dirty="0" err="1"/>
              <a:t>tipos</a:t>
            </a:r>
            <a:r>
              <a:rPr dirty="0"/>
              <a:t> </a:t>
            </a:r>
            <a:r>
              <a:rPr dirty="0" err="1"/>
              <a:t>principais</a:t>
            </a:r>
            <a:r>
              <a:rPr dirty="0"/>
              <a:t> de </a:t>
            </a:r>
            <a:r>
              <a:rPr dirty="0" err="1"/>
              <a:t>endereços</a:t>
            </a:r>
            <a:r>
              <a:rPr dirty="0"/>
              <a:t> IP:</a:t>
            </a:r>
          </a:p>
          <a:p>
            <a:pPr lvl="1"/>
            <a:r>
              <a:rPr dirty="0"/>
              <a:t>IPv4 (Internet Protocol Version 4): </a:t>
            </a:r>
            <a:r>
              <a:rPr dirty="0" err="1"/>
              <a:t>Utiliza</a:t>
            </a:r>
            <a:r>
              <a:rPr dirty="0"/>
              <a:t> </a:t>
            </a:r>
            <a:r>
              <a:rPr dirty="0" err="1"/>
              <a:t>endereços</a:t>
            </a:r>
            <a:r>
              <a:rPr dirty="0"/>
              <a:t> de 32 bits (</a:t>
            </a:r>
            <a:r>
              <a:rPr dirty="0" err="1"/>
              <a:t>exemplo</a:t>
            </a:r>
            <a:r>
              <a:rPr dirty="0"/>
              <a:t>: 192.168.1.1).</a:t>
            </a:r>
          </a:p>
          <a:p>
            <a:pPr lvl="1"/>
            <a:r>
              <a:rPr dirty="0"/>
              <a:t>IPv6 (Internet Protocol Version 6): </a:t>
            </a:r>
            <a:r>
              <a:rPr dirty="0" err="1"/>
              <a:t>Utiliza</a:t>
            </a:r>
            <a:r>
              <a:rPr dirty="0"/>
              <a:t> </a:t>
            </a:r>
            <a:r>
              <a:rPr dirty="0" err="1"/>
              <a:t>endereços</a:t>
            </a:r>
            <a:r>
              <a:rPr dirty="0"/>
              <a:t> de 128 bits (</a:t>
            </a:r>
            <a:r>
              <a:rPr dirty="0" err="1"/>
              <a:t>exemplo</a:t>
            </a:r>
            <a:r>
              <a:rPr dirty="0"/>
              <a:t>: 2001:0db8:85a3::8a2e:0370:7334).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81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617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199" y="286603"/>
            <a:ext cx="5063240" cy="1450757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Estrutura do Endereço IPv4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153" y="2023962"/>
            <a:ext cx="5023286" cy="3845131"/>
          </a:xfrm>
        </p:spPr>
        <p:txBody>
          <a:bodyPr>
            <a:normAutofit/>
          </a:bodyPr>
          <a:lstStyle/>
          <a:p>
            <a:r>
              <a:rPr dirty="0"/>
              <a:t>Um </a:t>
            </a:r>
            <a:r>
              <a:rPr dirty="0" err="1"/>
              <a:t>endereço</a:t>
            </a:r>
            <a:r>
              <a:rPr dirty="0"/>
              <a:t> IPv4 é </a:t>
            </a:r>
            <a:r>
              <a:rPr dirty="0" err="1"/>
              <a:t>composto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quatro</a:t>
            </a:r>
            <a:r>
              <a:rPr dirty="0"/>
              <a:t> </a:t>
            </a:r>
            <a:r>
              <a:rPr dirty="0" err="1"/>
              <a:t>números</a:t>
            </a:r>
            <a:r>
              <a:rPr dirty="0"/>
              <a:t> de 0 a 255, </a:t>
            </a:r>
            <a:r>
              <a:rPr dirty="0" err="1"/>
              <a:t>separados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pontos</a:t>
            </a:r>
            <a:r>
              <a:rPr dirty="0"/>
              <a:t> (</a:t>
            </a:r>
            <a:r>
              <a:rPr dirty="0" err="1"/>
              <a:t>exemplo</a:t>
            </a:r>
            <a:r>
              <a:rPr dirty="0"/>
              <a:t>: 192.168.10.5). Ele é </a:t>
            </a:r>
            <a:r>
              <a:rPr dirty="0" err="1"/>
              <a:t>dividido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rede e host, de </a:t>
            </a:r>
            <a:r>
              <a:rPr dirty="0" err="1"/>
              <a:t>acordo</a:t>
            </a:r>
            <a:r>
              <a:rPr dirty="0"/>
              <a:t> com a </a:t>
            </a:r>
            <a:r>
              <a:rPr dirty="0" err="1"/>
              <a:t>máscara</a:t>
            </a:r>
            <a:r>
              <a:rPr dirty="0"/>
              <a:t> de sub-rede.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81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617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3" name="Rectangle 2062">
            <a:extLst>
              <a:ext uri="{FF2B5EF4-FFF2-40B4-BE49-F238E27FC236}">
                <a16:creationId xmlns:a16="http://schemas.microsoft.com/office/drawing/2014/main" id="{CDE16C97-CDFC-4891-8AFB-A33BCBD8D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692" y="642257"/>
            <a:ext cx="2563257" cy="5226837"/>
          </a:xfrm>
        </p:spPr>
        <p:txBody>
          <a:bodyPr anchor="t">
            <a:normAutofit/>
          </a:bodyPr>
          <a:lstStyle/>
          <a:p>
            <a:r>
              <a:rPr lang="en-US" b="1"/>
              <a:t>Máscara de Sub-rede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5134" y="642257"/>
            <a:ext cx="5135337" cy="3320143"/>
          </a:xfrm>
        </p:spPr>
        <p:txBody>
          <a:bodyPr>
            <a:normAutofit/>
          </a:bodyPr>
          <a:lstStyle/>
          <a:p>
            <a:r>
              <a:rPr dirty="0"/>
              <a:t>A </a:t>
            </a:r>
            <a:r>
              <a:rPr dirty="0" err="1"/>
              <a:t>máscara</a:t>
            </a:r>
            <a:r>
              <a:rPr dirty="0"/>
              <a:t> de sub-rede define qual </a:t>
            </a:r>
            <a:r>
              <a:rPr dirty="0" err="1"/>
              <a:t>parte</a:t>
            </a:r>
            <a:r>
              <a:rPr dirty="0"/>
              <a:t> do </a:t>
            </a:r>
            <a:r>
              <a:rPr dirty="0" err="1"/>
              <a:t>endereço</a:t>
            </a:r>
            <a:r>
              <a:rPr dirty="0"/>
              <a:t> </a:t>
            </a:r>
            <a:r>
              <a:rPr dirty="0" err="1"/>
              <a:t>representa</a:t>
            </a:r>
            <a:r>
              <a:rPr dirty="0"/>
              <a:t> a rede e qual </a:t>
            </a:r>
            <a:r>
              <a:rPr dirty="0" err="1"/>
              <a:t>representa</a:t>
            </a:r>
            <a:r>
              <a:rPr dirty="0"/>
              <a:t> </a:t>
            </a:r>
            <a:r>
              <a:rPr dirty="0" err="1"/>
              <a:t>os</a:t>
            </a:r>
            <a:r>
              <a:rPr dirty="0"/>
              <a:t> hosts </a:t>
            </a:r>
            <a:r>
              <a:rPr dirty="0" err="1"/>
              <a:t>dentro</a:t>
            </a:r>
            <a:r>
              <a:rPr dirty="0"/>
              <a:t> dessa rede. </a:t>
            </a:r>
            <a:r>
              <a:rPr dirty="0" err="1"/>
              <a:t>Exemplo</a:t>
            </a:r>
            <a:r>
              <a:rPr dirty="0"/>
              <a:t>:</a:t>
            </a:r>
          </a:p>
          <a:p>
            <a:pPr lvl="1"/>
            <a:r>
              <a:rPr dirty="0" err="1"/>
              <a:t>Endereço</a:t>
            </a:r>
            <a:r>
              <a:rPr dirty="0"/>
              <a:t> IP: 192.168.1.10</a:t>
            </a:r>
          </a:p>
          <a:p>
            <a:pPr lvl="1"/>
            <a:r>
              <a:rPr dirty="0" err="1"/>
              <a:t>Máscara</a:t>
            </a:r>
            <a:r>
              <a:rPr dirty="0"/>
              <a:t> de sub-rede: 255.255.255.0</a:t>
            </a:r>
          </a:p>
          <a:p>
            <a:pPr lvl="1"/>
            <a:r>
              <a:rPr dirty="0"/>
              <a:t>Rede: 192.168.1.0</a:t>
            </a:r>
          </a:p>
          <a:p>
            <a:pPr lvl="1"/>
            <a:r>
              <a:rPr dirty="0"/>
              <a:t>Host: 10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C5CCAEA-B4D1-6127-8E88-9D41D9767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0160" y="2932532"/>
            <a:ext cx="7140093" cy="332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4" name="Rectangle 2063">
            <a:extLst>
              <a:ext uri="{FF2B5EF4-FFF2-40B4-BE49-F238E27FC236}">
                <a16:creationId xmlns:a16="http://schemas.microsoft.com/office/drawing/2014/main" id="{E169826A-DEB6-46C3-BC87-8C15BA79F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294AB835-3BB7-4792-96BB-F735CE7FA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199" y="286603"/>
            <a:ext cx="5063240" cy="1450757"/>
          </a:xfrm>
        </p:spPr>
        <p:txBody>
          <a:bodyPr>
            <a:normAutofit/>
          </a:bodyPr>
          <a:lstStyle/>
          <a:p>
            <a:r>
              <a:rPr lang="pt-BR" sz="4100" b="1">
                <a:solidFill>
                  <a:schemeClr val="accent2"/>
                </a:solidFill>
              </a:rPr>
              <a:t>Encapsulamento e Estrutura dos Pacotes 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153" y="2023962"/>
            <a:ext cx="5023286" cy="3845131"/>
          </a:xfrm>
        </p:spPr>
        <p:txBody>
          <a:bodyPr>
            <a:normAutofit/>
          </a:bodyPr>
          <a:lstStyle/>
          <a:p>
            <a:r>
              <a:rPr dirty="0" err="1"/>
              <a:t>Os</a:t>
            </a:r>
            <a:r>
              <a:rPr dirty="0"/>
              <a:t> dados </a:t>
            </a:r>
            <a:r>
              <a:rPr dirty="0" err="1"/>
              <a:t>enviados</a:t>
            </a:r>
            <a:r>
              <a:rPr dirty="0"/>
              <a:t> </a:t>
            </a:r>
            <a:r>
              <a:rPr dirty="0" err="1"/>
              <a:t>na</a:t>
            </a:r>
            <a:r>
              <a:rPr dirty="0"/>
              <a:t> rede </a:t>
            </a:r>
            <a:r>
              <a:rPr dirty="0" err="1"/>
              <a:t>passam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um </a:t>
            </a:r>
            <a:r>
              <a:rPr dirty="0" err="1"/>
              <a:t>processo</a:t>
            </a:r>
            <a:r>
              <a:rPr dirty="0"/>
              <a:t> de </a:t>
            </a:r>
            <a:r>
              <a:rPr dirty="0" err="1"/>
              <a:t>encapsulamento</a:t>
            </a:r>
            <a:r>
              <a:rPr dirty="0"/>
              <a:t>, </a:t>
            </a:r>
            <a:r>
              <a:rPr dirty="0" err="1"/>
              <a:t>onde</a:t>
            </a:r>
            <a:r>
              <a:rPr dirty="0"/>
              <a:t> </a:t>
            </a:r>
            <a:r>
              <a:rPr dirty="0" err="1"/>
              <a:t>são</a:t>
            </a:r>
            <a:r>
              <a:rPr dirty="0"/>
              <a:t> </a:t>
            </a:r>
            <a:r>
              <a:rPr dirty="0" err="1"/>
              <a:t>adicionadas</a:t>
            </a:r>
            <a:r>
              <a:rPr dirty="0"/>
              <a:t> </a:t>
            </a:r>
            <a:r>
              <a:rPr dirty="0" err="1"/>
              <a:t>informações</a:t>
            </a:r>
            <a:r>
              <a:rPr dirty="0"/>
              <a:t> de </a:t>
            </a:r>
            <a:r>
              <a:rPr dirty="0" err="1"/>
              <a:t>controle</a:t>
            </a:r>
            <a:r>
              <a:rPr dirty="0"/>
              <a:t>. Um </a:t>
            </a:r>
            <a:r>
              <a:rPr dirty="0" err="1"/>
              <a:t>pacote</a:t>
            </a:r>
            <a:r>
              <a:rPr dirty="0"/>
              <a:t> IP </a:t>
            </a:r>
            <a:r>
              <a:rPr dirty="0" err="1"/>
              <a:t>contém</a:t>
            </a:r>
            <a:r>
              <a:rPr dirty="0"/>
              <a:t>:</a:t>
            </a:r>
          </a:p>
          <a:p>
            <a:pPr lvl="1"/>
            <a:r>
              <a:rPr dirty="0"/>
              <a:t>1. </a:t>
            </a:r>
            <a:r>
              <a:rPr dirty="0" err="1"/>
              <a:t>Cabeçalho</a:t>
            </a:r>
            <a:r>
              <a:rPr dirty="0"/>
              <a:t> IP: </a:t>
            </a:r>
            <a:r>
              <a:rPr dirty="0" err="1"/>
              <a:t>Contém</a:t>
            </a:r>
            <a:r>
              <a:rPr dirty="0"/>
              <a:t> </a:t>
            </a:r>
            <a:r>
              <a:rPr dirty="0" err="1"/>
              <a:t>informações</a:t>
            </a:r>
            <a:r>
              <a:rPr dirty="0"/>
              <a:t> </a:t>
            </a:r>
            <a:r>
              <a:rPr dirty="0" err="1"/>
              <a:t>como</a:t>
            </a:r>
            <a:r>
              <a:rPr dirty="0"/>
              <a:t> </a:t>
            </a:r>
            <a:r>
              <a:rPr dirty="0" err="1"/>
              <a:t>endereço</a:t>
            </a:r>
            <a:r>
              <a:rPr dirty="0"/>
              <a:t> de </a:t>
            </a:r>
            <a:r>
              <a:rPr dirty="0" err="1"/>
              <a:t>origem</a:t>
            </a:r>
            <a:r>
              <a:rPr dirty="0"/>
              <a:t>, </a:t>
            </a:r>
            <a:r>
              <a:rPr dirty="0" err="1"/>
              <a:t>endereço</a:t>
            </a:r>
            <a:r>
              <a:rPr dirty="0"/>
              <a:t> de </a:t>
            </a:r>
            <a:r>
              <a:rPr dirty="0" err="1"/>
              <a:t>destino</a:t>
            </a:r>
            <a:r>
              <a:rPr dirty="0"/>
              <a:t> e tempo de </a:t>
            </a:r>
            <a:r>
              <a:rPr dirty="0" err="1"/>
              <a:t>vida</a:t>
            </a:r>
            <a:r>
              <a:rPr dirty="0"/>
              <a:t> (TTL).</a:t>
            </a:r>
          </a:p>
          <a:p>
            <a:pPr lvl="1"/>
            <a:r>
              <a:rPr dirty="0"/>
              <a:t>2. Dados: </a:t>
            </a:r>
            <a:r>
              <a:rPr dirty="0" err="1"/>
              <a:t>Informação</a:t>
            </a:r>
            <a:r>
              <a:rPr dirty="0"/>
              <a:t> a ser </a:t>
            </a:r>
            <a:r>
              <a:rPr dirty="0" err="1"/>
              <a:t>transmitida</a:t>
            </a:r>
            <a:r>
              <a:rPr dirty="0"/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81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617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0C1239-D29B-5680-A520-59E028C47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DE16C97-CDFC-4891-8AFB-A33BCBD8D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266C13-9BF2-F03E-2BD5-2083F0DB1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692" y="642257"/>
            <a:ext cx="2563257" cy="5226837"/>
          </a:xfrm>
        </p:spPr>
        <p:txBody>
          <a:bodyPr anchor="t">
            <a:normAutofit/>
          </a:bodyPr>
          <a:lstStyle/>
          <a:p>
            <a:r>
              <a:rPr lang="en-US" sz="4100" b="1" err="1"/>
              <a:t>Cabeçalhos</a:t>
            </a:r>
            <a:r>
              <a:rPr lang="en-US" sz="4100" b="1"/>
              <a:t> dos </a:t>
            </a:r>
            <a:r>
              <a:rPr lang="en-US" sz="4100" b="1" err="1"/>
              <a:t>Pacotes</a:t>
            </a:r>
            <a:r>
              <a:rPr lang="en-US" sz="4100" b="1"/>
              <a:t> IP</a:t>
            </a:r>
          </a:p>
        </p:txBody>
      </p:sp>
      <p:pic>
        <p:nvPicPr>
          <p:cNvPr id="4" name="Picture 4" descr="IPv4 x IPv6">
            <a:extLst>
              <a:ext uri="{FF2B5EF4-FFF2-40B4-BE49-F238E27FC236}">
                <a16:creationId xmlns:a16="http://schemas.microsoft.com/office/drawing/2014/main" id="{914147F6-BE87-7412-0881-A769FFB7E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65303" y="2004726"/>
            <a:ext cx="7197005" cy="404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169826A-DEB6-46C3-BC87-8C15BA79F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4AB835-3BB7-4792-96BB-F735CE7FA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096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199" y="286603"/>
            <a:ext cx="5063240" cy="1450757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Roteamento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153" y="2023962"/>
            <a:ext cx="5023286" cy="3845131"/>
          </a:xfrm>
        </p:spPr>
        <p:txBody>
          <a:bodyPr>
            <a:normAutofit/>
          </a:bodyPr>
          <a:lstStyle/>
          <a:p>
            <a:r>
              <a:rPr dirty="0"/>
              <a:t>O </a:t>
            </a:r>
            <a:r>
              <a:rPr dirty="0" err="1"/>
              <a:t>roteamento</a:t>
            </a:r>
            <a:r>
              <a:rPr dirty="0"/>
              <a:t> é o </a:t>
            </a:r>
            <a:r>
              <a:rPr dirty="0" err="1"/>
              <a:t>processo</a:t>
            </a:r>
            <a:r>
              <a:rPr dirty="0"/>
              <a:t> de </a:t>
            </a:r>
            <a:r>
              <a:rPr dirty="0" err="1"/>
              <a:t>encaminhar</a:t>
            </a:r>
            <a:r>
              <a:rPr dirty="0"/>
              <a:t> </a:t>
            </a:r>
            <a:r>
              <a:rPr dirty="0" err="1"/>
              <a:t>pacotes</a:t>
            </a:r>
            <a:r>
              <a:rPr dirty="0"/>
              <a:t> de </a:t>
            </a:r>
            <a:r>
              <a:rPr dirty="0" err="1"/>
              <a:t>uma</a:t>
            </a:r>
            <a:r>
              <a:rPr dirty="0"/>
              <a:t> rede para </a:t>
            </a:r>
            <a:r>
              <a:rPr dirty="0" err="1"/>
              <a:t>outra</a:t>
            </a:r>
            <a:r>
              <a:rPr dirty="0"/>
              <a:t>. </a:t>
            </a: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dispositivos</a:t>
            </a:r>
            <a:r>
              <a:rPr dirty="0"/>
              <a:t> </a:t>
            </a:r>
            <a:r>
              <a:rPr dirty="0" err="1"/>
              <a:t>responsáveis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isso</a:t>
            </a:r>
            <a:r>
              <a:rPr dirty="0"/>
              <a:t> </a:t>
            </a:r>
            <a:r>
              <a:rPr dirty="0" err="1"/>
              <a:t>são</a:t>
            </a:r>
            <a:r>
              <a:rPr dirty="0"/>
              <a:t> </a:t>
            </a: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roteadores</a:t>
            </a:r>
            <a:r>
              <a:rPr dirty="0"/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81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617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170</TotalTime>
  <Words>516</Words>
  <Application>Microsoft Office PowerPoint</Application>
  <PresentationFormat>On-screen Show (4:3)</PresentationFormat>
  <Paragraphs>42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Arial</vt:lpstr>
      <vt:lpstr>Calibri</vt:lpstr>
      <vt:lpstr>Calibri Light</vt:lpstr>
      <vt:lpstr>Retrospect</vt:lpstr>
      <vt:lpstr>5. Camada 3 (Rede)</vt:lpstr>
      <vt:lpstr>Principais Funções da Camada de Rede</vt:lpstr>
      <vt:lpstr>Principais Funções da Camada de Rede</vt:lpstr>
      <vt:lpstr>Endereçamento IP</vt:lpstr>
      <vt:lpstr>Estrutura do Endereço IPv4</vt:lpstr>
      <vt:lpstr>Máscara de Sub-rede</vt:lpstr>
      <vt:lpstr>Encapsulamento e Estrutura dos Pacotes IP</vt:lpstr>
      <vt:lpstr>Cabeçalhos dos Pacotes IP</vt:lpstr>
      <vt:lpstr>Roteamento</vt:lpstr>
      <vt:lpstr>Tipos de Roteamento</vt:lpstr>
      <vt:lpstr>Protocolos Relacionados à Camada 3</vt:lpstr>
      <vt:lpstr>Exercício Prático no Packet Tracer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Andre Cassulino Araujo Souza</cp:lastModifiedBy>
  <cp:revision>5</cp:revision>
  <dcterms:created xsi:type="dcterms:W3CDTF">2013-01-27T09:14:16Z</dcterms:created>
  <dcterms:modified xsi:type="dcterms:W3CDTF">2025-09-03T13:46:11Z</dcterms:modified>
  <cp:category/>
</cp:coreProperties>
</file>