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64" r:id="rId9"/>
    <p:sldId id="286" r:id="rId10"/>
    <p:sldId id="266" r:id="rId11"/>
    <p:sldId id="267" r:id="rId12"/>
    <p:sldId id="259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81" r:id="rId25"/>
    <p:sldId id="279" r:id="rId26"/>
    <p:sldId id="283" r:id="rId27"/>
    <p:sldId id="282" r:id="rId28"/>
    <p:sldId id="287" r:id="rId29"/>
    <p:sldId id="289" r:id="rId30"/>
    <p:sldId id="288" r:id="rId31"/>
    <p:sldId id="291" r:id="rId32"/>
    <p:sldId id="290" r:id="rId33"/>
    <p:sldId id="258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C3BEE-9A2C-4CE7-83B4-A5630136E1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C5700B-AF59-4F82-8209-6248C57BC09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Cabo de par trançado (UTP Cat5e/Cat6)</a:t>
          </a:r>
          <a:r>
            <a:rPr lang="pt-BR"/>
            <a:t> é suficiente para a maioria das redes locais de até 1 Gbps, mas pode sofrer interferência eletromagnética.</a:t>
          </a:r>
          <a:endParaRPr lang="en-US" dirty="0"/>
        </a:p>
      </dgm:t>
    </dgm:pt>
    <dgm:pt modelId="{BF30F655-EAC1-4169-B136-B100A988D712}" type="parTrans" cxnId="{4609A362-1C31-4FCE-BB49-93D4A31D1899}">
      <dgm:prSet/>
      <dgm:spPr/>
      <dgm:t>
        <a:bodyPr/>
        <a:lstStyle/>
        <a:p>
          <a:endParaRPr lang="en-US"/>
        </a:p>
      </dgm:t>
    </dgm:pt>
    <dgm:pt modelId="{C043B369-2CB1-468A-903B-67DA28A79CF2}" type="sibTrans" cxnId="{4609A362-1C31-4FCE-BB49-93D4A31D1899}">
      <dgm:prSet/>
      <dgm:spPr/>
      <dgm:t>
        <a:bodyPr/>
        <a:lstStyle/>
        <a:p>
          <a:endParaRPr lang="en-US"/>
        </a:p>
      </dgm:t>
    </dgm:pt>
    <dgm:pt modelId="{873B23ED-379D-4AF7-9A8E-52BCF2FBED9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Fibra óptica</a:t>
          </a:r>
          <a:r>
            <a:rPr lang="pt-BR"/>
            <a:t> é ideal para longas distâncias e altas taxas (10 Gbps ou mais), porém tem maior custo de implantação.</a:t>
          </a:r>
          <a:endParaRPr lang="en-US"/>
        </a:p>
      </dgm:t>
    </dgm:pt>
    <dgm:pt modelId="{279344E1-2058-4448-8F3C-5394A14D4DAB}" type="parTrans" cxnId="{34BD74AB-1A21-4E83-8137-C4507C43B879}">
      <dgm:prSet/>
      <dgm:spPr/>
      <dgm:t>
        <a:bodyPr/>
        <a:lstStyle/>
        <a:p>
          <a:endParaRPr lang="en-US"/>
        </a:p>
      </dgm:t>
    </dgm:pt>
    <dgm:pt modelId="{4F7CE184-D7AC-4549-8848-0E69C3D9A20F}" type="sibTrans" cxnId="{34BD74AB-1A21-4E83-8137-C4507C43B879}">
      <dgm:prSet/>
      <dgm:spPr/>
      <dgm:t>
        <a:bodyPr/>
        <a:lstStyle/>
        <a:p>
          <a:endParaRPr lang="en-US"/>
        </a:p>
      </dgm:t>
    </dgm:pt>
    <dgm:pt modelId="{71E82A6A-A35B-48F5-BD3B-1EADA7374CE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Wi-Fi</a:t>
          </a:r>
          <a:r>
            <a:rPr lang="pt-BR" dirty="0"/>
            <a:t> é conveniente e flexível, mas sujeito a ruídos e limitações de alcance.</a:t>
          </a:r>
          <a:endParaRPr lang="en-US" dirty="0"/>
        </a:p>
      </dgm:t>
    </dgm:pt>
    <dgm:pt modelId="{7CD15723-0B03-4078-BD1E-22D9A7003F45}" type="parTrans" cxnId="{C7378F0F-D21A-41FD-BCFC-6F237FE87498}">
      <dgm:prSet/>
      <dgm:spPr/>
      <dgm:t>
        <a:bodyPr/>
        <a:lstStyle/>
        <a:p>
          <a:endParaRPr lang="en-US"/>
        </a:p>
      </dgm:t>
    </dgm:pt>
    <dgm:pt modelId="{2340A0DA-C528-4A78-A2B6-F8CD887B6B14}" type="sibTrans" cxnId="{C7378F0F-D21A-41FD-BCFC-6F237FE87498}">
      <dgm:prSet/>
      <dgm:spPr/>
      <dgm:t>
        <a:bodyPr/>
        <a:lstStyle/>
        <a:p>
          <a:endParaRPr lang="en-US"/>
        </a:p>
      </dgm:t>
    </dgm:pt>
    <dgm:pt modelId="{F9192CB5-89D6-46A9-9094-2E79F1A42A21}" type="pres">
      <dgm:prSet presAssocID="{903C3BEE-9A2C-4CE7-83B4-A5630136E15D}" presName="root" presStyleCnt="0">
        <dgm:presLayoutVars>
          <dgm:dir/>
          <dgm:resizeHandles val="exact"/>
        </dgm:presLayoutVars>
      </dgm:prSet>
      <dgm:spPr/>
    </dgm:pt>
    <dgm:pt modelId="{1BCFA571-9C26-423D-AC7D-8E31FFAB5FCA}" type="pres">
      <dgm:prSet presAssocID="{AAC5700B-AF59-4F82-8209-6248C57BC09E}" presName="compNode" presStyleCnt="0"/>
      <dgm:spPr/>
    </dgm:pt>
    <dgm:pt modelId="{4B983C56-0F62-4776-811E-BA4030BF5856}" type="pres">
      <dgm:prSet presAssocID="{AAC5700B-AF59-4F82-8209-6248C57BC09E}" presName="bgRect" presStyleLbl="bgShp" presStyleIdx="0" presStyleCnt="3"/>
      <dgm:spPr/>
    </dgm:pt>
    <dgm:pt modelId="{10949456-233B-45BC-A31D-C600F0E7FE9B}" type="pres">
      <dgm:prSet presAssocID="{AAC5700B-AF59-4F82-8209-6248C57BC0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B662CCF-FE45-4CD6-8FAE-61ED65FFA9C7}" type="pres">
      <dgm:prSet presAssocID="{AAC5700B-AF59-4F82-8209-6248C57BC09E}" presName="spaceRect" presStyleCnt="0"/>
      <dgm:spPr/>
    </dgm:pt>
    <dgm:pt modelId="{EC48F4DD-4D52-4794-965F-824171EE7D83}" type="pres">
      <dgm:prSet presAssocID="{AAC5700B-AF59-4F82-8209-6248C57BC09E}" presName="parTx" presStyleLbl="revTx" presStyleIdx="0" presStyleCnt="3">
        <dgm:presLayoutVars>
          <dgm:chMax val="0"/>
          <dgm:chPref val="0"/>
        </dgm:presLayoutVars>
      </dgm:prSet>
      <dgm:spPr/>
    </dgm:pt>
    <dgm:pt modelId="{AC9522BD-796F-4513-B3E2-A5E2C0A0B8DB}" type="pres">
      <dgm:prSet presAssocID="{C043B369-2CB1-468A-903B-67DA28A79CF2}" presName="sibTrans" presStyleCnt="0"/>
      <dgm:spPr/>
    </dgm:pt>
    <dgm:pt modelId="{B48E430C-04C3-4E90-A8D7-1B75642D92E2}" type="pres">
      <dgm:prSet presAssocID="{873B23ED-379D-4AF7-9A8E-52BCF2FBED99}" presName="compNode" presStyleCnt="0"/>
      <dgm:spPr/>
    </dgm:pt>
    <dgm:pt modelId="{428076BA-F8E4-4E22-BC6E-1B183C473B18}" type="pres">
      <dgm:prSet presAssocID="{873B23ED-379D-4AF7-9A8E-52BCF2FBED99}" presName="bgRect" presStyleLbl="bgShp" presStyleIdx="1" presStyleCnt="3"/>
      <dgm:spPr/>
    </dgm:pt>
    <dgm:pt modelId="{04B348A7-15C4-4BCB-B0AB-60346A11DE5D}" type="pres">
      <dgm:prSet presAssocID="{873B23ED-379D-4AF7-9A8E-52BCF2FBED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BDF556E-A61A-4225-A180-0B64BA7C57EB}" type="pres">
      <dgm:prSet presAssocID="{873B23ED-379D-4AF7-9A8E-52BCF2FBED99}" presName="spaceRect" presStyleCnt="0"/>
      <dgm:spPr/>
    </dgm:pt>
    <dgm:pt modelId="{2F2D8972-E80A-48F5-BF2F-E990951310BC}" type="pres">
      <dgm:prSet presAssocID="{873B23ED-379D-4AF7-9A8E-52BCF2FBED99}" presName="parTx" presStyleLbl="revTx" presStyleIdx="1" presStyleCnt="3">
        <dgm:presLayoutVars>
          <dgm:chMax val="0"/>
          <dgm:chPref val="0"/>
        </dgm:presLayoutVars>
      </dgm:prSet>
      <dgm:spPr/>
    </dgm:pt>
    <dgm:pt modelId="{E236ED67-65A6-4ED7-A792-41F1A3ACE5EE}" type="pres">
      <dgm:prSet presAssocID="{4F7CE184-D7AC-4549-8848-0E69C3D9A20F}" presName="sibTrans" presStyleCnt="0"/>
      <dgm:spPr/>
    </dgm:pt>
    <dgm:pt modelId="{F6EF64F7-58A9-413D-AE27-C9F960811CC4}" type="pres">
      <dgm:prSet presAssocID="{71E82A6A-A35B-48F5-BD3B-1EADA7374CE8}" presName="compNode" presStyleCnt="0"/>
      <dgm:spPr/>
    </dgm:pt>
    <dgm:pt modelId="{192595A4-7FF7-4D2C-9EB2-127345B0288B}" type="pres">
      <dgm:prSet presAssocID="{71E82A6A-A35B-48F5-BD3B-1EADA7374CE8}" presName="bgRect" presStyleLbl="bgShp" presStyleIdx="2" presStyleCnt="3"/>
      <dgm:spPr/>
    </dgm:pt>
    <dgm:pt modelId="{397AF646-D047-4374-82EC-513144676F83}" type="pres">
      <dgm:prSet presAssocID="{71E82A6A-A35B-48F5-BD3B-1EADA7374C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D977B512-9268-4957-A70D-ECA1D72B169A}" type="pres">
      <dgm:prSet presAssocID="{71E82A6A-A35B-48F5-BD3B-1EADA7374CE8}" presName="spaceRect" presStyleCnt="0"/>
      <dgm:spPr/>
    </dgm:pt>
    <dgm:pt modelId="{A4B374D7-85F4-47D0-B2C5-DF9BB5897F14}" type="pres">
      <dgm:prSet presAssocID="{71E82A6A-A35B-48F5-BD3B-1EADA7374C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378F0F-D21A-41FD-BCFC-6F237FE87498}" srcId="{903C3BEE-9A2C-4CE7-83B4-A5630136E15D}" destId="{71E82A6A-A35B-48F5-BD3B-1EADA7374CE8}" srcOrd="2" destOrd="0" parTransId="{7CD15723-0B03-4078-BD1E-22D9A7003F45}" sibTransId="{2340A0DA-C528-4A78-A2B6-F8CD887B6B14}"/>
    <dgm:cxn modelId="{4609A362-1C31-4FCE-BB49-93D4A31D1899}" srcId="{903C3BEE-9A2C-4CE7-83B4-A5630136E15D}" destId="{AAC5700B-AF59-4F82-8209-6248C57BC09E}" srcOrd="0" destOrd="0" parTransId="{BF30F655-EAC1-4169-B136-B100A988D712}" sibTransId="{C043B369-2CB1-468A-903B-67DA28A79CF2}"/>
    <dgm:cxn modelId="{50A4AA96-B9FD-475C-93AD-CC154064F6E6}" type="presOf" srcId="{873B23ED-379D-4AF7-9A8E-52BCF2FBED99}" destId="{2F2D8972-E80A-48F5-BF2F-E990951310BC}" srcOrd="0" destOrd="0" presId="urn:microsoft.com/office/officeart/2018/2/layout/IconVerticalSolidList"/>
    <dgm:cxn modelId="{34BD74AB-1A21-4E83-8137-C4507C43B879}" srcId="{903C3BEE-9A2C-4CE7-83B4-A5630136E15D}" destId="{873B23ED-379D-4AF7-9A8E-52BCF2FBED99}" srcOrd="1" destOrd="0" parTransId="{279344E1-2058-4448-8F3C-5394A14D4DAB}" sibTransId="{4F7CE184-D7AC-4549-8848-0E69C3D9A20F}"/>
    <dgm:cxn modelId="{3B8F36DC-BEDD-428D-B52D-B494FC9C4F11}" type="presOf" srcId="{71E82A6A-A35B-48F5-BD3B-1EADA7374CE8}" destId="{A4B374D7-85F4-47D0-B2C5-DF9BB5897F14}" srcOrd="0" destOrd="0" presId="urn:microsoft.com/office/officeart/2018/2/layout/IconVerticalSolidList"/>
    <dgm:cxn modelId="{0DC544EB-E998-4AB6-92F2-3B8F335B83E3}" type="presOf" srcId="{AAC5700B-AF59-4F82-8209-6248C57BC09E}" destId="{EC48F4DD-4D52-4794-965F-824171EE7D83}" srcOrd="0" destOrd="0" presId="urn:microsoft.com/office/officeart/2018/2/layout/IconVerticalSolidList"/>
    <dgm:cxn modelId="{36F82BF4-D64B-4DEB-972A-0F17BD6FBB0E}" type="presOf" srcId="{903C3BEE-9A2C-4CE7-83B4-A5630136E15D}" destId="{F9192CB5-89D6-46A9-9094-2E79F1A42A21}" srcOrd="0" destOrd="0" presId="urn:microsoft.com/office/officeart/2018/2/layout/IconVerticalSolidList"/>
    <dgm:cxn modelId="{38153345-7A7D-41F4-AF6A-F23DD1F31A57}" type="presParOf" srcId="{F9192CB5-89D6-46A9-9094-2E79F1A42A21}" destId="{1BCFA571-9C26-423D-AC7D-8E31FFAB5FCA}" srcOrd="0" destOrd="0" presId="urn:microsoft.com/office/officeart/2018/2/layout/IconVerticalSolidList"/>
    <dgm:cxn modelId="{B48D478D-7121-4CC9-9B67-CC147729F65D}" type="presParOf" srcId="{1BCFA571-9C26-423D-AC7D-8E31FFAB5FCA}" destId="{4B983C56-0F62-4776-811E-BA4030BF5856}" srcOrd="0" destOrd="0" presId="urn:microsoft.com/office/officeart/2018/2/layout/IconVerticalSolidList"/>
    <dgm:cxn modelId="{B6977103-1672-4446-A8A1-6ABAE2471743}" type="presParOf" srcId="{1BCFA571-9C26-423D-AC7D-8E31FFAB5FCA}" destId="{10949456-233B-45BC-A31D-C600F0E7FE9B}" srcOrd="1" destOrd="0" presId="urn:microsoft.com/office/officeart/2018/2/layout/IconVerticalSolidList"/>
    <dgm:cxn modelId="{EEF1846C-68EB-4807-A6AE-A1692C75B548}" type="presParOf" srcId="{1BCFA571-9C26-423D-AC7D-8E31FFAB5FCA}" destId="{9B662CCF-FE45-4CD6-8FAE-61ED65FFA9C7}" srcOrd="2" destOrd="0" presId="urn:microsoft.com/office/officeart/2018/2/layout/IconVerticalSolidList"/>
    <dgm:cxn modelId="{A318D589-F142-448F-BB67-86E9B4EFDE4C}" type="presParOf" srcId="{1BCFA571-9C26-423D-AC7D-8E31FFAB5FCA}" destId="{EC48F4DD-4D52-4794-965F-824171EE7D83}" srcOrd="3" destOrd="0" presId="urn:microsoft.com/office/officeart/2018/2/layout/IconVerticalSolidList"/>
    <dgm:cxn modelId="{2C5939B9-DAAA-4D70-AE73-80381465C9E6}" type="presParOf" srcId="{F9192CB5-89D6-46A9-9094-2E79F1A42A21}" destId="{AC9522BD-796F-4513-B3E2-A5E2C0A0B8DB}" srcOrd="1" destOrd="0" presId="urn:microsoft.com/office/officeart/2018/2/layout/IconVerticalSolidList"/>
    <dgm:cxn modelId="{BEABF349-A022-4AB9-876D-6725AE3584BD}" type="presParOf" srcId="{F9192CB5-89D6-46A9-9094-2E79F1A42A21}" destId="{B48E430C-04C3-4E90-A8D7-1B75642D92E2}" srcOrd="2" destOrd="0" presId="urn:microsoft.com/office/officeart/2018/2/layout/IconVerticalSolidList"/>
    <dgm:cxn modelId="{890D9436-4A69-4069-BC2A-0136CC19C5A6}" type="presParOf" srcId="{B48E430C-04C3-4E90-A8D7-1B75642D92E2}" destId="{428076BA-F8E4-4E22-BC6E-1B183C473B18}" srcOrd="0" destOrd="0" presId="urn:microsoft.com/office/officeart/2018/2/layout/IconVerticalSolidList"/>
    <dgm:cxn modelId="{4516DD29-5419-44BA-82E8-897F3332F20F}" type="presParOf" srcId="{B48E430C-04C3-4E90-A8D7-1B75642D92E2}" destId="{04B348A7-15C4-4BCB-B0AB-60346A11DE5D}" srcOrd="1" destOrd="0" presId="urn:microsoft.com/office/officeart/2018/2/layout/IconVerticalSolidList"/>
    <dgm:cxn modelId="{8256EECB-AFA5-4B7D-9985-F79664FF3B12}" type="presParOf" srcId="{B48E430C-04C3-4E90-A8D7-1B75642D92E2}" destId="{1BDF556E-A61A-4225-A180-0B64BA7C57EB}" srcOrd="2" destOrd="0" presId="urn:microsoft.com/office/officeart/2018/2/layout/IconVerticalSolidList"/>
    <dgm:cxn modelId="{A700884B-57C0-41C6-AC55-566ABD937A6A}" type="presParOf" srcId="{B48E430C-04C3-4E90-A8D7-1B75642D92E2}" destId="{2F2D8972-E80A-48F5-BF2F-E990951310BC}" srcOrd="3" destOrd="0" presId="urn:microsoft.com/office/officeart/2018/2/layout/IconVerticalSolidList"/>
    <dgm:cxn modelId="{F0ECB9B9-E385-4ED7-AE9B-C2CC0CA9B478}" type="presParOf" srcId="{F9192CB5-89D6-46A9-9094-2E79F1A42A21}" destId="{E236ED67-65A6-4ED7-A792-41F1A3ACE5EE}" srcOrd="3" destOrd="0" presId="urn:microsoft.com/office/officeart/2018/2/layout/IconVerticalSolidList"/>
    <dgm:cxn modelId="{19AD14DD-76A1-4A38-B005-269C1B339D30}" type="presParOf" srcId="{F9192CB5-89D6-46A9-9094-2E79F1A42A21}" destId="{F6EF64F7-58A9-413D-AE27-C9F960811CC4}" srcOrd="4" destOrd="0" presId="urn:microsoft.com/office/officeart/2018/2/layout/IconVerticalSolidList"/>
    <dgm:cxn modelId="{1BF2705A-1133-4A2B-8BA3-9CA4A048CA8A}" type="presParOf" srcId="{F6EF64F7-58A9-413D-AE27-C9F960811CC4}" destId="{192595A4-7FF7-4D2C-9EB2-127345B0288B}" srcOrd="0" destOrd="0" presId="urn:microsoft.com/office/officeart/2018/2/layout/IconVerticalSolidList"/>
    <dgm:cxn modelId="{1F94C141-6120-46B2-BC40-6A823F160E06}" type="presParOf" srcId="{F6EF64F7-58A9-413D-AE27-C9F960811CC4}" destId="{397AF646-D047-4374-82EC-513144676F83}" srcOrd="1" destOrd="0" presId="urn:microsoft.com/office/officeart/2018/2/layout/IconVerticalSolidList"/>
    <dgm:cxn modelId="{4407BC79-5347-49CC-85F3-BB9F8B8E766B}" type="presParOf" srcId="{F6EF64F7-58A9-413D-AE27-C9F960811CC4}" destId="{D977B512-9268-4957-A70D-ECA1D72B169A}" srcOrd="2" destOrd="0" presId="urn:microsoft.com/office/officeart/2018/2/layout/IconVerticalSolidList"/>
    <dgm:cxn modelId="{B69AFC21-6023-452C-BAF2-DDD146806DDE}" type="presParOf" srcId="{F6EF64F7-58A9-413D-AE27-C9F960811CC4}" destId="{A4B374D7-85F4-47D0-B2C5-DF9BB5897F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9CC9F-CA67-4B79-A334-DC37389EA22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73B087-E3A6-4D52-9C31-476E8F2546C3}">
      <dgm:prSet/>
      <dgm:spPr/>
      <dgm:t>
        <a:bodyPr/>
        <a:lstStyle/>
        <a:p>
          <a:r>
            <a:rPr lang="pt-BR"/>
            <a:t>Atividade 1: Montagem de Rede Simples</a:t>
          </a:r>
          <a:endParaRPr lang="en-US"/>
        </a:p>
      </dgm:t>
    </dgm:pt>
    <dgm:pt modelId="{CD3B4961-D682-4192-84D3-85D5080FA0A7}" type="parTrans" cxnId="{24CDF949-17CB-447B-B3BF-A6E01538C63C}">
      <dgm:prSet/>
      <dgm:spPr/>
      <dgm:t>
        <a:bodyPr/>
        <a:lstStyle/>
        <a:p>
          <a:endParaRPr lang="en-US"/>
        </a:p>
      </dgm:t>
    </dgm:pt>
    <dgm:pt modelId="{8AD74835-2935-4CB6-9BED-6A4A2BE5F12C}" type="sibTrans" cxnId="{24CDF949-17CB-447B-B3BF-A6E01538C63C}">
      <dgm:prSet/>
      <dgm:spPr/>
      <dgm:t>
        <a:bodyPr/>
        <a:lstStyle/>
        <a:p>
          <a:endParaRPr lang="en-US"/>
        </a:p>
      </dgm:t>
    </dgm:pt>
    <dgm:pt modelId="{E6CBC24A-C64C-4892-88D6-41183231873D}">
      <dgm:prSet/>
      <dgm:spPr/>
      <dgm:t>
        <a:bodyPr/>
        <a:lstStyle/>
        <a:p>
          <a:r>
            <a:rPr lang="pt-BR"/>
            <a:t>Conectar dois PCs e um switch utilizando cabos diferentes (direto, cruzado).</a:t>
          </a:r>
          <a:endParaRPr lang="en-US"/>
        </a:p>
      </dgm:t>
    </dgm:pt>
    <dgm:pt modelId="{57E4E99A-73EE-4AA1-9F00-60A6F9772F57}" type="parTrans" cxnId="{9F5AB5F8-8676-40E1-A7AA-DE10449E98D7}">
      <dgm:prSet/>
      <dgm:spPr/>
      <dgm:t>
        <a:bodyPr/>
        <a:lstStyle/>
        <a:p>
          <a:endParaRPr lang="en-US"/>
        </a:p>
      </dgm:t>
    </dgm:pt>
    <dgm:pt modelId="{3C46BFC4-E794-4CD8-98A4-06D71B486AB8}" type="sibTrans" cxnId="{9F5AB5F8-8676-40E1-A7AA-DE10449E98D7}">
      <dgm:prSet/>
      <dgm:spPr/>
      <dgm:t>
        <a:bodyPr/>
        <a:lstStyle/>
        <a:p>
          <a:endParaRPr lang="en-US"/>
        </a:p>
      </dgm:t>
    </dgm:pt>
    <dgm:pt modelId="{53D6C061-87C4-490B-915D-2F093479AD79}">
      <dgm:prSet/>
      <dgm:spPr/>
      <dgm:t>
        <a:bodyPr/>
        <a:lstStyle/>
        <a:p>
          <a:r>
            <a:rPr lang="pt-BR"/>
            <a:t>Verificar conectividade com ping.</a:t>
          </a:r>
          <a:endParaRPr lang="en-US"/>
        </a:p>
      </dgm:t>
    </dgm:pt>
    <dgm:pt modelId="{263FA2A3-B8CF-475E-A9DB-DE22E9B9D2F0}" type="parTrans" cxnId="{38908460-C83A-420D-8DE5-E02D8146B381}">
      <dgm:prSet/>
      <dgm:spPr/>
      <dgm:t>
        <a:bodyPr/>
        <a:lstStyle/>
        <a:p>
          <a:endParaRPr lang="en-US"/>
        </a:p>
      </dgm:t>
    </dgm:pt>
    <dgm:pt modelId="{DE21638B-523A-498B-B719-64356974B6BB}" type="sibTrans" cxnId="{38908460-C83A-420D-8DE5-E02D8146B381}">
      <dgm:prSet/>
      <dgm:spPr/>
      <dgm:t>
        <a:bodyPr/>
        <a:lstStyle/>
        <a:p>
          <a:endParaRPr lang="en-US"/>
        </a:p>
      </dgm:t>
    </dgm:pt>
    <dgm:pt modelId="{EE10EF76-351A-4800-9804-B33AEDC9959A}">
      <dgm:prSet/>
      <dgm:spPr/>
      <dgm:t>
        <a:bodyPr/>
        <a:lstStyle/>
        <a:p>
          <a:r>
            <a:rPr lang="pt-BR"/>
            <a:t>Atividade 2: Teste de Comunicação</a:t>
          </a:r>
          <a:endParaRPr lang="en-US"/>
        </a:p>
      </dgm:t>
    </dgm:pt>
    <dgm:pt modelId="{0B4A8DD3-757E-46B4-BFF1-DDDF05E54EB7}" type="parTrans" cxnId="{854203A4-6A41-481B-9F65-934F424603A8}">
      <dgm:prSet/>
      <dgm:spPr/>
      <dgm:t>
        <a:bodyPr/>
        <a:lstStyle/>
        <a:p>
          <a:endParaRPr lang="en-US"/>
        </a:p>
      </dgm:t>
    </dgm:pt>
    <dgm:pt modelId="{6B917F74-A90A-4D11-8EF4-F3147D1BE93C}" type="sibTrans" cxnId="{854203A4-6A41-481B-9F65-934F424603A8}">
      <dgm:prSet/>
      <dgm:spPr/>
      <dgm:t>
        <a:bodyPr/>
        <a:lstStyle/>
        <a:p>
          <a:endParaRPr lang="en-US"/>
        </a:p>
      </dgm:t>
    </dgm:pt>
    <dgm:pt modelId="{0DCCFC1F-FAD1-4814-8CA2-B28FFF5FB482}">
      <dgm:prSet/>
      <dgm:spPr/>
      <dgm:t>
        <a:bodyPr/>
        <a:lstStyle/>
        <a:p>
          <a:r>
            <a:rPr lang="pt-BR"/>
            <a:t>Substituir cabos por conexões incorretas e observar falha de comunicação.</a:t>
          </a:r>
          <a:endParaRPr lang="en-US"/>
        </a:p>
      </dgm:t>
    </dgm:pt>
    <dgm:pt modelId="{4D1106BD-B465-4F46-BA30-742E52F6857F}" type="parTrans" cxnId="{F4E24E1B-6760-4B25-A693-7A95A2C9CC14}">
      <dgm:prSet/>
      <dgm:spPr/>
      <dgm:t>
        <a:bodyPr/>
        <a:lstStyle/>
        <a:p>
          <a:endParaRPr lang="en-US"/>
        </a:p>
      </dgm:t>
    </dgm:pt>
    <dgm:pt modelId="{F0DB1D24-9953-486F-BB23-825EDE647741}" type="sibTrans" cxnId="{F4E24E1B-6760-4B25-A693-7A95A2C9CC14}">
      <dgm:prSet/>
      <dgm:spPr/>
      <dgm:t>
        <a:bodyPr/>
        <a:lstStyle/>
        <a:p>
          <a:endParaRPr lang="en-US"/>
        </a:p>
      </dgm:t>
    </dgm:pt>
    <dgm:pt modelId="{957FA305-11D4-469B-A4CA-E513F66B004B}">
      <dgm:prSet/>
      <dgm:spPr/>
      <dgm:t>
        <a:bodyPr/>
        <a:lstStyle/>
        <a:p>
          <a:r>
            <a:rPr lang="pt-BR"/>
            <a:t>Verificar como o meio físico influencia a confiabilidade.</a:t>
          </a:r>
          <a:endParaRPr lang="en-US"/>
        </a:p>
      </dgm:t>
    </dgm:pt>
    <dgm:pt modelId="{C5D3A128-E35C-4B69-8A4A-1D98301BED3F}" type="parTrans" cxnId="{47C43F59-1B86-4ED0-B407-383EFC2BA62E}">
      <dgm:prSet/>
      <dgm:spPr/>
      <dgm:t>
        <a:bodyPr/>
        <a:lstStyle/>
        <a:p>
          <a:endParaRPr lang="en-US"/>
        </a:p>
      </dgm:t>
    </dgm:pt>
    <dgm:pt modelId="{8E6496D5-5B9A-46E9-A3B0-1C648ADDB11D}" type="sibTrans" cxnId="{47C43F59-1B86-4ED0-B407-383EFC2BA62E}">
      <dgm:prSet/>
      <dgm:spPr/>
      <dgm:t>
        <a:bodyPr/>
        <a:lstStyle/>
        <a:p>
          <a:endParaRPr lang="en-US"/>
        </a:p>
      </dgm:t>
    </dgm:pt>
    <dgm:pt modelId="{56F7928B-0548-4455-9974-DDFC0A38A4EC}">
      <dgm:prSet/>
      <dgm:spPr/>
      <dgm:t>
        <a:bodyPr/>
        <a:lstStyle/>
        <a:p>
          <a:r>
            <a:rPr lang="pt-BR"/>
            <a:t>Atividade 3 (avançada, se tempo permitir):</a:t>
          </a:r>
          <a:endParaRPr lang="en-US"/>
        </a:p>
      </dgm:t>
    </dgm:pt>
    <dgm:pt modelId="{5BBFD924-EB43-483E-9E4A-EAE4CF4B989A}" type="parTrans" cxnId="{39FEA4BD-848C-4614-8D49-55A4152B1D03}">
      <dgm:prSet/>
      <dgm:spPr/>
      <dgm:t>
        <a:bodyPr/>
        <a:lstStyle/>
        <a:p>
          <a:endParaRPr lang="en-US"/>
        </a:p>
      </dgm:t>
    </dgm:pt>
    <dgm:pt modelId="{DD174C5B-0553-4EE1-8A3C-7468942001CA}" type="sibTrans" cxnId="{39FEA4BD-848C-4614-8D49-55A4152B1D03}">
      <dgm:prSet/>
      <dgm:spPr/>
      <dgm:t>
        <a:bodyPr/>
        <a:lstStyle/>
        <a:p>
          <a:endParaRPr lang="en-US"/>
        </a:p>
      </dgm:t>
    </dgm:pt>
    <dgm:pt modelId="{4ACCE28B-52AE-4A96-81E3-7E0C161FDC50}">
      <dgm:prSet/>
      <dgm:spPr/>
      <dgm:t>
        <a:bodyPr/>
        <a:lstStyle/>
        <a:p>
          <a:r>
            <a:rPr lang="pt-BR"/>
            <a:t>Simular fibra óptica e comparar latência em topologia maior.</a:t>
          </a:r>
          <a:endParaRPr lang="en-US"/>
        </a:p>
      </dgm:t>
    </dgm:pt>
    <dgm:pt modelId="{3D5D2BFD-645A-42F1-A8F0-73E4B435CEAB}" type="parTrans" cxnId="{F67AF84A-DC39-4048-B85B-325C666E876E}">
      <dgm:prSet/>
      <dgm:spPr/>
      <dgm:t>
        <a:bodyPr/>
        <a:lstStyle/>
        <a:p>
          <a:endParaRPr lang="en-US"/>
        </a:p>
      </dgm:t>
    </dgm:pt>
    <dgm:pt modelId="{51D9A550-FC78-4400-944C-6B7BB2C6022E}" type="sibTrans" cxnId="{F67AF84A-DC39-4048-B85B-325C666E876E}">
      <dgm:prSet/>
      <dgm:spPr/>
      <dgm:t>
        <a:bodyPr/>
        <a:lstStyle/>
        <a:p>
          <a:endParaRPr lang="en-US"/>
        </a:p>
      </dgm:t>
    </dgm:pt>
    <dgm:pt modelId="{A3FCC436-C629-48A6-A7B0-18DFC8F40FF7}" type="pres">
      <dgm:prSet presAssocID="{D7F9CC9F-CA67-4B79-A334-DC37389EA22E}" presName="linear" presStyleCnt="0">
        <dgm:presLayoutVars>
          <dgm:dir/>
          <dgm:animLvl val="lvl"/>
          <dgm:resizeHandles val="exact"/>
        </dgm:presLayoutVars>
      </dgm:prSet>
      <dgm:spPr/>
    </dgm:pt>
    <dgm:pt modelId="{0CA9C633-AAA1-45D2-B01A-40081D657925}" type="pres">
      <dgm:prSet presAssocID="{7C73B087-E3A6-4D52-9C31-476E8F2546C3}" presName="parentLin" presStyleCnt="0"/>
      <dgm:spPr/>
    </dgm:pt>
    <dgm:pt modelId="{4DC7667B-5D7B-4BEA-BE47-E5C77E3438BC}" type="pres">
      <dgm:prSet presAssocID="{7C73B087-E3A6-4D52-9C31-476E8F2546C3}" presName="parentLeftMargin" presStyleLbl="node1" presStyleIdx="0" presStyleCnt="3"/>
      <dgm:spPr/>
    </dgm:pt>
    <dgm:pt modelId="{9422E3C7-CC7C-4736-A9A8-D1E3CF7020A1}" type="pres">
      <dgm:prSet presAssocID="{7C73B087-E3A6-4D52-9C31-476E8F2546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75C46B-1A5F-491A-B285-FD2E22AFC5DD}" type="pres">
      <dgm:prSet presAssocID="{7C73B087-E3A6-4D52-9C31-476E8F2546C3}" presName="negativeSpace" presStyleCnt="0"/>
      <dgm:spPr/>
    </dgm:pt>
    <dgm:pt modelId="{E68F3011-0319-4B73-8BD8-868FA3AC3D11}" type="pres">
      <dgm:prSet presAssocID="{7C73B087-E3A6-4D52-9C31-476E8F2546C3}" presName="childText" presStyleLbl="conFgAcc1" presStyleIdx="0" presStyleCnt="3">
        <dgm:presLayoutVars>
          <dgm:bulletEnabled val="1"/>
        </dgm:presLayoutVars>
      </dgm:prSet>
      <dgm:spPr/>
    </dgm:pt>
    <dgm:pt modelId="{BBDA13E5-AC10-439D-A234-C84291412E63}" type="pres">
      <dgm:prSet presAssocID="{8AD74835-2935-4CB6-9BED-6A4A2BE5F12C}" presName="spaceBetweenRectangles" presStyleCnt="0"/>
      <dgm:spPr/>
    </dgm:pt>
    <dgm:pt modelId="{EE4A67D5-65B4-4B80-965D-2FCE3A322D9D}" type="pres">
      <dgm:prSet presAssocID="{EE10EF76-351A-4800-9804-B33AEDC9959A}" presName="parentLin" presStyleCnt="0"/>
      <dgm:spPr/>
    </dgm:pt>
    <dgm:pt modelId="{91655044-DAD0-471E-BA75-D8BDDDE161EE}" type="pres">
      <dgm:prSet presAssocID="{EE10EF76-351A-4800-9804-B33AEDC9959A}" presName="parentLeftMargin" presStyleLbl="node1" presStyleIdx="0" presStyleCnt="3"/>
      <dgm:spPr/>
    </dgm:pt>
    <dgm:pt modelId="{6BA6D88E-68BC-485A-8C39-F1B23EC3DB13}" type="pres">
      <dgm:prSet presAssocID="{EE10EF76-351A-4800-9804-B33AEDC995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0D3C4D-8026-47EE-9174-36A248D0373D}" type="pres">
      <dgm:prSet presAssocID="{EE10EF76-351A-4800-9804-B33AEDC9959A}" presName="negativeSpace" presStyleCnt="0"/>
      <dgm:spPr/>
    </dgm:pt>
    <dgm:pt modelId="{1A0966AA-28ED-48CF-B105-E691C890CB05}" type="pres">
      <dgm:prSet presAssocID="{EE10EF76-351A-4800-9804-B33AEDC9959A}" presName="childText" presStyleLbl="conFgAcc1" presStyleIdx="1" presStyleCnt="3">
        <dgm:presLayoutVars>
          <dgm:bulletEnabled val="1"/>
        </dgm:presLayoutVars>
      </dgm:prSet>
      <dgm:spPr/>
    </dgm:pt>
    <dgm:pt modelId="{62FBC0BE-6115-4067-BB43-481F77A60B68}" type="pres">
      <dgm:prSet presAssocID="{6B917F74-A90A-4D11-8EF4-F3147D1BE93C}" presName="spaceBetweenRectangles" presStyleCnt="0"/>
      <dgm:spPr/>
    </dgm:pt>
    <dgm:pt modelId="{5C658CAA-BA23-4E9C-BD44-66FE441BB2B9}" type="pres">
      <dgm:prSet presAssocID="{56F7928B-0548-4455-9974-DDFC0A38A4EC}" presName="parentLin" presStyleCnt="0"/>
      <dgm:spPr/>
    </dgm:pt>
    <dgm:pt modelId="{7885FE25-007B-4C7C-A9C6-FB680B5FF136}" type="pres">
      <dgm:prSet presAssocID="{56F7928B-0548-4455-9974-DDFC0A38A4EC}" presName="parentLeftMargin" presStyleLbl="node1" presStyleIdx="1" presStyleCnt="3"/>
      <dgm:spPr/>
    </dgm:pt>
    <dgm:pt modelId="{E940DA59-394E-4F5D-8E5A-6AD15F317224}" type="pres">
      <dgm:prSet presAssocID="{56F7928B-0548-4455-9974-DDFC0A38A4E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694029-0D3F-4AD0-B495-5F3D4136921A}" type="pres">
      <dgm:prSet presAssocID="{56F7928B-0548-4455-9974-DDFC0A38A4EC}" presName="negativeSpace" presStyleCnt="0"/>
      <dgm:spPr/>
    </dgm:pt>
    <dgm:pt modelId="{9DEC3CF5-0990-4D4A-8781-35644B15CA8C}" type="pres">
      <dgm:prSet presAssocID="{56F7928B-0548-4455-9974-DDFC0A38A4E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506E13-D882-4132-AFA8-537257381BC3}" type="presOf" srcId="{56F7928B-0548-4455-9974-DDFC0A38A4EC}" destId="{E940DA59-394E-4F5D-8E5A-6AD15F317224}" srcOrd="1" destOrd="0" presId="urn:microsoft.com/office/officeart/2005/8/layout/list1"/>
    <dgm:cxn modelId="{F4E24E1B-6760-4B25-A693-7A95A2C9CC14}" srcId="{EE10EF76-351A-4800-9804-B33AEDC9959A}" destId="{0DCCFC1F-FAD1-4814-8CA2-B28FFF5FB482}" srcOrd="0" destOrd="0" parTransId="{4D1106BD-B465-4F46-BA30-742E52F6857F}" sibTransId="{F0DB1D24-9953-486F-BB23-825EDE647741}"/>
    <dgm:cxn modelId="{D5BE7921-5BE1-4B0E-A467-FB093013EE4A}" type="presOf" srcId="{0DCCFC1F-FAD1-4814-8CA2-B28FFF5FB482}" destId="{1A0966AA-28ED-48CF-B105-E691C890CB05}" srcOrd="0" destOrd="0" presId="urn:microsoft.com/office/officeart/2005/8/layout/list1"/>
    <dgm:cxn modelId="{A51D0E22-B1B4-4DA6-A798-798FA21404D4}" type="presOf" srcId="{EE10EF76-351A-4800-9804-B33AEDC9959A}" destId="{91655044-DAD0-471E-BA75-D8BDDDE161EE}" srcOrd="0" destOrd="0" presId="urn:microsoft.com/office/officeart/2005/8/layout/list1"/>
    <dgm:cxn modelId="{C0B1953D-430A-4566-8DC4-B2E3D9A431DC}" type="presOf" srcId="{7C73B087-E3A6-4D52-9C31-476E8F2546C3}" destId="{9422E3C7-CC7C-4736-A9A8-D1E3CF7020A1}" srcOrd="1" destOrd="0" presId="urn:microsoft.com/office/officeart/2005/8/layout/list1"/>
    <dgm:cxn modelId="{93A8D43E-4E93-4261-B723-951035838F17}" type="presOf" srcId="{EE10EF76-351A-4800-9804-B33AEDC9959A}" destId="{6BA6D88E-68BC-485A-8C39-F1B23EC3DB13}" srcOrd="1" destOrd="0" presId="urn:microsoft.com/office/officeart/2005/8/layout/list1"/>
    <dgm:cxn modelId="{38908460-C83A-420D-8DE5-E02D8146B381}" srcId="{7C73B087-E3A6-4D52-9C31-476E8F2546C3}" destId="{53D6C061-87C4-490B-915D-2F093479AD79}" srcOrd="1" destOrd="0" parTransId="{263FA2A3-B8CF-475E-A9DB-DE22E9B9D2F0}" sibTransId="{DE21638B-523A-498B-B719-64356974B6BB}"/>
    <dgm:cxn modelId="{EB2F2048-DBE4-4BA6-82C0-E057C86F879F}" type="presOf" srcId="{957FA305-11D4-469B-A4CA-E513F66B004B}" destId="{1A0966AA-28ED-48CF-B105-E691C890CB05}" srcOrd="0" destOrd="1" presId="urn:microsoft.com/office/officeart/2005/8/layout/list1"/>
    <dgm:cxn modelId="{24CDF949-17CB-447B-B3BF-A6E01538C63C}" srcId="{D7F9CC9F-CA67-4B79-A334-DC37389EA22E}" destId="{7C73B087-E3A6-4D52-9C31-476E8F2546C3}" srcOrd="0" destOrd="0" parTransId="{CD3B4961-D682-4192-84D3-85D5080FA0A7}" sibTransId="{8AD74835-2935-4CB6-9BED-6A4A2BE5F12C}"/>
    <dgm:cxn modelId="{F67AF84A-DC39-4048-B85B-325C666E876E}" srcId="{56F7928B-0548-4455-9974-DDFC0A38A4EC}" destId="{4ACCE28B-52AE-4A96-81E3-7E0C161FDC50}" srcOrd="0" destOrd="0" parTransId="{3D5D2BFD-645A-42F1-A8F0-73E4B435CEAB}" sibTransId="{51D9A550-FC78-4400-944C-6B7BB2C6022E}"/>
    <dgm:cxn modelId="{CA667356-F751-4824-A16D-742641D5FB51}" type="presOf" srcId="{7C73B087-E3A6-4D52-9C31-476E8F2546C3}" destId="{4DC7667B-5D7B-4BEA-BE47-E5C77E3438BC}" srcOrd="0" destOrd="0" presId="urn:microsoft.com/office/officeart/2005/8/layout/list1"/>
    <dgm:cxn modelId="{47C43F59-1B86-4ED0-B407-383EFC2BA62E}" srcId="{EE10EF76-351A-4800-9804-B33AEDC9959A}" destId="{957FA305-11D4-469B-A4CA-E513F66B004B}" srcOrd="1" destOrd="0" parTransId="{C5D3A128-E35C-4B69-8A4A-1D98301BED3F}" sibTransId="{8E6496D5-5B9A-46E9-A3B0-1C648ADDB11D}"/>
    <dgm:cxn modelId="{F9CD757C-63DA-49C4-950B-AB0C5E1BE175}" type="presOf" srcId="{53D6C061-87C4-490B-915D-2F093479AD79}" destId="{E68F3011-0319-4B73-8BD8-868FA3AC3D11}" srcOrd="0" destOrd="1" presId="urn:microsoft.com/office/officeart/2005/8/layout/list1"/>
    <dgm:cxn modelId="{A3CF1684-B1E4-4D80-A00A-36CFF6EBBB9B}" type="presOf" srcId="{E6CBC24A-C64C-4892-88D6-41183231873D}" destId="{E68F3011-0319-4B73-8BD8-868FA3AC3D11}" srcOrd="0" destOrd="0" presId="urn:microsoft.com/office/officeart/2005/8/layout/list1"/>
    <dgm:cxn modelId="{D447648A-8F7A-430E-B06D-E88F3537D60F}" type="presOf" srcId="{56F7928B-0548-4455-9974-DDFC0A38A4EC}" destId="{7885FE25-007B-4C7C-A9C6-FB680B5FF136}" srcOrd="0" destOrd="0" presId="urn:microsoft.com/office/officeart/2005/8/layout/list1"/>
    <dgm:cxn modelId="{854203A4-6A41-481B-9F65-934F424603A8}" srcId="{D7F9CC9F-CA67-4B79-A334-DC37389EA22E}" destId="{EE10EF76-351A-4800-9804-B33AEDC9959A}" srcOrd="1" destOrd="0" parTransId="{0B4A8DD3-757E-46B4-BFF1-DDDF05E54EB7}" sibTransId="{6B917F74-A90A-4D11-8EF4-F3147D1BE93C}"/>
    <dgm:cxn modelId="{39FEA4BD-848C-4614-8D49-55A4152B1D03}" srcId="{D7F9CC9F-CA67-4B79-A334-DC37389EA22E}" destId="{56F7928B-0548-4455-9974-DDFC0A38A4EC}" srcOrd="2" destOrd="0" parTransId="{5BBFD924-EB43-483E-9E4A-EAE4CF4B989A}" sibTransId="{DD174C5B-0553-4EE1-8A3C-7468942001CA}"/>
    <dgm:cxn modelId="{8DE180CA-069F-4AB7-A89F-478367039FA7}" type="presOf" srcId="{D7F9CC9F-CA67-4B79-A334-DC37389EA22E}" destId="{A3FCC436-C629-48A6-A7B0-18DFC8F40FF7}" srcOrd="0" destOrd="0" presId="urn:microsoft.com/office/officeart/2005/8/layout/list1"/>
    <dgm:cxn modelId="{122EF5DC-6581-4870-BB08-26C3B1CF590A}" type="presOf" srcId="{4ACCE28B-52AE-4A96-81E3-7E0C161FDC50}" destId="{9DEC3CF5-0990-4D4A-8781-35644B15CA8C}" srcOrd="0" destOrd="0" presId="urn:microsoft.com/office/officeart/2005/8/layout/list1"/>
    <dgm:cxn modelId="{9F5AB5F8-8676-40E1-A7AA-DE10449E98D7}" srcId="{7C73B087-E3A6-4D52-9C31-476E8F2546C3}" destId="{E6CBC24A-C64C-4892-88D6-41183231873D}" srcOrd="0" destOrd="0" parTransId="{57E4E99A-73EE-4AA1-9F00-60A6F9772F57}" sibTransId="{3C46BFC4-E794-4CD8-98A4-06D71B486AB8}"/>
    <dgm:cxn modelId="{FFE0B8B4-FF5C-4808-BDCF-51F5199317C2}" type="presParOf" srcId="{A3FCC436-C629-48A6-A7B0-18DFC8F40FF7}" destId="{0CA9C633-AAA1-45D2-B01A-40081D657925}" srcOrd="0" destOrd="0" presId="urn:microsoft.com/office/officeart/2005/8/layout/list1"/>
    <dgm:cxn modelId="{B7427CC8-F56F-49A6-A983-D7FE8D6A6FA8}" type="presParOf" srcId="{0CA9C633-AAA1-45D2-B01A-40081D657925}" destId="{4DC7667B-5D7B-4BEA-BE47-E5C77E3438BC}" srcOrd="0" destOrd="0" presId="urn:microsoft.com/office/officeart/2005/8/layout/list1"/>
    <dgm:cxn modelId="{1CB4E647-FA54-433C-B90A-3DC2248EF276}" type="presParOf" srcId="{0CA9C633-AAA1-45D2-B01A-40081D657925}" destId="{9422E3C7-CC7C-4736-A9A8-D1E3CF7020A1}" srcOrd="1" destOrd="0" presId="urn:microsoft.com/office/officeart/2005/8/layout/list1"/>
    <dgm:cxn modelId="{A937EE95-651D-4DD3-AC0C-C5514F97E357}" type="presParOf" srcId="{A3FCC436-C629-48A6-A7B0-18DFC8F40FF7}" destId="{0D75C46B-1A5F-491A-B285-FD2E22AFC5DD}" srcOrd="1" destOrd="0" presId="urn:microsoft.com/office/officeart/2005/8/layout/list1"/>
    <dgm:cxn modelId="{144E950C-0FA7-4810-8050-1C486029F870}" type="presParOf" srcId="{A3FCC436-C629-48A6-A7B0-18DFC8F40FF7}" destId="{E68F3011-0319-4B73-8BD8-868FA3AC3D11}" srcOrd="2" destOrd="0" presId="urn:microsoft.com/office/officeart/2005/8/layout/list1"/>
    <dgm:cxn modelId="{4A833337-2D4C-4779-976C-FD5D5416D24E}" type="presParOf" srcId="{A3FCC436-C629-48A6-A7B0-18DFC8F40FF7}" destId="{BBDA13E5-AC10-439D-A234-C84291412E63}" srcOrd="3" destOrd="0" presId="urn:microsoft.com/office/officeart/2005/8/layout/list1"/>
    <dgm:cxn modelId="{C8D80906-5DF0-4346-BCC5-A2CAB656D693}" type="presParOf" srcId="{A3FCC436-C629-48A6-A7B0-18DFC8F40FF7}" destId="{EE4A67D5-65B4-4B80-965D-2FCE3A322D9D}" srcOrd="4" destOrd="0" presId="urn:microsoft.com/office/officeart/2005/8/layout/list1"/>
    <dgm:cxn modelId="{DFA78EC0-6F01-47F7-B36E-7C4D4834D36D}" type="presParOf" srcId="{EE4A67D5-65B4-4B80-965D-2FCE3A322D9D}" destId="{91655044-DAD0-471E-BA75-D8BDDDE161EE}" srcOrd="0" destOrd="0" presId="urn:microsoft.com/office/officeart/2005/8/layout/list1"/>
    <dgm:cxn modelId="{4FC58744-2AA0-4B8C-9E0A-F7A6B3A92A7E}" type="presParOf" srcId="{EE4A67D5-65B4-4B80-965D-2FCE3A322D9D}" destId="{6BA6D88E-68BC-485A-8C39-F1B23EC3DB13}" srcOrd="1" destOrd="0" presId="urn:microsoft.com/office/officeart/2005/8/layout/list1"/>
    <dgm:cxn modelId="{B053CF6E-675A-4F55-88BE-827F4374AF04}" type="presParOf" srcId="{A3FCC436-C629-48A6-A7B0-18DFC8F40FF7}" destId="{D30D3C4D-8026-47EE-9174-36A248D0373D}" srcOrd="5" destOrd="0" presId="urn:microsoft.com/office/officeart/2005/8/layout/list1"/>
    <dgm:cxn modelId="{02AB728F-CF10-4669-9C0B-CF1F66CD0A1B}" type="presParOf" srcId="{A3FCC436-C629-48A6-A7B0-18DFC8F40FF7}" destId="{1A0966AA-28ED-48CF-B105-E691C890CB05}" srcOrd="6" destOrd="0" presId="urn:microsoft.com/office/officeart/2005/8/layout/list1"/>
    <dgm:cxn modelId="{13F3AD5A-88FA-4A6A-95FD-BE4601F1E9AB}" type="presParOf" srcId="{A3FCC436-C629-48A6-A7B0-18DFC8F40FF7}" destId="{62FBC0BE-6115-4067-BB43-481F77A60B68}" srcOrd="7" destOrd="0" presId="urn:microsoft.com/office/officeart/2005/8/layout/list1"/>
    <dgm:cxn modelId="{8A374D7C-0953-4815-B20B-E1BD744421D1}" type="presParOf" srcId="{A3FCC436-C629-48A6-A7B0-18DFC8F40FF7}" destId="{5C658CAA-BA23-4E9C-BD44-66FE441BB2B9}" srcOrd="8" destOrd="0" presId="urn:microsoft.com/office/officeart/2005/8/layout/list1"/>
    <dgm:cxn modelId="{8CA13C2D-DCB7-444F-9274-89A50BE9DE27}" type="presParOf" srcId="{5C658CAA-BA23-4E9C-BD44-66FE441BB2B9}" destId="{7885FE25-007B-4C7C-A9C6-FB680B5FF136}" srcOrd="0" destOrd="0" presId="urn:microsoft.com/office/officeart/2005/8/layout/list1"/>
    <dgm:cxn modelId="{A165AF32-ED5D-4BF6-9748-CFD4F2156B28}" type="presParOf" srcId="{5C658CAA-BA23-4E9C-BD44-66FE441BB2B9}" destId="{E940DA59-394E-4F5D-8E5A-6AD15F317224}" srcOrd="1" destOrd="0" presId="urn:microsoft.com/office/officeart/2005/8/layout/list1"/>
    <dgm:cxn modelId="{7D38DE0A-8CBF-479C-8B38-03EE4E0B603D}" type="presParOf" srcId="{A3FCC436-C629-48A6-A7B0-18DFC8F40FF7}" destId="{3E694029-0D3F-4AD0-B495-5F3D4136921A}" srcOrd="9" destOrd="0" presId="urn:microsoft.com/office/officeart/2005/8/layout/list1"/>
    <dgm:cxn modelId="{51D9D6FB-DF39-4139-A888-B917F049279F}" type="presParOf" srcId="{A3FCC436-C629-48A6-A7B0-18DFC8F40FF7}" destId="{9DEC3CF5-0990-4D4A-8781-35644B15CA8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83C56-0F62-4776-811E-BA4030BF5856}">
      <dsp:nvSpPr>
        <dsp:cNvPr id="0" name=""/>
        <dsp:cNvSpPr/>
      </dsp:nvSpPr>
      <dsp:spPr>
        <a:xfrm>
          <a:off x="0" y="676"/>
          <a:ext cx="627856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49456-233B-45BC-A31D-C600F0E7FE9B}">
      <dsp:nvSpPr>
        <dsp:cNvPr id="0" name=""/>
        <dsp:cNvSpPr/>
      </dsp:nvSpPr>
      <dsp:spPr>
        <a:xfrm>
          <a:off x="479004" y="356960"/>
          <a:ext cx="870916" cy="870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8F4DD-4D52-4794-965F-824171EE7D83}">
      <dsp:nvSpPr>
        <dsp:cNvPr id="0" name=""/>
        <dsp:cNvSpPr/>
      </dsp:nvSpPr>
      <dsp:spPr>
        <a:xfrm>
          <a:off x="1828924" y="676"/>
          <a:ext cx="444963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Cabo de par trançado (UTP Cat5e/Cat6)</a:t>
          </a:r>
          <a:r>
            <a:rPr lang="pt-BR" sz="1900" kern="1200"/>
            <a:t> é suficiente para a maioria das redes locais de até 1 Gbps, mas pode sofrer interferência eletromagnética.</a:t>
          </a:r>
          <a:endParaRPr lang="en-US" sz="1900" kern="1200" dirty="0"/>
        </a:p>
      </dsp:txBody>
      <dsp:txXfrm>
        <a:off x="1828924" y="676"/>
        <a:ext cx="4449637" cy="1583484"/>
      </dsp:txXfrm>
    </dsp:sp>
    <dsp:sp modelId="{428076BA-F8E4-4E22-BC6E-1B183C473B18}">
      <dsp:nvSpPr>
        <dsp:cNvPr id="0" name=""/>
        <dsp:cNvSpPr/>
      </dsp:nvSpPr>
      <dsp:spPr>
        <a:xfrm>
          <a:off x="0" y="1980032"/>
          <a:ext cx="627856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348A7-15C4-4BCB-B0AB-60346A11DE5D}">
      <dsp:nvSpPr>
        <dsp:cNvPr id="0" name=""/>
        <dsp:cNvSpPr/>
      </dsp:nvSpPr>
      <dsp:spPr>
        <a:xfrm>
          <a:off x="479004" y="2336316"/>
          <a:ext cx="870916" cy="870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D8972-E80A-48F5-BF2F-E990951310BC}">
      <dsp:nvSpPr>
        <dsp:cNvPr id="0" name=""/>
        <dsp:cNvSpPr/>
      </dsp:nvSpPr>
      <dsp:spPr>
        <a:xfrm>
          <a:off x="1828924" y="1980032"/>
          <a:ext cx="444963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Fibra óptica</a:t>
          </a:r>
          <a:r>
            <a:rPr lang="pt-BR" sz="1900" kern="1200"/>
            <a:t> é ideal para longas distâncias e altas taxas (10 Gbps ou mais), porém tem maior custo de implantação.</a:t>
          </a:r>
          <a:endParaRPr lang="en-US" sz="1900" kern="1200"/>
        </a:p>
      </dsp:txBody>
      <dsp:txXfrm>
        <a:off x="1828924" y="1980032"/>
        <a:ext cx="4449637" cy="1583484"/>
      </dsp:txXfrm>
    </dsp:sp>
    <dsp:sp modelId="{192595A4-7FF7-4D2C-9EB2-127345B0288B}">
      <dsp:nvSpPr>
        <dsp:cNvPr id="0" name=""/>
        <dsp:cNvSpPr/>
      </dsp:nvSpPr>
      <dsp:spPr>
        <a:xfrm>
          <a:off x="0" y="3959388"/>
          <a:ext cx="6278562" cy="158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AF646-D047-4374-82EC-513144676F83}">
      <dsp:nvSpPr>
        <dsp:cNvPr id="0" name=""/>
        <dsp:cNvSpPr/>
      </dsp:nvSpPr>
      <dsp:spPr>
        <a:xfrm>
          <a:off x="479004" y="4315672"/>
          <a:ext cx="870916" cy="870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374D7-85F4-47D0-B2C5-DF9BB5897F14}">
      <dsp:nvSpPr>
        <dsp:cNvPr id="0" name=""/>
        <dsp:cNvSpPr/>
      </dsp:nvSpPr>
      <dsp:spPr>
        <a:xfrm>
          <a:off x="1828924" y="3959388"/>
          <a:ext cx="4449637" cy="158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85" tIns="167585" rIns="167585" bIns="1675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Wi-Fi</a:t>
          </a:r>
          <a:r>
            <a:rPr lang="pt-BR" sz="1900" kern="1200" dirty="0"/>
            <a:t> é conveniente e flexível, mas sujeito a ruídos e limitações de alcance.</a:t>
          </a:r>
          <a:endParaRPr lang="en-US" sz="1900" kern="1200" dirty="0"/>
        </a:p>
      </dsp:txBody>
      <dsp:txXfrm>
        <a:off x="1828924" y="3959388"/>
        <a:ext cx="4449637" cy="1583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F3011-0319-4B73-8BD8-868FA3AC3D11}">
      <dsp:nvSpPr>
        <dsp:cNvPr id="0" name=""/>
        <dsp:cNvSpPr/>
      </dsp:nvSpPr>
      <dsp:spPr>
        <a:xfrm>
          <a:off x="0" y="474774"/>
          <a:ext cx="691356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69" tIns="416560" rIns="5365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Conectar dois PCs e um switch utilizando cabos diferentes (direto, cruzado).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Verificar conectividade com ping.</a:t>
          </a:r>
          <a:endParaRPr lang="en-US" sz="2000" kern="1200"/>
        </a:p>
      </dsp:txBody>
      <dsp:txXfrm>
        <a:off x="0" y="474774"/>
        <a:ext cx="6913562" cy="1449000"/>
      </dsp:txXfrm>
    </dsp:sp>
    <dsp:sp modelId="{9422E3C7-CC7C-4736-A9A8-D1E3CF7020A1}">
      <dsp:nvSpPr>
        <dsp:cNvPr id="0" name=""/>
        <dsp:cNvSpPr/>
      </dsp:nvSpPr>
      <dsp:spPr>
        <a:xfrm>
          <a:off x="345678" y="179574"/>
          <a:ext cx="483949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921" tIns="0" rIns="1829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Atividade 1: Montagem de Rede Simples</a:t>
          </a:r>
          <a:endParaRPr lang="en-US" sz="2000" kern="1200"/>
        </a:p>
      </dsp:txBody>
      <dsp:txXfrm>
        <a:off x="374499" y="208395"/>
        <a:ext cx="4781851" cy="532758"/>
      </dsp:txXfrm>
    </dsp:sp>
    <dsp:sp modelId="{1A0966AA-28ED-48CF-B105-E691C890CB05}">
      <dsp:nvSpPr>
        <dsp:cNvPr id="0" name=""/>
        <dsp:cNvSpPr/>
      </dsp:nvSpPr>
      <dsp:spPr>
        <a:xfrm>
          <a:off x="0" y="2326974"/>
          <a:ext cx="6913562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69" tIns="416560" rIns="5365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Substituir cabos por conexões incorretas e observar falha de comunicação.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Verificar como o meio físico influencia a confiabilidade.</a:t>
          </a:r>
          <a:endParaRPr lang="en-US" sz="2000" kern="1200"/>
        </a:p>
      </dsp:txBody>
      <dsp:txXfrm>
        <a:off x="0" y="2326974"/>
        <a:ext cx="6913562" cy="1449000"/>
      </dsp:txXfrm>
    </dsp:sp>
    <dsp:sp modelId="{6BA6D88E-68BC-485A-8C39-F1B23EC3DB13}">
      <dsp:nvSpPr>
        <dsp:cNvPr id="0" name=""/>
        <dsp:cNvSpPr/>
      </dsp:nvSpPr>
      <dsp:spPr>
        <a:xfrm>
          <a:off x="345678" y="2031775"/>
          <a:ext cx="483949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921" tIns="0" rIns="1829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Atividade 2: Teste de Comunicação</a:t>
          </a:r>
          <a:endParaRPr lang="en-US" sz="2000" kern="1200"/>
        </a:p>
      </dsp:txBody>
      <dsp:txXfrm>
        <a:off x="374499" y="2060596"/>
        <a:ext cx="4781851" cy="532758"/>
      </dsp:txXfrm>
    </dsp:sp>
    <dsp:sp modelId="{9DEC3CF5-0990-4D4A-8781-35644B15CA8C}">
      <dsp:nvSpPr>
        <dsp:cNvPr id="0" name=""/>
        <dsp:cNvSpPr/>
      </dsp:nvSpPr>
      <dsp:spPr>
        <a:xfrm>
          <a:off x="0" y="4179175"/>
          <a:ext cx="691356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569" tIns="416560" rIns="5365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Simular fibra óptica e comparar latência em topologia maior.</a:t>
          </a:r>
          <a:endParaRPr lang="en-US" sz="2000" kern="1200"/>
        </a:p>
      </dsp:txBody>
      <dsp:txXfrm>
        <a:off x="0" y="4179175"/>
        <a:ext cx="6913562" cy="1134000"/>
      </dsp:txXfrm>
    </dsp:sp>
    <dsp:sp modelId="{E940DA59-394E-4F5D-8E5A-6AD15F317224}">
      <dsp:nvSpPr>
        <dsp:cNvPr id="0" name=""/>
        <dsp:cNvSpPr/>
      </dsp:nvSpPr>
      <dsp:spPr>
        <a:xfrm>
          <a:off x="345678" y="3883975"/>
          <a:ext cx="483949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921" tIns="0" rIns="1829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Atividade 3 (avançada, se tempo permitir):</a:t>
          </a:r>
          <a:endParaRPr lang="en-US" sz="2000" kern="1200"/>
        </a:p>
      </dsp:txBody>
      <dsp:txXfrm>
        <a:off x="374499" y="3912796"/>
        <a:ext cx="478185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D3F7B-75AB-4CB3-B186-3C320A4DEF1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2B837-0E93-4FA3-B120-BE986D2A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2B837-0E93-4FA3-B120-BE986D2A16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B42E665-BA81-42C1-BCA0-F2F85EBCF48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0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E665-BA81-42C1-BCA0-F2F85EBCF48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B42E665-BA81-42C1-BCA0-F2F85EBCF48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B42E665-BA81-42C1-BCA0-F2F85EBCF48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23C66B5-4C37-440C-9AD6-EB7467EF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3E1B-151F-3FE5-16A4-EA5D0EEC2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8000" b="1" dirty="0"/>
              <a:t>Camada Física: Meios de Transmissão e Cabeamento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602BD-CF54-FAEA-C783-301245C4A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Tecnologia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Conectividade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5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70EF5-4F6A-55B9-4878-7C09FEA5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65CC0-21B1-B271-D01F-689F174E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Tipos de Fibra Óptica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EC07-79F5-B870-7E77-0D456EE1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241220"/>
          </a:xfrm>
        </p:spPr>
        <p:txBody>
          <a:bodyPr>
            <a:normAutofit/>
          </a:bodyPr>
          <a:lstStyle/>
          <a:p>
            <a:r>
              <a:rPr lang="pt-BR" sz="1800" b="1" dirty="0"/>
              <a:t>Monomodo (SMF – Single Mode Fiber):</a:t>
            </a:r>
            <a:endParaRPr lang="pt-BR" sz="1800" dirty="0"/>
          </a:p>
          <a:p>
            <a:pPr lvl="1"/>
            <a:r>
              <a:rPr lang="pt-BR" sz="1800" dirty="0"/>
              <a:t>Núcleo pequeno (~9 µm).</a:t>
            </a:r>
          </a:p>
          <a:p>
            <a:pPr lvl="1"/>
            <a:r>
              <a:rPr lang="pt-BR" sz="1800" dirty="0"/>
              <a:t>A luz percorre apenas um caminho.</a:t>
            </a:r>
          </a:p>
          <a:p>
            <a:pPr lvl="1"/>
            <a:r>
              <a:rPr lang="pt-BR" sz="1800" dirty="0"/>
              <a:t>Ideal para longas distâncias (&gt; 100 km).</a:t>
            </a:r>
          </a:p>
          <a:p>
            <a:pPr lvl="1"/>
            <a:r>
              <a:rPr lang="pt-BR" sz="1800" dirty="0"/>
              <a:t>Usada em telecomunicações e backbones.</a:t>
            </a:r>
          </a:p>
          <a:p>
            <a:r>
              <a:rPr lang="pt-BR" sz="1800" b="1" dirty="0"/>
              <a:t>Multimodo (MMF – Multi Mode Fiber):</a:t>
            </a:r>
            <a:endParaRPr lang="pt-BR" sz="1800" dirty="0"/>
          </a:p>
          <a:p>
            <a:pPr lvl="1"/>
            <a:r>
              <a:rPr lang="pt-BR" sz="1800" dirty="0"/>
              <a:t>Núcleo maior (50 ou 62,5 µm).</a:t>
            </a:r>
          </a:p>
          <a:p>
            <a:pPr lvl="1"/>
            <a:r>
              <a:rPr lang="pt-BR" sz="1800" dirty="0"/>
              <a:t>Permite múltiplos caminhos de luz.</a:t>
            </a:r>
          </a:p>
          <a:p>
            <a:pPr lvl="1"/>
            <a:r>
              <a:rPr lang="pt-BR" sz="1800" dirty="0"/>
              <a:t>Adequada para curtas distâncias (até alguns km).</a:t>
            </a:r>
          </a:p>
          <a:p>
            <a:pPr lvl="1"/>
            <a:r>
              <a:rPr lang="pt-BR" sz="1800" dirty="0"/>
              <a:t>Comum em data centers e redes empresariais de alto desempenho.</a:t>
            </a:r>
          </a:p>
          <a:p>
            <a:endParaRPr lang="en-US" sz="1500" dirty="0"/>
          </a:p>
        </p:txBody>
      </p:sp>
      <p:pic>
        <p:nvPicPr>
          <p:cNvPr id="4" name="Picture 2" descr="Qual a diferença entre fibra monomodo e multimodo? - Revista Segurança  Eletrônica">
            <a:extLst>
              <a:ext uri="{FF2B5EF4-FFF2-40B4-BE49-F238E27FC236}">
                <a16:creationId xmlns:a16="http://schemas.microsoft.com/office/drawing/2014/main" id="{984D1A57-8BB0-9B3D-7BCD-D1C31A0AC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7" r="17492"/>
          <a:stretch>
            <a:fillRect/>
          </a:stretch>
        </p:blipFill>
        <p:spPr bwMode="auto">
          <a:xfrm flipV="1">
            <a:off x="7290482" y="2886681"/>
            <a:ext cx="4095321" cy="28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4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FE5DD-A83D-CAE0-48A4-4EBEEB4F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12B0-645F-90E4-B0BB-7048489E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1700" b="1"/>
              <a:t>Vantagens:</a:t>
            </a:r>
            <a:endParaRPr lang="pt-BR" sz="1700"/>
          </a:p>
          <a:p>
            <a:pPr lvl="1"/>
            <a:r>
              <a:rPr lang="pt-BR" sz="1700"/>
              <a:t>Altíssima capacidade (10, 40, 100 Gbps e além).</a:t>
            </a:r>
          </a:p>
          <a:p>
            <a:pPr lvl="1"/>
            <a:r>
              <a:rPr lang="pt-BR" sz="1700"/>
              <a:t>Baixa atenuação, ideal para longas distâncias.</a:t>
            </a:r>
          </a:p>
          <a:p>
            <a:pPr lvl="1"/>
            <a:r>
              <a:rPr lang="pt-BR" sz="1700"/>
              <a:t>Imune a interferências eletromagnéticas.</a:t>
            </a:r>
          </a:p>
          <a:p>
            <a:pPr lvl="1"/>
            <a:r>
              <a:rPr lang="pt-BR" sz="1700"/>
              <a:t>Segurança: difícil de interceptar o sinal sem ser detectado.</a:t>
            </a:r>
          </a:p>
          <a:p>
            <a:r>
              <a:rPr lang="pt-BR" sz="1700" b="1"/>
              <a:t>Limitações:</a:t>
            </a:r>
            <a:endParaRPr lang="pt-BR" sz="1700"/>
          </a:p>
          <a:p>
            <a:pPr lvl="1"/>
            <a:r>
              <a:rPr lang="pt-BR" sz="1700"/>
              <a:t>Custo de instalação e manutenção mais alto.</a:t>
            </a:r>
          </a:p>
          <a:p>
            <a:pPr lvl="1"/>
            <a:r>
              <a:rPr lang="pt-BR" sz="1700"/>
              <a:t>Requer equipamentos específicos (transceptores ópticos, conectores de precisão).</a:t>
            </a:r>
          </a:p>
          <a:p>
            <a:pPr lvl="1"/>
            <a:r>
              <a:rPr lang="pt-BR" sz="1700"/>
              <a:t>Fibra é mais frágil que cabos metálicos.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51791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D6D0-E3D6-3BD9-61DA-6424C38C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Meios de Transmissão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BAE33-94C7-9015-28EB-1BA6DD6E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>
                <a:solidFill>
                  <a:srgbClr val="FFFFFF"/>
                </a:solidFill>
              </a:rPr>
              <a:t>Meios não guiados</a:t>
            </a:r>
            <a:r>
              <a:rPr lang="en-US" sz="5000">
                <a:solidFill>
                  <a:srgbClr val="FFFFFF"/>
                </a:solidFill>
              </a:rPr>
              <a:t>: onde os sinais se propagam livremente pelo ar ou espaço (ondas eletromagnéticas).</a:t>
            </a:r>
          </a:p>
        </p:txBody>
      </p:sp>
    </p:spTree>
    <p:extLst>
      <p:ext uri="{BB962C8B-B14F-4D97-AF65-F5344CB8AC3E}">
        <p14:creationId xmlns:p14="http://schemas.microsoft.com/office/powerpoint/2010/main" val="67329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2DA140-88CB-6CC0-249D-458C13C4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Ondas de Rádio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4953B-6180-93BE-BF6F-4178A74D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484637"/>
          </a:xfrm>
        </p:spPr>
        <p:txBody>
          <a:bodyPr>
            <a:normAutofit/>
          </a:bodyPr>
          <a:lstStyle/>
          <a:p>
            <a:r>
              <a:rPr lang="pt-BR" sz="1800" dirty="0"/>
              <a:t>Utilizadas em uma ampla gama de aplicações, de transmissões de rádio AM/FM até redes sem fio locais.</a:t>
            </a:r>
          </a:p>
          <a:p>
            <a:r>
              <a:rPr lang="pt-BR" sz="1800" dirty="0"/>
              <a:t>Podem atravessar paredes e obstáculos, tornando-se adequadas para </a:t>
            </a:r>
            <a:r>
              <a:rPr lang="pt-BR" sz="1800" b="1" dirty="0"/>
              <a:t>comunicação em ambientes urbanos</a:t>
            </a:r>
            <a:r>
              <a:rPr lang="pt-BR" sz="1800" dirty="0"/>
              <a:t>.</a:t>
            </a:r>
          </a:p>
          <a:p>
            <a:r>
              <a:rPr lang="pt-BR" sz="1800" dirty="0"/>
              <a:t>A largura de banda disponível depende da frequência utilizada.</a:t>
            </a:r>
          </a:p>
          <a:p>
            <a:r>
              <a:rPr lang="en-US" sz="1800" b="1" dirty="0" err="1"/>
              <a:t>Aplicações</a:t>
            </a:r>
            <a:r>
              <a:rPr lang="en-US" sz="1800" b="1" dirty="0"/>
              <a:t>:</a:t>
            </a:r>
            <a:endParaRPr lang="en-US" sz="1800" dirty="0"/>
          </a:p>
          <a:p>
            <a:pPr lvl="1"/>
            <a:r>
              <a:rPr lang="en-US" sz="1800" dirty="0" err="1"/>
              <a:t>Rádio</a:t>
            </a:r>
            <a:r>
              <a:rPr lang="en-US" sz="1800" dirty="0"/>
              <a:t> FM (88–108 MHz).</a:t>
            </a:r>
          </a:p>
          <a:p>
            <a:pPr lvl="1"/>
            <a:r>
              <a:rPr lang="en-US" sz="1800" dirty="0"/>
              <a:t>Wi-Fi 2,4 GHz (IEEE 802.11b/g/n) – </a:t>
            </a:r>
            <a:r>
              <a:rPr lang="en-US" sz="1800" dirty="0" err="1"/>
              <a:t>maior</a:t>
            </a:r>
            <a:r>
              <a:rPr lang="en-US" sz="1800" dirty="0"/>
              <a:t> </a:t>
            </a:r>
            <a:r>
              <a:rPr lang="en-US" sz="1800" dirty="0" err="1"/>
              <a:t>alcance</a:t>
            </a:r>
            <a:r>
              <a:rPr lang="en-US" sz="1800" dirty="0"/>
              <a:t>, mas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sujeito</a:t>
            </a:r>
            <a:r>
              <a:rPr lang="en-US" sz="1800" dirty="0"/>
              <a:t> a </a:t>
            </a:r>
            <a:r>
              <a:rPr lang="en-US" sz="1800" dirty="0" err="1"/>
              <a:t>interferências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Wi-Fi 5 GHz (IEEE 802.11ac) – </a:t>
            </a:r>
            <a:r>
              <a:rPr lang="en-US" sz="1800" dirty="0" err="1"/>
              <a:t>maior</a:t>
            </a:r>
            <a:r>
              <a:rPr lang="en-US" sz="1800" dirty="0"/>
              <a:t> </a:t>
            </a:r>
            <a:r>
              <a:rPr lang="en-US" sz="1800" dirty="0" err="1"/>
              <a:t>velocidade</a:t>
            </a:r>
            <a:r>
              <a:rPr lang="en-US" sz="1800" dirty="0"/>
              <a:t>, </a:t>
            </a:r>
            <a:r>
              <a:rPr lang="en-US" sz="1800" dirty="0" err="1"/>
              <a:t>menor</a:t>
            </a:r>
            <a:r>
              <a:rPr lang="en-US" sz="1800" dirty="0"/>
              <a:t> </a:t>
            </a:r>
            <a:r>
              <a:rPr lang="en-US" sz="1800" dirty="0" err="1"/>
              <a:t>alcance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Bluetooth (2,4 GHz).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2861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E9836-88CE-3452-8FAD-B0DD8A03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FE69-21F5-7F0E-4E10-D2D78A49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Bom alcance.</a:t>
            </a:r>
          </a:p>
          <a:p>
            <a:pPr lvl="1"/>
            <a:r>
              <a:rPr lang="pt-BR" dirty="0"/>
              <a:t>Não requer visada direta (line of sight).</a:t>
            </a:r>
          </a:p>
          <a:p>
            <a:pPr lvl="1"/>
            <a:r>
              <a:rPr lang="pt-BR" dirty="0"/>
              <a:t>Equipamentos baratos e difundidos.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Suscetíveis a </a:t>
            </a:r>
            <a:r>
              <a:rPr lang="pt-BR" b="1" dirty="0"/>
              <a:t>interferências</a:t>
            </a:r>
            <a:r>
              <a:rPr lang="pt-BR" dirty="0"/>
              <a:t> (outros dispositivos, micro-ondas, paredes).</a:t>
            </a:r>
          </a:p>
          <a:p>
            <a:pPr lvl="1"/>
            <a:r>
              <a:rPr lang="pt-BR" dirty="0"/>
              <a:t>Segurança: sinais podem ser interceptados sem contato físico.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8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ED098-3F3B-34FA-BDEE-143AF5B0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Micro-ondas Terrestres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B7BD-DB72-3734-B8D0-11272C08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/>
              <a:t>Operam em frequências de </a:t>
            </a:r>
            <a:r>
              <a:rPr lang="pt-BR" sz="2200" b="1"/>
              <a:t>1 GHz a 10 GHz</a:t>
            </a:r>
            <a:r>
              <a:rPr lang="pt-BR" sz="2200"/>
              <a:t>.</a:t>
            </a:r>
          </a:p>
          <a:p>
            <a:r>
              <a:rPr lang="pt-BR" sz="2200"/>
              <a:t>Necessitam de </a:t>
            </a:r>
            <a:r>
              <a:rPr lang="pt-BR" sz="2200" b="1"/>
              <a:t>linha de visada (line of sight)</a:t>
            </a:r>
            <a:r>
              <a:rPr lang="pt-BR" sz="2200"/>
              <a:t>: antenas precisam estar alinhadas, sem obstáculos.</a:t>
            </a:r>
          </a:p>
          <a:p>
            <a:r>
              <a:rPr lang="pt-BR" sz="2200"/>
              <a:t>Muito utilizadas em </a:t>
            </a:r>
            <a:r>
              <a:rPr lang="pt-BR" sz="2200" b="1"/>
              <a:t>enlaces ponto a ponto</a:t>
            </a:r>
            <a:r>
              <a:rPr lang="pt-BR" sz="2200"/>
              <a:t> entre torres de telecomunicações.</a:t>
            </a:r>
          </a:p>
          <a:p>
            <a:r>
              <a:rPr lang="pt-BR" sz="2200" b="1"/>
              <a:t>Exemplos de uso:</a:t>
            </a:r>
            <a:endParaRPr lang="pt-BR" sz="2200"/>
          </a:p>
          <a:p>
            <a:pPr lvl="1"/>
            <a:r>
              <a:rPr lang="pt-BR" sz="2200"/>
              <a:t>Conexões entre antenas de operadoras de celular.</a:t>
            </a:r>
          </a:p>
          <a:p>
            <a:pPr lvl="1"/>
            <a:r>
              <a:rPr lang="pt-BR" sz="2200"/>
              <a:t>Redes de backbone em regiões onde não há cabeamento de fibra.</a:t>
            </a:r>
          </a:p>
        </p:txBody>
      </p:sp>
    </p:spTree>
    <p:extLst>
      <p:ext uri="{BB962C8B-B14F-4D97-AF65-F5344CB8AC3E}">
        <p14:creationId xmlns:p14="http://schemas.microsoft.com/office/powerpoint/2010/main" val="8161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6BA1-D921-38F6-1C6C-B5B2EF7D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51E7-DD3B-F955-013E-5CCB4CC0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Altas taxas de transmissão em enlaces dedicados.</a:t>
            </a:r>
          </a:p>
          <a:p>
            <a:pPr lvl="1"/>
            <a:r>
              <a:rPr lang="pt-BR" dirty="0"/>
              <a:t>Alcance de dezenas de quilômetros entre antenas.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Requer torres altas e alinhamento preciso.</a:t>
            </a:r>
          </a:p>
          <a:p>
            <a:pPr lvl="1"/>
            <a:r>
              <a:rPr lang="pt-BR" dirty="0"/>
              <a:t>A transmissão pode ser afetada por condições atmosféricas (chuva forte, neblina).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1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C5CF4-86BD-D8B2-3189-7A6388CD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Satélites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94AA-C89C-4E1F-906E-10CF1572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000"/>
              <a:t>Operam em diferentes faixas: </a:t>
            </a:r>
            <a:r>
              <a:rPr lang="pt-BR" sz="2000" b="1"/>
              <a:t>UHF, SHF e EHF</a:t>
            </a:r>
            <a:r>
              <a:rPr lang="pt-BR" sz="2000"/>
              <a:t>, geralmente acima de 1 GHz.</a:t>
            </a:r>
          </a:p>
          <a:p>
            <a:r>
              <a:rPr lang="pt-BR" sz="2000"/>
              <a:t>Possibilitam comunicações a nível </a:t>
            </a:r>
            <a:r>
              <a:rPr lang="pt-BR" sz="2000" b="1"/>
              <a:t>global</a:t>
            </a:r>
            <a:r>
              <a:rPr lang="pt-BR" sz="2000"/>
              <a:t>.</a:t>
            </a:r>
          </a:p>
          <a:p>
            <a:r>
              <a:rPr lang="pt-BR" sz="2000"/>
              <a:t>Dividem-se em:</a:t>
            </a:r>
          </a:p>
          <a:p>
            <a:pPr lvl="1"/>
            <a:r>
              <a:rPr lang="pt-BR" sz="2000" b="1"/>
              <a:t>Geoestacionários (GEO):</a:t>
            </a:r>
            <a:r>
              <a:rPr lang="pt-BR" sz="2000"/>
              <a:t> órbita a ~36.000 km, permanecem fixos em relação à Terra. Boa cobertura, mas latência alta (600 ms ou mais).</a:t>
            </a:r>
          </a:p>
          <a:p>
            <a:pPr lvl="1"/>
            <a:r>
              <a:rPr lang="pt-BR" sz="2000" b="1"/>
              <a:t>Órbitas médias (MEO):</a:t>
            </a:r>
            <a:r>
              <a:rPr lang="pt-BR" sz="2000"/>
              <a:t> entre 2.000 km e 35.000 km. Latência intermediária.</a:t>
            </a:r>
          </a:p>
          <a:p>
            <a:pPr lvl="1"/>
            <a:r>
              <a:rPr lang="pt-BR" sz="2000" b="1"/>
              <a:t>Baixa órbita (LEO):</a:t>
            </a:r>
            <a:r>
              <a:rPr lang="pt-BR" sz="2000"/>
              <a:t> entre 200 km e 2.000 km. Latência baixa, mas exige constelação com muitos satélites (ex.: Starlink).</a:t>
            </a:r>
            <a:endParaRPr lang="en-US" sz="2000"/>
          </a:p>
          <a:p>
            <a:pPr lvl="1"/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15233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6DB24-4820-99A7-D98D-8827155F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F4B5-D2FE-2777-7D83-8AD9AC85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Cobertura ampla, incluindo regiões remotas.</a:t>
            </a:r>
          </a:p>
          <a:p>
            <a:pPr lvl="1"/>
            <a:r>
              <a:rPr lang="pt-BR" dirty="0"/>
              <a:t>Permite conectividade onde não há cabos.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Maior latência (principalmente em GEO).</a:t>
            </a:r>
          </a:p>
          <a:p>
            <a:pPr lvl="1"/>
            <a:r>
              <a:rPr lang="pt-BR" dirty="0"/>
              <a:t>Custo alto de lançamento e manutenção.</a:t>
            </a:r>
          </a:p>
          <a:p>
            <a:pPr lvl="1"/>
            <a:r>
              <a:rPr lang="pt-BR" dirty="0"/>
              <a:t>Dependência de condições climáticas (chuva intensa pode degradar o sinal).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8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C6108-AB9B-E846-5C64-10572842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US" sz="4600" b="1">
                <a:solidFill>
                  <a:srgbClr val="FFFFFF"/>
                </a:solidFill>
              </a:rPr>
              <a:t>Comunicação Sem Fio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9319-4E8E-240C-BE9B-BC3946A2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anchor="ctr">
            <a:normAutofit/>
          </a:bodyPr>
          <a:lstStyle/>
          <a:p>
            <a:r>
              <a:rPr lang="en-US" b="1" dirty="0"/>
              <a:t>Wi-Fi (IEEE 802.11)</a:t>
            </a:r>
          </a:p>
          <a:p>
            <a:r>
              <a:rPr lang="en-US" b="1" dirty="0"/>
              <a:t>Bluetooth</a:t>
            </a:r>
          </a:p>
          <a:p>
            <a:r>
              <a:rPr lang="pt-BR" b="1" dirty="0"/>
              <a:t>4G e 5G (Redes Celulares)</a:t>
            </a:r>
          </a:p>
          <a:p>
            <a:r>
              <a:rPr lang="en-US" b="1" dirty="0"/>
              <a:t>NFC (Near Field Communication)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6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9B7C4-F6D7-27F8-9DAA-C81CCC8F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t-BR" sz="4400" b="1">
                <a:solidFill>
                  <a:srgbClr val="FFFFFF"/>
                </a:solidFill>
              </a:rPr>
              <a:t>Funções principais da camada física: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5C829DB-047B-45EB-6DBF-34D1104F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pt-BR"/>
              <a:t>Definir os </a:t>
            </a:r>
            <a:r>
              <a:rPr lang="pt-BR" b="1"/>
              <a:t>meios de transmissão</a:t>
            </a:r>
            <a:r>
              <a:rPr lang="pt-BR"/>
              <a:t> (cabos de cobre, fibra óptica, rádio, satélite).</a:t>
            </a:r>
          </a:p>
          <a:p>
            <a:r>
              <a:rPr lang="pt-BR"/>
              <a:t>Especificar </a:t>
            </a:r>
            <a:r>
              <a:rPr lang="pt-BR" b="1"/>
              <a:t>padrões elétricos/ópticos</a:t>
            </a:r>
            <a:r>
              <a:rPr lang="pt-BR"/>
              <a:t> para representar bits (0 e 1).</a:t>
            </a:r>
          </a:p>
          <a:p>
            <a:r>
              <a:rPr lang="pt-BR"/>
              <a:t>Determinar </a:t>
            </a:r>
            <a:r>
              <a:rPr lang="pt-BR" b="1"/>
              <a:t>direção da transmissão</a:t>
            </a:r>
            <a:r>
              <a:rPr lang="pt-BR"/>
              <a:t>: simplex, half-duplex ou full-duplex.</a:t>
            </a:r>
          </a:p>
          <a:p>
            <a:r>
              <a:rPr lang="pt-BR"/>
              <a:t>Estabelecer </a:t>
            </a:r>
            <a:r>
              <a:rPr lang="pt-BR" b="1"/>
              <a:t>taxas de transmissão</a:t>
            </a:r>
            <a:r>
              <a:rPr lang="pt-BR"/>
              <a:t> (ex.: 100 Mbps, 1 Gbps, 10 Gbps).</a:t>
            </a:r>
          </a:p>
          <a:p>
            <a:r>
              <a:rPr lang="pt-BR"/>
              <a:t>Garantir que o </a:t>
            </a:r>
            <a:r>
              <a:rPr lang="pt-BR" b="1"/>
              <a:t>sinal físico</a:t>
            </a:r>
            <a:r>
              <a:rPr lang="pt-BR"/>
              <a:t> seja interpretado de forma consistente na origem e no destino.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06276-20FC-C634-3093-52BAF7B6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Wi-Fi (IEEE 802.11)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FD73-1FF6-3FAF-DC6D-584E0A3F5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/>
              <a:t>Padrão mais difundido para </a:t>
            </a:r>
            <a:r>
              <a:rPr lang="pt-BR" sz="2200" b="1"/>
              <a:t>redes locais sem fio (WLANs)</a:t>
            </a:r>
            <a:r>
              <a:rPr lang="pt-BR" sz="2200"/>
              <a:t>.</a:t>
            </a:r>
          </a:p>
          <a:p>
            <a:r>
              <a:rPr lang="pt-BR" sz="2200"/>
              <a:t>Opera principalmente em </a:t>
            </a:r>
            <a:r>
              <a:rPr lang="pt-BR" sz="2200" b="1"/>
              <a:t>2,4 GHz e 5 GHz</a:t>
            </a:r>
            <a:r>
              <a:rPr lang="pt-BR" sz="2200"/>
              <a:t>, e mais recentemente em </a:t>
            </a:r>
            <a:r>
              <a:rPr lang="pt-BR" sz="2200" b="1"/>
              <a:t>6 GHz (Wi-Fi 6E)</a:t>
            </a:r>
            <a:r>
              <a:rPr lang="pt-BR" sz="2200"/>
              <a:t>.</a:t>
            </a:r>
          </a:p>
          <a:p>
            <a:r>
              <a:rPr lang="pt-BR" sz="2200"/>
              <a:t>Taxas de transmissão variam:</a:t>
            </a:r>
          </a:p>
          <a:p>
            <a:pPr lvl="1"/>
            <a:r>
              <a:rPr lang="pt-BR" sz="2200"/>
              <a:t>802.11n → até 600 Mbps.</a:t>
            </a:r>
          </a:p>
          <a:p>
            <a:pPr lvl="1"/>
            <a:r>
              <a:rPr lang="pt-BR" sz="2200"/>
              <a:t>802.11ac → até vários Gbps (com múltiplas antenas – MIMO).</a:t>
            </a:r>
          </a:p>
          <a:p>
            <a:pPr lvl="1"/>
            <a:r>
              <a:rPr lang="pt-BR" sz="2200"/>
              <a:t>802.11ax (Wi-Fi 6) → maior eficiência, suporta muitos dispositivos conectados.</a:t>
            </a:r>
            <a:endParaRPr lang="en-US" sz="2200"/>
          </a:p>
          <a:p>
            <a:pPr lvl="1"/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344491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3C042-FACC-844D-D484-3A6E875D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B487-0077-1DD7-6C43-20206DDA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000" b="1"/>
              <a:t>Vantagens:</a:t>
            </a:r>
            <a:endParaRPr lang="pt-BR" sz="2000"/>
          </a:p>
          <a:p>
            <a:pPr lvl="1"/>
            <a:r>
              <a:rPr lang="pt-BR" sz="2000"/>
              <a:t>Alta velocidade.</a:t>
            </a:r>
          </a:p>
          <a:p>
            <a:pPr lvl="1"/>
            <a:r>
              <a:rPr lang="pt-BR" sz="2000"/>
              <a:t>Flexibilidade de instalação.</a:t>
            </a:r>
          </a:p>
          <a:p>
            <a:pPr lvl="1"/>
            <a:r>
              <a:rPr lang="pt-BR" sz="2000"/>
              <a:t>Amplamente suportado em notebooks, smartphones, IoT.</a:t>
            </a:r>
          </a:p>
          <a:p>
            <a:r>
              <a:rPr lang="pt-BR" sz="2000" b="1"/>
              <a:t>Limitações:</a:t>
            </a:r>
            <a:endParaRPr lang="pt-BR" sz="2000"/>
          </a:p>
          <a:p>
            <a:pPr lvl="1"/>
            <a:r>
              <a:rPr lang="pt-BR" sz="2000"/>
              <a:t>Interferência (outros roteadores, micro-ondas).</a:t>
            </a:r>
          </a:p>
          <a:p>
            <a:pPr lvl="1"/>
            <a:r>
              <a:rPr lang="pt-BR" sz="2000"/>
              <a:t>Alcance limitado (~30 m em ambientes internos).</a:t>
            </a:r>
          </a:p>
          <a:p>
            <a:pPr lvl="1"/>
            <a:r>
              <a:rPr lang="pt-BR" sz="2000"/>
              <a:t>Segurança depende de protocolos (WPA2, WPA3).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3665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C9B3F-E8DB-8418-E7E5-571E7794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Bluetooth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E92F-F6BB-24FD-8DC7-990DFB3F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000"/>
              <a:t>Padrão voltado para </a:t>
            </a:r>
            <a:r>
              <a:rPr lang="pt-BR" sz="2000" b="1"/>
              <a:t>redes pessoais sem fio (WPANs)</a:t>
            </a:r>
            <a:r>
              <a:rPr lang="pt-BR" sz="2000"/>
              <a:t>.</a:t>
            </a:r>
          </a:p>
          <a:p>
            <a:r>
              <a:rPr lang="pt-BR" sz="2000"/>
              <a:t>Opera na faixa </a:t>
            </a:r>
            <a:r>
              <a:rPr lang="pt-BR" sz="2000" b="1"/>
              <a:t>2,4 GHz</a:t>
            </a:r>
            <a:r>
              <a:rPr lang="pt-BR" sz="2000"/>
              <a:t>, com baixa potência e curto alcance (até 10 m em versões clássicas; até 100 m em Bluetooth 5).</a:t>
            </a:r>
          </a:p>
          <a:p>
            <a:r>
              <a:rPr lang="pt-BR" sz="2000"/>
              <a:t>Consumo de energia reduzido, ideal para dispositivos portáteis.</a:t>
            </a:r>
          </a:p>
          <a:p>
            <a:r>
              <a:rPr lang="pt-BR" sz="2000" b="1"/>
              <a:t>Aplicações típicas:</a:t>
            </a:r>
            <a:endParaRPr lang="pt-BR" sz="2000"/>
          </a:p>
          <a:p>
            <a:pPr lvl="1"/>
            <a:r>
              <a:rPr lang="pt-BR" sz="2000"/>
              <a:t>Fones de ouvido, teclados, mouses.</a:t>
            </a:r>
          </a:p>
          <a:p>
            <a:pPr lvl="1"/>
            <a:r>
              <a:rPr lang="pt-BR" sz="2000"/>
              <a:t>Conexão entre celular e carro.</a:t>
            </a:r>
          </a:p>
          <a:p>
            <a:pPr lvl="1"/>
            <a:r>
              <a:rPr lang="pt-BR" sz="2000"/>
              <a:t>IoT e dispositivos vestíveis (smartwatches, pulseiras fitness).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3835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BA4AE1-A2BB-8D4B-9F19-ADB3A496A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E6B15-99FE-07CC-F537-C9C57AEE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5024-2DEA-299A-4E75-FB362EE17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Baixo consumo de energia.</a:t>
            </a:r>
          </a:p>
          <a:p>
            <a:pPr lvl="1"/>
            <a:r>
              <a:rPr lang="pt-BR" dirty="0"/>
              <a:t>Conexão direta entre dispositivos sem infraestrutura adicional.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Baixa taxa de transmissão (até 2 Mbps no Bluetooth clássico, 50 Mbps no 5.0).</a:t>
            </a:r>
          </a:p>
          <a:p>
            <a:pPr lvl="1"/>
            <a:r>
              <a:rPr lang="pt-BR" dirty="0"/>
              <a:t>Alcance reduzido.</a:t>
            </a:r>
          </a:p>
        </p:txBody>
      </p:sp>
    </p:spTree>
    <p:extLst>
      <p:ext uri="{BB962C8B-B14F-4D97-AF65-F5344CB8AC3E}">
        <p14:creationId xmlns:p14="http://schemas.microsoft.com/office/powerpoint/2010/main" val="1574940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1ACE0-EDE2-21AB-AA87-48F33343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4G e 5G (Redes Celulares)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E045-E2E4-58EA-9AC1-4FF343C1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 b="1"/>
              <a:t>4G (LTE):</a:t>
            </a:r>
            <a:endParaRPr lang="pt-BR" sz="2200"/>
          </a:p>
          <a:p>
            <a:pPr lvl="1"/>
            <a:r>
              <a:rPr lang="pt-BR" sz="2200"/>
              <a:t>Taxas de até </a:t>
            </a:r>
            <a:r>
              <a:rPr lang="pt-BR" sz="2200" b="1"/>
              <a:t>100 Mbps (móvel)</a:t>
            </a:r>
            <a:r>
              <a:rPr lang="pt-BR" sz="2200"/>
              <a:t> e 1 Gbps (fixo).</a:t>
            </a:r>
          </a:p>
          <a:p>
            <a:pPr lvl="1"/>
            <a:r>
              <a:rPr lang="pt-BR" sz="2200"/>
              <a:t>Base de muitas aplicações móveis atuais (streaming, redes sociais, videochamadas).</a:t>
            </a:r>
          </a:p>
          <a:p>
            <a:r>
              <a:rPr lang="pt-BR" sz="2200" b="1"/>
              <a:t>5G:</a:t>
            </a:r>
            <a:endParaRPr lang="pt-BR" sz="2200"/>
          </a:p>
          <a:p>
            <a:pPr lvl="1"/>
            <a:r>
              <a:rPr lang="pt-BR" sz="2200"/>
              <a:t>Velocidades de até </a:t>
            </a:r>
            <a:r>
              <a:rPr lang="pt-BR" sz="2200" b="1"/>
              <a:t>10 Gbps</a:t>
            </a:r>
            <a:r>
              <a:rPr lang="pt-BR" sz="2200"/>
              <a:t> em cenários ideais.</a:t>
            </a:r>
          </a:p>
          <a:p>
            <a:pPr lvl="1"/>
            <a:r>
              <a:rPr lang="pt-BR" sz="2200"/>
              <a:t>Latência extremamente baixa (~1 ms), permitindo aplicações em </a:t>
            </a:r>
            <a:r>
              <a:rPr lang="pt-BR" sz="2200" b="1"/>
              <a:t>tempo real</a:t>
            </a:r>
            <a:r>
              <a:rPr lang="pt-BR" sz="2200"/>
              <a:t>.</a:t>
            </a:r>
          </a:p>
          <a:p>
            <a:pPr lvl="1"/>
            <a:r>
              <a:rPr lang="pt-BR" sz="2200"/>
              <a:t>Suporta </a:t>
            </a:r>
            <a:r>
              <a:rPr lang="pt-BR" sz="2200" b="1"/>
              <a:t>massiva densidade de dispositivos</a:t>
            </a:r>
            <a:r>
              <a:rPr lang="pt-BR" sz="2200"/>
              <a:t>, fundamental para IoT.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8671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E9E292-8E6B-BA1C-BBFD-6417B859D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6A6DE-011E-5EDC-F960-80DEF6B7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3D4B-D85D-C013-CB11-6E59B11D1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Cobertura ampla.</a:t>
            </a:r>
          </a:p>
          <a:p>
            <a:pPr lvl="1"/>
            <a:r>
              <a:rPr lang="pt-BR" dirty="0"/>
              <a:t>Mobilidade total.</a:t>
            </a:r>
          </a:p>
          <a:p>
            <a:pPr lvl="1"/>
            <a:r>
              <a:rPr lang="pt-BR" dirty="0"/>
              <a:t>Suporte a aplicações críticas (carros autônomos, realidade aumentada).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Dependência da infraestrutura das operadoras.</a:t>
            </a:r>
          </a:p>
          <a:p>
            <a:pPr lvl="1"/>
            <a:r>
              <a:rPr lang="pt-BR" dirty="0"/>
              <a:t>Frequências mais altas (mmWave) têm alcance menor e exigem mais antenas.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2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816E3-09E4-1661-4D27-ECEB3358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NFC (Near Field Communication)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CAF7-453C-AE68-1D3C-F630B6E5C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/>
              <a:t>Tecnologia de </a:t>
            </a:r>
            <a:r>
              <a:rPr lang="pt-BR" sz="2200" b="1"/>
              <a:t>curto alcance</a:t>
            </a:r>
            <a:r>
              <a:rPr lang="pt-BR" sz="2200"/>
              <a:t> (até 10 cm).</a:t>
            </a:r>
          </a:p>
          <a:p>
            <a:r>
              <a:rPr lang="pt-BR" sz="2200"/>
              <a:t>Opera em </a:t>
            </a:r>
            <a:r>
              <a:rPr lang="pt-BR" sz="2200" b="1"/>
              <a:t>13,56 MHz</a:t>
            </a:r>
            <a:r>
              <a:rPr lang="pt-BR" sz="2200"/>
              <a:t>.</a:t>
            </a:r>
          </a:p>
          <a:p>
            <a:r>
              <a:rPr lang="pt-BR" sz="2200"/>
              <a:t>Voltada para comunicação simples e rápida entre dois dispositivos próximos.</a:t>
            </a:r>
          </a:p>
          <a:p>
            <a:r>
              <a:rPr lang="pt-BR" sz="2200" b="1"/>
              <a:t>Aplicações:</a:t>
            </a:r>
            <a:endParaRPr lang="pt-BR" sz="2200"/>
          </a:p>
          <a:p>
            <a:pPr lvl="1"/>
            <a:r>
              <a:rPr lang="pt-BR" sz="2200"/>
              <a:t>Pagamentos por aproximação (cartões, celulares, smartwatches).</a:t>
            </a:r>
          </a:p>
          <a:p>
            <a:pPr lvl="1"/>
            <a:r>
              <a:rPr lang="pt-BR" sz="2200"/>
              <a:t>Bilhetagem eletrônica (transporte público).</a:t>
            </a:r>
          </a:p>
          <a:p>
            <a:pPr lvl="1"/>
            <a:r>
              <a:rPr lang="pt-BR" sz="2200"/>
              <a:t>Emparelhamento rápido de dispositivos.</a:t>
            </a:r>
          </a:p>
        </p:txBody>
      </p:sp>
    </p:spTree>
    <p:extLst>
      <p:ext uri="{BB962C8B-B14F-4D97-AF65-F5344CB8AC3E}">
        <p14:creationId xmlns:p14="http://schemas.microsoft.com/office/powerpoint/2010/main" val="201851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956790-FD96-4785-6ABD-6C20E6E6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2144-A4DF-3D48-EFE1-46309CAF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Vantagens e Limitações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2FED-B809-CF01-52F5-D1D505F8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Simplicidade e rapidez.</a:t>
            </a:r>
          </a:p>
          <a:p>
            <a:pPr lvl="1"/>
            <a:r>
              <a:rPr lang="pt-BR" dirty="0"/>
              <a:t>Boa segurança por exigir proximidade física.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Alcance extremamente limitado.</a:t>
            </a:r>
          </a:p>
          <a:p>
            <a:pPr lvl="1"/>
            <a:r>
              <a:rPr lang="pt-BR" dirty="0"/>
              <a:t>Taxas de transmissão muito baixas.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0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2AFD7-3746-7C1D-6816-BAFCD582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Codificação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9AB1-657E-8569-EC37-4AC39B6D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O que é:</a:t>
            </a:r>
            <a:endParaRPr lang="pt-BR" dirty="0"/>
          </a:p>
          <a:p>
            <a:pPr lvl="1" fontAlgn="ctr"/>
            <a:r>
              <a:rPr lang="pt-BR" dirty="0"/>
              <a:t>A codificação transforma os dados digitais (bits) em sinais físicos que podem ser transmitidos através do meio de comunicação (cabo, fibra óptica, etc.). </a:t>
            </a:r>
          </a:p>
          <a:p>
            <a:r>
              <a:rPr lang="pt-BR" b="1" dirty="0"/>
              <a:t>Tipos comuns:</a:t>
            </a:r>
            <a:endParaRPr lang="pt-BR" dirty="0"/>
          </a:p>
          <a:p>
            <a:pPr lvl="1" fontAlgn="ctr"/>
            <a:r>
              <a:rPr lang="pt-BR" b="1" dirty="0"/>
              <a:t>Codificação Manchester:</a:t>
            </a:r>
            <a:r>
              <a:rPr lang="pt-BR" dirty="0"/>
              <a:t> Utiliza a transição de nível de sinal para representar bits, com uma transição no meio do período do bit (para 0 ou 1), o que facilita a sincronização. </a:t>
            </a:r>
          </a:p>
          <a:p>
            <a:pPr lvl="1" fontAlgn="ctr"/>
            <a:r>
              <a:rPr lang="pt-BR" b="1" dirty="0"/>
              <a:t>Codificação NRZ (Non-Return-to-Zero):</a:t>
            </a:r>
            <a:r>
              <a:rPr lang="pt-BR" dirty="0"/>
              <a:t> O nível do sinal permanece constante durante todo o período do bit, sendo 1 ou 0.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37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E9B335-746F-5589-A577-C9DDA0753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2A0699-0870-0363-3D15-B7C8EDE68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7631A-237D-5012-15E8-9B71C55EF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25CF-1102-1DAA-6AD7-EDB11D13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Codificação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579EAAD-992C-1A00-D48E-1D11B1258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9301" y="2886681"/>
            <a:ext cx="8485321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5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E59A9D-2452-4D7D-F0BE-E1082CD17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A645-5335-7041-5677-60EB4ADC2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Meios de Transmissão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42442-FBAE-FAE3-385D-CD6083DE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 b="1">
                <a:solidFill>
                  <a:srgbClr val="FFFFFF"/>
                </a:solidFill>
              </a:rPr>
              <a:t>Meios guiados</a:t>
            </a:r>
            <a:r>
              <a:rPr lang="en-US" sz="6800">
                <a:solidFill>
                  <a:srgbClr val="FFFFFF"/>
                </a:solidFill>
              </a:rPr>
              <a:t>: onde os sinais seguem um caminho físico definido (cabos).</a:t>
            </a:r>
          </a:p>
        </p:txBody>
      </p:sp>
    </p:spTree>
    <p:extLst>
      <p:ext uri="{BB962C8B-B14F-4D97-AF65-F5344CB8AC3E}">
        <p14:creationId xmlns:p14="http://schemas.microsoft.com/office/powerpoint/2010/main" val="143390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70461B-0077-D66D-FB61-4B161BE5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01B1F-120C-9974-FA91-99472A69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Multiplexação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C0CE-C85F-24DD-525B-2B619223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241220"/>
          </a:xfrm>
        </p:spPr>
        <p:txBody>
          <a:bodyPr>
            <a:normAutofit/>
          </a:bodyPr>
          <a:lstStyle/>
          <a:p>
            <a:r>
              <a:rPr lang="pt-BR" sz="2000" b="1" dirty="0"/>
              <a:t>O que é:</a:t>
            </a:r>
            <a:endParaRPr lang="pt-BR" sz="2000" dirty="0"/>
          </a:p>
          <a:p>
            <a:pPr lvl="1" fontAlgn="ctr"/>
            <a:r>
              <a:rPr lang="pt-BR" sz="2000" dirty="0"/>
              <a:t>A multiplexação permite que vários fluxos de dados compartilhem o mesmo meio físico simultaneamente. </a:t>
            </a:r>
          </a:p>
          <a:p>
            <a:r>
              <a:rPr lang="pt-BR" sz="2000" b="1" dirty="0"/>
              <a:t>Tipos comuns:</a:t>
            </a:r>
            <a:endParaRPr lang="pt-BR" sz="2000" dirty="0"/>
          </a:p>
          <a:p>
            <a:pPr lvl="1" fontAlgn="ctr"/>
            <a:r>
              <a:rPr lang="pt-BR" sz="2000" b="1" dirty="0"/>
              <a:t>FDM (Frequency Division Multiplexing):</a:t>
            </a:r>
            <a:r>
              <a:rPr lang="pt-BR" sz="2000" dirty="0"/>
              <a:t> Divide a largura de banda do canal em várias sub-bandas de frequência, cada uma usada por um fluxo de dados diferente. </a:t>
            </a:r>
          </a:p>
          <a:p>
            <a:pPr lvl="1" fontAlgn="ctr"/>
            <a:r>
              <a:rPr lang="pt-BR" sz="2000" b="1" dirty="0"/>
              <a:t>TDM (Time Division Multiplexing):</a:t>
            </a:r>
            <a:r>
              <a:rPr lang="pt-BR" sz="2000" dirty="0"/>
              <a:t> Divide o tempo em intervalos, onde cada fluxo de dados recebe uma parte do tempo para transmitir. </a:t>
            </a:r>
          </a:p>
          <a:p>
            <a:pPr lvl="1"/>
            <a:r>
              <a:rPr lang="pt-BR" sz="2000" b="1" dirty="0"/>
              <a:t>WDM (Wavelength Division Multiplexing):</a:t>
            </a:r>
            <a:r>
              <a:rPr lang="pt-BR" sz="2000" dirty="0"/>
              <a:t> Utiliza diferentes comprimentos de onda da luz para transmitir vários fluxos de dados em fibras ópticas. </a:t>
            </a:r>
          </a:p>
        </p:txBody>
      </p:sp>
    </p:spTree>
    <p:extLst>
      <p:ext uri="{BB962C8B-B14F-4D97-AF65-F5344CB8AC3E}">
        <p14:creationId xmlns:p14="http://schemas.microsoft.com/office/powerpoint/2010/main" val="1425341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AF18DD-39A7-06E6-5398-7799525B1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8C876D-0DD6-AF5C-185E-831979E85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34907E-2939-AF45-2526-41AC9A204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51483-B8BE-6DC2-6E14-15D823B0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Modulação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C25A-FE11-0183-FD6B-135340B0B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24122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 modulação é o processo de converter um sinal digital (sequência de bits) em um sinal analógico adequado para o meio de transmissão (cabo de cobre, rádio, fibra óptica). Isso é feito alterando propriedades de uma onda portadora (geralmente senoidal).</a:t>
            </a:r>
          </a:p>
          <a:p>
            <a:r>
              <a:rPr lang="pt-BR" dirty="0"/>
              <a:t>Principais tipos de modulação:</a:t>
            </a:r>
          </a:p>
          <a:p>
            <a:pPr lvl="1"/>
            <a:r>
              <a:rPr lang="pt-BR" b="1" dirty="0"/>
              <a:t>ASK (Amplitude Shift Keying) </a:t>
            </a:r>
            <a:r>
              <a:rPr lang="pt-BR" dirty="0"/>
              <a:t>– a amplitude da portadora varia conforme os bits (1 → amplitude alta, 0 → amplitude baixa).</a:t>
            </a:r>
          </a:p>
          <a:p>
            <a:pPr lvl="1"/>
            <a:r>
              <a:rPr lang="pt-BR" b="1" dirty="0"/>
              <a:t>FSK (Frequency Shift Keying) </a:t>
            </a:r>
            <a:r>
              <a:rPr lang="pt-BR" dirty="0"/>
              <a:t>– a frequência da portadora varia (bit 1 → frequência f1, bit 0 → frequência f0).</a:t>
            </a:r>
          </a:p>
          <a:p>
            <a:pPr lvl="1"/>
            <a:r>
              <a:rPr lang="pt-BR" b="1" dirty="0"/>
              <a:t>PSK (Phase Shift Keying)</a:t>
            </a:r>
            <a:r>
              <a:rPr lang="pt-BR" dirty="0"/>
              <a:t> – a fase da portadora é alterada de acordo com os bits transmitidos.</a:t>
            </a:r>
          </a:p>
          <a:p>
            <a:pPr lvl="1"/>
            <a:r>
              <a:rPr lang="pt-BR" b="1" dirty="0"/>
              <a:t>QAM (Quadrature Amplitude Modulation) </a:t>
            </a:r>
            <a:r>
              <a:rPr lang="pt-BR" dirty="0"/>
              <a:t>– combinação de amplitude + fase, permitindo transmitir vários bits por símbolo.</a:t>
            </a:r>
          </a:p>
        </p:txBody>
      </p:sp>
    </p:spTree>
    <p:extLst>
      <p:ext uri="{BB962C8B-B14F-4D97-AF65-F5344CB8AC3E}">
        <p14:creationId xmlns:p14="http://schemas.microsoft.com/office/powerpoint/2010/main" val="2438350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1455F1-AA41-63D4-F61F-75E7125F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EF254B-2717-7253-77B1-F707183C6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5F78FD-A2DB-4968-4262-4CA51FF53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EBBEA-E40C-F462-EFA5-0DDA15A6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</a:rPr>
              <a:t>Modulação</a:t>
            </a:r>
            <a:r>
              <a:rPr lang="en-US" b="1" dirty="0">
                <a:solidFill>
                  <a:srgbClr val="FFFFFF"/>
                </a:solidFill>
              </a:rPr>
              <a:t> e </a:t>
            </a:r>
            <a:r>
              <a:rPr lang="en-US" b="1" dirty="0" err="1">
                <a:solidFill>
                  <a:srgbClr val="FFFFFF"/>
                </a:solidFill>
              </a:rPr>
              <a:t>Multiplexação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720216-38EE-9199-CD16-A7D2DD004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030" y="2795886"/>
            <a:ext cx="7141864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39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A3D3D24-6AC6-4429-81BD-40BBF0B4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B9C20-3DF3-4CA3-AD19-2BEB997F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anchor="ctr">
            <a:normAutofit/>
          </a:bodyPr>
          <a:lstStyle/>
          <a:p>
            <a:r>
              <a:rPr lang="pt-BR" sz="4000" i="1">
                <a:solidFill>
                  <a:srgbClr val="FFFFFF"/>
                </a:solidFill>
              </a:rPr>
              <a:t>Como a escolha do meio de transmissão impacta a velocidade e a confiabilidade de uma rede?</a:t>
            </a:r>
            <a:endParaRPr lang="pt-BR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3A587B3-2307-0071-8C74-35C92D5B8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14693"/>
              </p:ext>
            </p:extLst>
          </p:nvPr>
        </p:nvGraphicFramePr>
        <p:xfrm>
          <a:off x="633413" y="684213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520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0C08B-0FF0-0BBC-1EB0-7F6D70C2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5632980"/>
          </a:xfrm>
        </p:spPr>
        <p:txBody>
          <a:bodyPr>
            <a:normAutofit/>
          </a:bodyPr>
          <a:lstStyle/>
          <a:p>
            <a:r>
              <a:rPr lang="pt-BR" sz="4400" b="1"/>
              <a:t>Atividades Práticas – Packet Tracer</a:t>
            </a:r>
            <a:endParaRPr lang="en-US" sz="440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8F1D984-1A81-5A00-6027-D0E5A7EDA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360380"/>
              </p:ext>
            </p:extLst>
          </p:nvPr>
        </p:nvGraphicFramePr>
        <p:xfrm>
          <a:off x="633413" y="639763"/>
          <a:ext cx="6913562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871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F40A2-425A-E645-9F66-18492543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Par Trançado (Twisted Pair)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C0C1-21CF-F9FB-02FE-37B3241C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UTP (Unshielded Twisted Pair):</a:t>
            </a:r>
            <a:r>
              <a:rPr lang="pt-BR" dirty="0"/>
              <a:t> não possui blindagem adicional. É leve, barato e flexível, mas mais suscetível a interferências externas.</a:t>
            </a:r>
          </a:p>
          <a:p>
            <a:r>
              <a:rPr lang="pt-BR" b="1" dirty="0"/>
              <a:t>STP (Shielded Twisted Pair):</a:t>
            </a:r>
            <a:r>
              <a:rPr lang="pt-BR" dirty="0"/>
              <a:t> envolve cada par ou o conjunto de pares em uma blindagem metálica, oferecendo maior proteção contra ruídos, indicado em ambientes industriais.</a:t>
            </a:r>
          </a:p>
        </p:txBody>
      </p:sp>
    </p:spTree>
    <p:extLst>
      <p:ext uri="{BB962C8B-B14F-4D97-AF65-F5344CB8AC3E}">
        <p14:creationId xmlns:p14="http://schemas.microsoft.com/office/powerpoint/2010/main" val="347306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39B3F-C4A9-A3F7-8B47-9ABD39314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936FD8C-AFAD-4D71-8838-D5AF061BE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AE531-AFEB-A55B-3144-997A5349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b="1">
                <a:solidFill>
                  <a:srgbClr val="FFFFFF"/>
                </a:solidFill>
              </a:rPr>
              <a:t>Par Trançado (Twisted Pair)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FACF551-333C-4400-9712-C8D645B65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BB4DA3-61AB-3C82-29F8-D12A8ADF9A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2"/>
          <a:stretch>
            <a:fillRect/>
          </a:stretch>
        </p:blipFill>
        <p:spPr bwMode="auto">
          <a:xfrm>
            <a:off x="4758655" y="1822641"/>
            <a:ext cx="7313745" cy="321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5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CA033-9EE4-565C-1126-5985210F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Categorias de cabos (TIA/EIA-568)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1207-7FA1-B7F8-74F5-331382C9F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sz="2200" b="1"/>
              <a:t>Cat5e:</a:t>
            </a:r>
            <a:r>
              <a:rPr lang="pt-BR" sz="2200"/>
              <a:t> até 100 MHz, suporta 100/1000 Mbps (1 Gbps).</a:t>
            </a:r>
          </a:p>
          <a:p>
            <a:r>
              <a:rPr lang="pt-BR" sz="2200" b="1"/>
              <a:t>Cat6:</a:t>
            </a:r>
            <a:r>
              <a:rPr lang="pt-BR" sz="2200"/>
              <a:t> até 250 MHz, suporta até 10 Gbps em até 55 metros.</a:t>
            </a:r>
          </a:p>
          <a:p>
            <a:r>
              <a:rPr lang="pt-BR" sz="2200" b="1"/>
              <a:t>Cat6a:</a:t>
            </a:r>
            <a:r>
              <a:rPr lang="pt-BR" sz="2200"/>
              <a:t> até 500 MHz, suporta 10 Gbps até 100 metros.</a:t>
            </a:r>
          </a:p>
          <a:p>
            <a:r>
              <a:rPr lang="pt-BR" sz="2200" b="1"/>
              <a:t>Cat7 / Cat7a:</a:t>
            </a:r>
            <a:r>
              <a:rPr lang="pt-BR" sz="2200"/>
              <a:t> até 600/1000 MHz, blindagem completa, suportando até 40 Gbps (em ambientes controlados).</a:t>
            </a:r>
          </a:p>
          <a:p>
            <a:r>
              <a:rPr lang="pt-BR" sz="2200" b="1"/>
              <a:t>Cat8 (novo padrão):</a:t>
            </a:r>
            <a:r>
              <a:rPr lang="pt-BR" sz="2200"/>
              <a:t> até 2000 MHz, projetado para data centers, suporta 25/40 Gbps em até 30 metr</a:t>
            </a:r>
          </a:p>
        </p:txBody>
      </p:sp>
    </p:spTree>
    <p:extLst>
      <p:ext uri="{BB962C8B-B14F-4D97-AF65-F5344CB8AC3E}">
        <p14:creationId xmlns:p14="http://schemas.microsoft.com/office/powerpoint/2010/main" val="336337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C3FA5-953E-F69A-9A95-5CD3B9C8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D2DB9-BD47-175F-D6A5-12A010FD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Par Trançado (Twisted Pair)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F6E7-0931-FB45-7C0D-49F4929D4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r>
              <a:rPr lang="pt-BR" b="1" dirty="0"/>
              <a:t>Vantagens:</a:t>
            </a:r>
            <a:endParaRPr lang="pt-BR" dirty="0"/>
          </a:p>
          <a:p>
            <a:pPr lvl="1"/>
            <a:r>
              <a:rPr lang="pt-BR" dirty="0"/>
              <a:t>Custo baixo e fácil instalação.</a:t>
            </a:r>
          </a:p>
          <a:p>
            <a:pPr lvl="1"/>
            <a:r>
              <a:rPr lang="pt-BR" dirty="0"/>
              <a:t>Flexibilidade (pode ser usado em patch panels, switches e roteadores).</a:t>
            </a:r>
          </a:p>
          <a:p>
            <a:pPr lvl="1"/>
            <a:r>
              <a:rPr lang="pt-BR" dirty="0"/>
              <a:t>Suporte a altas velocidades (até 10 Gbps em redes comuns).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/>
            <a:r>
              <a:rPr lang="pt-BR" dirty="0"/>
              <a:t>Suscetível a interferências eletromagnéticas, principalmente em UTP.</a:t>
            </a:r>
          </a:p>
          <a:p>
            <a:pPr lvl="1"/>
            <a:r>
              <a:rPr lang="pt-BR" dirty="0"/>
              <a:t>Distância máxima: geralmente 100 metros sem repetição de sinal.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73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099A7-EBB9-DE59-9801-A1AF22DC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Cabo Coaxial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E00F-481E-06DA-B601-769A8F8C4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440068"/>
          </a:xfrm>
        </p:spPr>
        <p:txBody>
          <a:bodyPr>
            <a:normAutofit/>
          </a:bodyPr>
          <a:lstStyle/>
          <a:p>
            <a:r>
              <a:rPr lang="pt-BR" sz="1800" b="1" dirty="0"/>
              <a:t>Uso atual:</a:t>
            </a:r>
            <a:endParaRPr lang="pt-BR" sz="1800" dirty="0"/>
          </a:p>
          <a:p>
            <a:pPr lvl="1"/>
            <a:r>
              <a:rPr lang="pt-BR" sz="1800" dirty="0"/>
              <a:t>Sistemas de </a:t>
            </a:r>
            <a:r>
              <a:rPr lang="pt-BR" sz="1800" b="1" dirty="0"/>
              <a:t>TV a cabo</a:t>
            </a:r>
            <a:r>
              <a:rPr lang="pt-BR" sz="1800" dirty="0"/>
              <a:t>.</a:t>
            </a:r>
          </a:p>
          <a:p>
            <a:pPr lvl="1"/>
            <a:r>
              <a:rPr lang="pt-BR" sz="1800" dirty="0"/>
              <a:t>Redes de </a:t>
            </a:r>
            <a:r>
              <a:rPr lang="pt-BR" sz="1800" b="1" dirty="0"/>
              <a:t>internet a cabo (DOCSIS)</a:t>
            </a:r>
            <a:r>
              <a:rPr lang="pt-BR" sz="1800" dirty="0"/>
              <a:t>.</a:t>
            </a:r>
          </a:p>
          <a:p>
            <a:pPr lvl="1"/>
            <a:r>
              <a:rPr lang="pt-BR" sz="1800" dirty="0"/>
              <a:t>Enlaces de rádio e algumas redes metropolitanas.</a:t>
            </a:r>
          </a:p>
          <a:p>
            <a:r>
              <a:rPr lang="pt-BR" sz="1800" b="1" dirty="0"/>
              <a:t>Vantagens:</a:t>
            </a:r>
            <a:endParaRPr lang="pt-BR" sz="1800" dirty="0"/>
          </a:p>
          <a:p>
            <a:pPr lvl="1"/>
            <a:r>
              <a:rPr lang="pt-BR" sz="1800" dirty="0"/>
              <a:t>Alta resistência a interferências externas.</a:t>
            </a:r>
          </a:p>
          <a:p>
            <a:pPr lvl="1"/>
            <a:r>
              <a:rPr lang="pt-BR" sz="1800" dirty="0"/>
              <a:t>Maior alcance em comparação ao par trançado.</a:t>
            </a:r>
          </a:p>
          <a:p>
            <a:r>
              <a:rPr lang="pt-BR" sz="1800" b="1" dirty="0"/>
              <a:t>Limitações:</a:t>
            </a:r>
            <a:endParaRPr lang="pt-BR" sz="1800" dirty="0"/>
          </a:p>
          <a:p>
            <a:pPr lvl="1"/>
            <a:r>
              <a:rPr lang="pt-BR" sz="1800" dirty="0"/>
              <a:t>Menos flexível, mais difícil de instalar.</a:t>
            </a:r>
          </a:p>
          <a:p>
            <a:pPr lvl="1"/>
            <a:r>
              <a:rPr lang="pt-BR" sz="1800" dirty="0"/>
              <a:t>Hoje substituído por fibra óptica em redes modernas.</a:t>
            </a:r>
          </a:p>
          <a:p>
            <a:endParaRPr lang="en-US" sz="1800" dirty="0"/>
          </a:p>
        </p:txBody>
      </p:sp>
      <p:pic>
        <p:nvPicPr>
          <p:cNvPr id="4" name="Picture 2" descr="O que é cabo coaxial?">
            <a:extLst>
              <a:ext uri="{FF2B5EF4-FFF2-40B4-BE49-F238E27FC236}">
                <a16:creationId xmlns:a16="http://schemas.microsoft.com/office/drawing/2014/main" id="{0D851FCF-0A60-E8C4-2694-B29305BB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4" r="3698" b="-2"/>
          <a:stretch>
            <a:fillRect/>
          </a:stretch>
        </p:blipFill>
        <p:spPr bwMode="auto">
          <a:xfrm>
            <a:off x="7542751" y="2795886"/>
            <a:ext cx="3383936" cy="34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6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B4DFE9-1FCF-3DE2-9E7C-C96E24009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400BDF-63CD-1793-5351-3A94A9B7C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EFA3B-983C-8D2A-67EA-31ED908D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8D005-AD3B-69FD-ECA6-70F334FA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Fibra </a:t>
            </a:r>
            <a:r>
              <a:rPr lang="en-US" b="1" dirty="0" err="1">
                <a:solidFill>
                  <a:srgbClr val="FFFFFF"/>
                </a:solidFill>
              </a:rPr>
              <a:t>Óptica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8192-7AA0-1CE0-4FC9-C32B8F8C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440068"/>
          </a:xfrm>
        </p:spPr>
        <p:txBody>
          <a:bodyPr>
            <a:normAutofit/>
          </a:bodyPr>
          <a:lstStyle/>
          <a:p>
            <a:r>
              <a:rPr lang="pt-BR" dirty="0"/>
              <a:t>A </a:t>
            </a:r>
            <a:r>
              <a:rPr lang="pt-BR" b="1" dirty="0"/>
              <a:t>fibra óptica</a:t>
            </a:r>
            <a:r>
              <a:rPr lang="pt-BR" dirty="0"/>
              <a:t> transmite sinais por meio de </a:t>
            </a:r>
            <a:r>
              <a:rPr lang="pt-BR" b="1" dirty="0"/>
              <a:t>pulsos de luz</a:t>
            </a:r>
            <a:r>
              <a:rPr lang="pt-BR" dirty="0"/>
              <a:t>, usando lasers ou LEDs. É composta por:</a:t>
            </a:r>
          </a:p>
          <a:p>
            <a:pPr lvl="1"/>
            <a:r>
              <a:rPr lang="pt-BR" b="1" dirty="0"/>
              <a:t>Núcleo</a:t>
            </a:r>
            <a:r>
              <a:rPr lang="pt-BR" dirty="0"/>
              <a:t> (core): vidro ou plástico muito fino por onde a luz se propaga.</a:t>
            </a:r>
          </a:p>
          <a:p>
            <a:pPr lvl="1"/>
            <a:r>
              <a:rPr lang="pt-BR" b="1" dirty="0"/>
              <a:t>Revestimento (cladding):</a:t>
            </a:r>
            <a:r>
              <a:rPr lang="pt-BR" dirty="0"/>
              <a:t> material que </a:t>
            </a:r>
          </a:p>
          <a:p>
            <a:pPr lvl="1"/>
            <a:r>
              <a:rPr lang="pt-BR" dirty="0"/>
              <a:t>mantém a luz confinada no núcleo por </a:t>
            </a:r>
          </a:p>
          <a:p>
            <a:pPr lvl="1"/>
            <a:r>
              <a:rPr lang="pt-BR" dirty="0"/>
              <a:t>reflexão interna.</a:t>
            </a:r>
          </a:p>
          <a:p>
            <a:pPr lvl="1"/>
            <a:r>
              <a:rPr lang="pt-BR" b="1" dirty="0"/>
              <a:t>Camada de proteção</a:t>
            </a:r>
            <a:r>
              <a:rPr lang="pt-BR" dirty="0"/>
              <a:t> contra danos físicos.</a:t>
            </a:r>
          </a:p>
          <a:p>
            <a:endParaRPr lang="en-US" sz="1800" dirty="0"/>
          </a:p>
        </p:txBody>
      </p:sp>
      <p:pic>
        <p:nvPicPr>
          <p:cNvPr id="3074" name="Picture 2" descr="O que são fibras ópticas? - Brasil Escola">
            <a:extLst>
              <a:ext uri="{FF2B5EF4-FFF2-40B4-BE49-F238E27FC236}">
                <a16:creationId xmlns:a16="http://schemas.microsoft.com/office/drawing/2014/main" id="{5223D36B-1024-589E-27AB-06F913D89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71" y="4224852"/>
            <a:ext cx="3920032" cy="250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1584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173</TotalTime>
  <Words>1980</Words>
  <Application>Microsoft Office PowerPoint</Application>
  <PresentationFormat>Widescreen</PresentationFormat>
  <Paragraphs>219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Arial</vt:lpstr>
      <vt:lpstr>Calibri Light</vt:lpstr>
      <vt:lpstr>Metropolitan</vt:lpstr>
      <vt:lpstr>Camada Física: Meios de Transmissão e Cabeamento</vt:lpstr>
      <vt:lpstr>Funções principais da camada física:</vt:lpstr>
      <vt:lpstr>Meios guiados: onde os sinais seguem um caminho físico definido (cabos).</vt:lpstr>
      <vt:lpstr>Par Trançado (Twisted Pair)</vt:lpstr>
      <vt:lpstr>Par Trançado (Twisted Pair)</vt:lpstr>
      <vt:lpstr>Categorias de cabos (TIA/EIA-568)</vt:lpstr>
      <vt:lpstr>Par Trançado (Twisted Pair)</vt:lpstr>
      <vt:lpstr>Cabo Coaxial</vt:lpstr>
      <vt:lpstr>Fibra Óptica</vt:lpstr>
      <vt:lpstr>Tipos de Fibra Óptica</vt:lpstr>
      <vt:lpstr>Vantagens e Limitações</vt:lpstr>
      <vt:lpstr>Meios não guiados: onde os sinais se propagam livremente pelo ar ou espaço (ondas eletromagnéticas).</vt:lpstr>
      <vt:lpstr>Ondas de Rádio</vt:lpstr>
      <vt:lpstr>Vantagens e Limitações</vt:lpstr>
      <vt:lpstr>Micro-ondas Terrestres</vt:lpstr>
      <vt:lpstr>Vantagens e Limitações</vt:lpstr>
      <vt:lpstr>Satélites</vt:lpstr>
      <vt:lpstr>Vantagens e Limitações</vt:lpstr>
      <vt:lpstr>Comunicação Sem Fio</vt:lpstr>
      <vt:lpstr>Wi-Fi (IEEE 802.11)</vt:lpstr>
      <vt:lpstr>Vantagens e Limitações</vt:lpstr>
      <vt:lpstr>Bluetooth</vt:lpstr>
      <vt:lpstr>Vantagens e Limitações</vt:lpstr>
      <vt:lpstr>4G e 5G (Redes Celulares)</vt:lpstr>
      <vt:lpstr>Vantagens e Limitações</vt:lpstr>
      <vt:lpstr>NFC (Near Field Communication)</vt:lpstr>
      <vt:lpstr>Vantagens e Limitações</vt:lpstr>
      <vt:lpstr>Codificação</vt:lpstr>
      <vt:lpstr>Codificação</vt:lpstr>
      <vt:lpstr>Multiplexação</vt:lpstr>
      <vt:lpstr>Modulação</vt:lpstr>
      <vt:lpstr>Modulação e Multiplexação</vt:lpstr>
      <vt:lpstr>Como a escolha do meio de transmissão impacta a velocidade e a confiabilidade de uma rede?</vt:lpstr>
      <vt:lpstr>Atividades Práticas – Packet Tracer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Cassulino Araujo Souza</dc:creator>
  <cp:lastModifiedBy>Andre Cassulino Araujo Souza</cp:lastModifiedBy>
  <cp:revision>4</cp:revision>
  <dcterms:created xsi:type="dcterms:W3CDTF">2025-08-18T19:12:51Z</dcterms:created>
  <dcterms:modified xsi:type="dcterms:W3CDTF">2025-08-20T12:52:58Z</dcterms:modified>
</cp:coreProperties>
</file>