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6. Modelagem de Casos de Uso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6.4. Diagrama de Casos de Uso 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&lt;img src="06 Diagrama Caso de Uso.png" alt="Diagrama de Caso de Uso"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Campo               | Descrição                                                                                                                                                                                                                                                                      |</a:t>
            </a:r>
          </a:p>
          <a:p>
            <a:r>
              <a:t>| 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---------------------- | ----------------------------------------------------------------------------------------------------------------------------------------------------------------------------------------------------------------------------------------------------------------------------------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</a:t>
            </a:r>
          </a:p>
          <a:p>
            <a:r>
              <a:t>| Nome do Caso de Uso | Realizar Pedido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|</a:t>
            </a:r>
          </a:p>
          <a:p>
            <a:r>
              <a:t>| Atores Principais   | Cliente, Garçom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|</a:t>
            </a:r>
          </a:p>
          <a:p>
            <a:r>
              <a:t>| Ator Secundário     | Sistema de Pagamento, Cozinha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|</a:t>
            </a:r>
          </a:p>
          <a:p>
            <a:r>
              <a:t>| Objetivo            | Permitir que o cliente ou o garçom registre um pedido, efetue o pagamento e envie-o para a cozinha.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|</a:t>
            </a:r>
          </a:p>
          <a:p>
            <a:r>
              <a:t>| Pré-condições       | - O cliente deve estar na interface inicial do sistema (totem ou atendimento com o garçom). &lt;br&gt; - O sistema deve estar em funcionamento.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|</a:t>
            </a:r>
          </a:p>
          <a:p>
            <a:r>
              <a:t>| Pós-condições       | - Pedido registrado e enviado à cozinha. &lt;br&gt; - Pagamento confirmado. &lt;br&gt; - Nota fiscal emitida (quando aplicável).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|</a:t>
            </a:r>
          </a:p>
          <a:p>
            <a:r>
              <a:t>| Fluxo Principal     | 1. Cliente/Garçom inicia pedido.&lt;br&gt;2. Seleciona itens.&lt;br&gt;3. Opção de personalização (extend).&lt;br&gt;4. Sistema calcula valor.&lt;br&gt;5. Confirma pedido.&lt;br&gt;6. Inclui Efetuar Pagamento.&lt;br&gt;7. Pagamento inclui Emitir Nota Fiscal.&lt;br&gt;8. Inclui Enviar Pedido à Cozinha. |</a:t>
            </a:r>
          </a:p>
          <a:p>
            <a:r>
              <a:t>| Flu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6.1. Elementos Básicos de um Caso de Uso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Ator: Pessoa ou sistema externo que interage com o sistema.</a:t>
            </a:r>
          </a:p>
          <a:p>
            <a:r>
              <a:t>Caso de Uso: Funcionalidade que traz valor ao ator.</a:t>
            </a:r>
          </a:p>
          <a:p>
            <a:r>
              <a:t>Sistema: Limite dentro do qual os casos de uso acontecem.</a:t>
            </a:r>
          </a:p>
          <a:p>
            <a:r>
              <a:t>Relacionamentos:</a:t>
            </a:r>
          </a:p>
          <a:p/>
          <a:p>
            <a:r>
              <a:t>Associação (ligação ator ↔ caso de uso).</a:t>
            </a:r>
          </a:p>
          <a:p>
            <a:r>
              <a:t>«include»: Inclusão obrigatória de outro caso de uso.</a:t>
            </a:r>
          </a:p>
          <a:p>
            <a:r>
              <a:t>«extend»: Extensã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6.5. Tabela Descritiva do Caso de Uso – Realizar Pedido (parte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xos Alternativos | A1 – Item Indisponível: Sistema alerta → cliente substitui. &lt;br&gt; A2 – Pagamento Falhou: Sistema exibe erro → cliente escolhe outro método.                                                                                                                                 |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2 Colunas (Ator Principal x Sistema)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Passo | Ator Principal (Cliente/Garçom) | Sistema                           |</a:t>
            </a:r>
          </a:p>
          <a:p>
            <a:r>
              <a:t>| --------- | ----------------------------------- | ------------------------------------- |</a:t>
            </a:r>
          </a:p>
          <a:p>
            <a:r>
              <a:t>| 1         | Solicita iniciar pedido             | Exibe cardápio disponível             |</a:t>
            </a:r>
          </a:p>
          <a:p>
            <a:r>
              <a:t>| 2         | Seleciona itens deseja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2 Colunas (Ator Principal x Sistema)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dos           | Registra seleção                      |</a:t>
            </a:r>
          </a:p>
          <a:p>
            <a:r>
              <a:t>| 3         | Personaliza item (opcional)         | Ajusta pedido conforme personalização |</a:t>
            </a:r>
          </a:p>
          <a:p>
            <a:r>
              <a:t>| 4         | Solicita visualizar valor           | Calcula e apresenta valor total       |</a:t>
            </a:r>
          </a:p>
          <a:p>
            <a:r>
              <a:t>| 5         | Confirma pedido                     | Exibe op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2 Colunas (Ator Principal x Sistema) (parte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ções de pagamento             |</a:t>
            </a:r>
          </a:p>
          <a:p>
            <a:r>
              <a:t>| 6         | Escolhe método de pagamento         | Processa pagamento                    |</a:t>
            </a:r>
          </a:p>
          <a:p>
            <a:r>
              <a:t>| 7         | Confirma pagamento                  | Emite nota fiscal (quando aplicável)  |</a:t>
            </a:r>
          </a:p>
          <a:p>
            <a:r>
              <a:t>| 8         | —                                   | Envia pedido para a cozinha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2 Colunas (Ator Principal x Sistema) (parte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|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3 Colunas (Ator Principal x Sistema x Ator Secundário)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Passo | Ator Principal (Cliente/Garçom) | Sistema                           | Ator Secundário (Ex.: Pagamento / Cozinha) |</a:t>
            </a:r>
          </a:p>
          <a:p>
            <a:r>
              <a:t>| --------- | ----------------------------------- | ------------------------------------- | ---------------------------------------------- |</a:t>
            </a:r>
          </a:p>
          <a:p>
            <a:r>
              <a:t>| 1         | Solicita iniciar ped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3 Colunas (Ator Principal x Sistema x Ator Secundário)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ido             | Exibe cardápio                        | —                                              |</a:t>
            </a:r>
          </a:p>
          <a:p>
            <a:r>
              <a:t>| 2         | Seleciona itens desejados           | Registra seleção                      | —                                              |</a:t>
            </a:r>
          </a:p>
          <a:p>
            <a:r>
              <a:t>| 3         | Personaliza item (opcional)         |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3 Colunas (Ator Principal x Sistema x Ator Secundário) (parte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Ajusta pedido                         | —                                              |</a:t>
            </a:r>
          </a:p>
          <a:p>
            <a:r>
              <a:t>| 4         | Solicita visualizar valor           | Calcula e apresenta total             | —                                              |</a:t>
            </a:r>
          </a:p>
          <a:p>
            <a:r>
              <a:t>| 5         | Confirma pedido                     | Solicita método 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3 Colunas (Ator Principal x Sistema x Ator Secundário) (parte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pagamento          | —                                              |</a:t>
            </a:r>
          </a:p>
          <a:p>
            <a:r>
              <a:t>| 6         | Escolhe pagamento (Pix/Cartão)      | Envia dados da transação              | Sistema de Pagamento processa a operação       |</a:t>
            </a:r>
          </a:p>
          <a:p>
            <a:r>
              <a:t>| 7         | Confirma pagamento                  | Registra aprovação e gera nota fisca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em Tabela – 3 Colunas (Ator Principal x Sistema x Ator Secundário) (parte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 | Sistema de Pagamento confirma operação         |</a:t>
            </a:r>
          </a:p>
          <a:p>
            <a:r>
              <a:t>| 8         | —                                   | Envia pedido                          | Cozinha recebe pedido para preparação         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6.1. Elementos Básicos de um Caso de Uso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opcional que ocorre em certas condições.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6.6. Conexão com User Story no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Dentro do framework SCRUM, cada Caso de Uso pode ser decomposto em User Stories que alimentarão o Product Backlog.</a:t>
            </a:r>
          </a:p>
          <a:p>
            <a:r>
              <a:t>A hierarquia é:</a:t>
            </a:r>
          </a:p>
          <a:p/>
          <a:p>
            <a:r>
              <a:t>Épico → Feature → User Story → Tasks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Exemplo: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Épico: Gestão de Pedidos Digitais</a:t>
            </a:r>
          </a:p>
          <a:p>
            <a:r>
              <a:t>Feature: Realizar Pedido no Totem</a:t>
            </a:r>
          </a:p>
          <a:p>
            <a:r>
              <a:t>User Story:</a:t>
            </a:r>
          </a:p>
          <a:p>
            <a:r>
              <a:t>Como cliente, quero registrar meu pedido no totem digital, para que eu possa comprar de forma rápida sem precisar de atendimento humano.</a:t>
            </a:r>
          </a:p>
          <a:p>
            <a:r>
              <a:t>Tasks:</a:t>
            </a:r>
          </a:p>
          <a:p/>
          <a:p>
            <a:r>
              <a:t>Criar interface de seleção de itens.</a:t>
            </a:r>
          </a:p>
          <a:p>
            <a:r>
              <a:t>Implementar personalização de produtos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Exemplo: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  <a:p>
            <a:r>
              <a:t>Desenvolver integração com sistema de pagamento.</a:t>
            </a:r>
          </a:p>
          <a:p>
            <a:r>
              <a:t>Gerar nota fiscal eletrônica.</a:t>
            </a:r>
          </a:p>
          <a:p>
            <a:r>
              <a:t>Enviar pedido para cozinha.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6.7. Aplicações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Facilita comunicação entre equipe e stakeholders.</a:t>
            </a:r>
          </a:p>
          <a:p>
            <a:r>
              <a:t>Define funcionalidades claras para o backlog do projeto.</a:t>
            </a:r>
          </a:p>
          <a:p>
            <a:r>
              <a:t>Serve como base para criação de User Stories em SCRUM.</a:t>
            </a:r>
          </a:p>
          <a:p>
            <a:r>
              <a:t>Ajuda na validação dos requisitos junto ao cliente.</a:t>
            </a:r>
          </a:p>
          <a:p>
            <a:r>
              <a:t>Permite rastrear do Caso de Uso → User Story → Tarefas, garantindo cobertura.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6.2. Estrutura Textual do Caso de Uso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Campo               | Descrição                                        |</a:t>
            </a:r>
          </a:p>
          <a:p>
            <a:r>
              <a:t>| ----------------------- | ---------------------------------------------------- |</a:t>
            </a:r>
          </a:p>
          <a:p>
            <a:r>
              <a:t>| Nome do Caso de Uso | Identificação da funcionalidade.                     |</a:t>
            </a:r>
          </a:p>
          <a:p>
            <a:r>
              <a:t>| Atores Envolvidos   | Primários e secundários que interagem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6.2. Estrutura Textual do Caso de Uso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om o sistema. |</a:t>
            </a:r>
          </a:p>
          <a:p>
            <a:r>
              <a:t>| Objetivo            | Resultado de valor esperado pelo ator principal.     |</a:t>
            </a:r>
          </a:p>
          <a:p>
            <a:r>
              <a:t>| Pré-condições       | O que deve estar válido antes do início.             |</a:t>
            </a:r>
          </a:p>
          <a:p>
            <a:r>
              <a:t>| Fluxo Principal     | Passos sequenciais do cenário ideal.                 |</a:t>
            </a:r>
          </a:p>
          <a:p>
            <a:r>
              <a:t>| Fluxos Alternativos | Exceções ou caminhos 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6.2. Estrutura Textual do Caso de Uso (parte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cionais.                      |</a:t>
            </a:r>
          </a:p>
          <a:p>
            <a:r>
              <a:t>| Pós-condições       | Estado final do sistema após execução.               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6.3. Exemplo de Caso de Uso – Realizar Pedido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Nome: Realizar Pedido</a:t>
            </a:r>
          </a:p>
          <a:p>
            <a:r>
              <a:t>Ator Principal: Cliente</a:t>
            </a:r>
          </a:p>
          <a:p>
            <a:r>
              <a:t>Objetivo: Permitir ao cliente realizar um pedido utilizando o totem digital.</a:t>
            </a:r>
          </a:p>
          <a:p>
            <a:r>
              <a:t>Pré-condições: Cliente deve estar na interface inicial do totem.</a:t>
            </a:r>
          </a:p>
          <a:p>
            <a:r>
              <a:t>Pós-condições: Pedido registrado, enviado para a cozinha e pagamento confirmado.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 cliente visualiza o cardápio.</a:t>
            </a:r>
          </a:p>
          <a:p>
            <a:r>
              <a:t>2. Seleciona itens desejados.</a:t>
            </a:r>
          </a:p>
          <a:p>
            <a:r>
              <a:t>3. Personaliza o pedido, se necessário.</a:t>
            </a:r>
          </a:p>
          <a:p>
            <a:r>
              <a:t>4. Visualiza valor total.</a:t>
            </a:r>
          </a:p>
          <a:p>
            <a:r>
              <a:t>5. Confirma o pedido.</a:t>
            </a:r>
          </a:p>
          <a:p>
            <a:r>
              <a:t>6. Escolhe método de pagamento (Pix ou cartão).</a:t>
            </a:r>
          </a:p>
          <a:p>
            <a:r>
              <a:t>7. Sistema processa o pagamento.</a:t>
            </a:r>
          </a:p>
          <a:p>
            <a:r>
              <a:t>8. Sistema confirma e envia para cozinha.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Fluxos Alternativos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Pagamento falhou: sistema exibe erro → cliente escolhe outro método.</a:t>
            </a:r>
          </a:p>
          <a:p>
            <a:r>
              <a:t>Item indisponível: sistema alerta → cliente remove ou substitui.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