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2" r:id="rId5"/>
    <p:sldId id="289" r:id="rId6"/>
    <p:sldId id="263" r:id="rId7"/>
    <p:sldId id="265" r:id="rId8"/>
    <p:sldId id="280" r:id="rId9"/>
    <p:sldId id="285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5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8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6. Modelagem de Casos de Uso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45507-9D21-4135-8C99-D17640B2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036D-21EA-202C-047A-E65D27F9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Conexão</a:t>
            </a:r>
            <a:r>
              <a:rPr dirty="0"/>
              <a:t> com User Story no SCRUM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C926C-C03C-0F78-E7A9-AA565B32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Relação entre Caso de Uso e User Story</a:t>
            </a:r>
          </a:p>
          <a:p>
            <a:pPr lvl="1"/>
            <a:r>
              <a:rPr lang="pt-BR" b="1" dirty="0"/>
              <a:t>Um Caso de Uso pode originar várias User Stories</a:t>
            </a:r>
            <a:r>
              <a:rPr lang="pt-BR" dirty="0"/>
              <a:t>.</a:t>
            </a:r>
          </a:p>
          <a:p>
            <a:pPr lvl="1"/>
            <a:r>
              <a:rPr lang="pt-BR" b="1" dirty="0"/>
              <a:t>Cada User Story representa uma fatia de valor</a:t>
            </a:r>
            <a:r>
              <a:rPr lang="pt-BR" dirty="0"/>
              <a:t> (um cenário ou variação), em vez de descrever todo o caso de uso completo.</a:t>
            </a:r>
          </a:p>
          <a:p>
            <a:pPr lvl="1"/>
            <a:r>
              <a:rPr lang="pt-BR" dirty="0"/>
              <a:t>Assim, o Caso de Uso funciona como um </a:t>
            </a:r>
            <a:r>
              <a:rPr lang="pt-BR" b="1" dirty="0"/>
              <a:t>guarda-chuva de entendimento</a:t>
            </a:r>
            <a:r>
              <a:rPr lang="pt-BR" dirty="0"/>
              <a:t>, enquanto as User Stories são as </a:t>
            </a:r>
            <a:r>
              <a:rPr lang="pt-BR" b="1" dirty="0"/>
              <a:t>unidades de trabalho ágil</a:t>
            </a:r>
            <a:r>
              <a:rPr lang="pt-BR" dirty="0"/>
              <a:t> que entram no backlog.</a:t>
            </a:r>
          </a:p>
        </p:txBody>
      </p:sp>
    </p:spTree>
    <p:extLst>
      <p:ext uri="{BB962C8B-B14F-4D97-AF65-F5344CB8AC3E}">
        <p14:creationId xmlns:p14="http://schemas.microsoft.com/office/powerpoint/2010/main" val="203354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F0E6-9FED-AB20-2C79-FED430B06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42E4-FDDF-6FE2-A95C-DC9DCA87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Conexão</a:t>
            </a:r>
            <a:r>
              <a:rPr dirty="0"/>
              <a:t> com User Story no SCRUM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3496B-C2DB-1512-2887-C2933650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Exemplo prático</a:t>
            </a:r>
          </a:p>
          <a:p>
            <a:pPr lvl="1"/>
            <a:r>
              <a:rPr lang="pt-BR" b="1" dirty="0"/>
              <a:t>Épico:</a:t>
            </a:r>
            <a:r>
              <a:rPr lang="pt-BR" dirty="0"/>
              <a:t> Gestão de Pedidos Digitais</a:t>
            </a:r>
          </a:p>
          <a:p>
            <a:pPr lvl="1"/>
            <a:r>
              <a:rPr lang="pt-BR" b="1" dirty="0"/>
              <a:t>Feature (Caso de Uso):</a:t>
            </a:r>
            <a:r>
              <a:rPr lang="pt-BR" dirty="0"/>
              <a:t> Realizar Pedido no Totem</a:t>
            </a:r>
          </a:p>
          <a:p>
            <a:r>
              <a:rPr lang="pt-BR" b="1" dirty="0"/>
              <a:t>User Stories derivadas do Caso de Uso “Realizar Pedido”:</a:t>
            </a:r>
          </a:p>
          <a:p>
            <a:pPr lvl="1"/>
            <a:r>
              <a:rPr lang="pt-BR" i="1" dirty="0"/>
              <a:t>Como cliente, quero visualizar o cardápio digital, para escolher meus itens sem ajuda do garçom.</a:t>
            </a:r>
            <a:endParaRPr lang="pt-BR" dirty="0"/>
          </a:p>
          <a:p>
            <a:pPr lvl="1"/>
            <a:r>
              <a:rPr lang="pt-BR" i="1" dirty="0"/>
              <a:t>Como cliente, quero personalizar meu pedido, para adaptá-lo às minhas preferências.</a:t>
            </a:r>
            <a:endParaRPr lang="pt-BR" dirty="0"/>
          </a:p>
          <a:p>
            <a:pPr lvl="1"/>
            <a:r>
              <a:rPr lang="pt-BR" i="1" dirty="0"/>
              <a:t>Como cliente, quero pagar com Pix, para concluir rapidamente minha compra.</a:t>
            </a:r>
            <a:endParaRPr lang="pt-BR" dirty="0"/>
          </a:p>
          <a:p>
            <a:pPr lvl="1"/>
            <a:r>
              <a:rPr lang="pt-BR" i="1" dirty="0"/>
              <a:t>Como cliente, quero ser notificado quando um item estiver indisponível, para substituí-lo antes do pagamento.</a:t>
            </a:r>
            <a:endParaRPr lang="pt-BR" dirty="0"/>
          </a:p>
          <a:p>
            <a:pPr lvl="1"/>
            <a:r>
              <a:rPr lang="pt-BR" i="1" dirty="0"/>
              <a:t>Como cliente, quero acompanhar o status do meu pedido, para saber quando ele estará pronto.</a:t>
            </a:r>
            <a:endParaRPr lang="pt-BR" dirty="0"/>
          </a:p>
          <a:p>
            <a:r>
              <a:rPr lang="pt-BR" b="1" dirty="0"/>
              <a:t>Exemplo de Tasks da User Story “Pagar com Pix”:</a:t>
            </a:r>
          </a:p>
          <a:p>
            <a:pPr lvl="1"/>
            <a:r>
              <a:rPr lang="pt-BR" dirty="0"/>
              <a:t>Criar integração com API de pagamentos via Pix.</a:t>
            </a:r>
          </a:p>
          <a:p>
            <a:pPr lvl="1"/>
            <a:r>
              <a:rPr lang="pt-BR" dirty="0"/>
              <a:t>Desenvolver tela de confirmação do pagamento.</a:t>
            </a:r>
          </a:p>
          <a:p>
            <a:pPr lvl="1"/>
            <a:r>
              <a:rPr lang="pt-BR" dirty="0"/>
              <a:t>Implementar fallback para outro meio de pagamento em caso de falha.</a:t>
            </a:r>
          </a:p>
          <a:p>
            <a:pPr lvl="1"/>
            <a:r>
              <a:rPr lang="pt-BR" dirty="0"/>
              <a:t>Testar fluxo de pagamento bem-sucedido e com erro.</a:t>
            </a:r>
          </a:p>
        </p:txBody>
      </p:sp>
    </p:spTree>
    <p:extLst>
      <p:ext uri="{BB962C8B-B14F-4D97-AF65-F5344CB8AC3E}">
        <p14:creationId xmlns:p14="http://schemas.microsoft.com/office/powerpoint/2010/main" val="28721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r>
              <a:rPr lang="pt-BR"/>
              <a:t>1. Elementos Básicos de um Caso de 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022725"/>
          </a:xfrm>
        </p:spPr>
        <p:txBody>
          <a:bodyPr/>
          <a:lstStyle/>
          <a:p>
            <a:r>
              <a:rPr lang="pt-BR"/>
              <a:t>Ator: Pessoa ou sistema externo que interage com o sistema.</a:t>
            </a:r>
          </a:p>
          <a:p>
            <a:r>
              <a:rPr lang="pt-BR"/>
              <a:t>Caso de Uso: Funcionalidade que traz valor ao ator.</a:t>
            </a:r>
          </a:p>
          <a:p>
            <a:r>
              <a:rPr lang="pt-BR"/>
              <a:t>Sistema: Limite dentro do qual os casos de uso acontecem.</a:t>
            </a:r>
          </a:p>
          <a:p>
            <a:r>
              <a:rPr lang="pt-BR"/>
              <a:t>Relacionamentos:</a:t>
            </a:r>
          </a:p>
          <a:p>
            <a:pPr lvl="1"/>
            <a:r>
              <a:rPr lang="pt-BR"/>
              <a:t>Associação (ligação ator ↔ caso de uso).</a:t>
            </a:r>
          </a:p>
          <a:p>
            <a:pPr lvl="1"/>
            <a:r>
              <a:rPr lang="pt-BR"/>
              <a:t>«include»: Inclusão obrigatória de outro caso de uso.</a:t>
            </a:r>
          </a:p>
          <a:p>
            <a:pPr lvl="1"/>
            <a:r>
              <a:rPr lang="pt-BR"/>
              <a:t>«extend»: Extensão opcional que ocorre em certas condições.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dirty="0" err="1"/>
              <a:t>Estrutura</a:t>
            </a:r>
            <a:r>
              <a:rPr dirty="0"/>
              <a:t> Textual do Caso de Uso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10FA733-F34C-13A9-F81D-89981F7A8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61104"/>
              </p:ext>
            </p:extLst>
          </p:nvPr>
        </p:nvGraphicFramePr>
        <p:xfrm>
          <a:off x="822325" y="1846263"/>
          <a:ext cx="75438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419">
                  <a:extLst>
                    <a:ext uri="{9D8B030D-6E8A-4147-A177-3AD203B41FA5}">
                      <a16:colId xmlns:a16="http://schemas.microsoft.com/office/drawing/2014/main" val="3527695733"/>
                    </a:ext>
                  </a:extLst>
                </a:gridCol>
                <a:gridCol w="4699381">
                  <a:extLst>
                    <a:ext uri="{9D8B030D-6E8A-4147-A177-3AD203B41FA5}">
                      <a16:colId xmlns:a16="http://schemas.microsoft.com/office/drawing/2014/main" val="2574402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Campo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Descrição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5713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effectLst/>
                        </a:rPr>
                        <a:t>Nome do Caso de Uso</a:t>
                      </a:r>
                      <a:endParaRPr lang="pt-BR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Identificação da funcionalidade.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670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Atores Envolvidos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Primários e secundários que interagem com o sistema.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3018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Objetivo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Resultado de valor esperado pelo ator principal.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56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Pré-condições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O que deve estar válido antes do início.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791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Fluxo Principal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Passos sequenciais do cenário ideal.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2596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Fluxos Alternativos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Exceções ou caminhos opcionais.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8343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Pós-condições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effectLst/>
                        </a:rPr>
                        <a:t>Estado final do sistema após execução.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644932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Exemplo</a:t>
            </a:r>
            <a:r>
              <a:rPr dirty="0"/>
              <a:t> de Caso de Uso –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Pedido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Nome:</a:t>
            </a:r>
            <a:r>
              <a:rPr lang="pt-BR" dirty="0"/>
              <a:t> Realizar Pedido</a:t>
            </a:r>
          </a:p>
          <a:p>
            <a:r>
              <a:rPr lang="pt-BR" b="1" dirty="0"/>
              <a:t>Ator Principal:</a:t>
            </a:r>
            <a:r>
              <a:rPr lang="pt-BR" dirty="0"/>
              <a:t> Cliente</a:t>
            </a:r>
          </a:p>
          <a:p>
            <a:r>
              <a:rPr lang="pt-BR" b="1" dirty="0"/>
              <a:t>Objetivo:</a:t>
            </a:r>
            <a:r>
              <a:rPr lang="pt-BR" dirty="0"/>
              <a:t> Permitir ao cliente realizar um pedido utilizando o totem digital.</a:t>
            </a:r>
          </a:p>
          <a:p>
            <a:r>
              <a:rPr lang="pt-BR" b="1" dirty="0"/>
              <a:t>Pré-condições:</a:t>
            </a:r>
            <a:r>
              <a:rPr lang="pt-BR" dirty="0"/>
              <a:t> Cliente deve estar na interface inicial do totem.</a:t>
            </a:r>
          </a:p>
          <a:p>
            <a:r>
              <a:rPr lang="pt-BR" b="1" dirty="0"/>
              <a:t>Pós-condições:</a:t>
            </a:r>
            <a:r>
              <a:rPr lang="pt-BR" dirty="0"/>
              <a:t> Pedido registrado, enviado para a cozinha e pagamento confirmado.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411EC-B6E5-08CE-81EA-0911E3174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CAA9-B3A8-9DDC-8A88-5F03DEC0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Principal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771B03-F02D-E67E-A59A-EFD88B5D2D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32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83">
                  <a:extLst>
                    <a:ext uri="{9D8B030D-6E8A-4147-A177-3AD203B41FA5}">
                      <a16:colId xmlns:a16="http://schemas.microsoft.com/office/drawing/2014/main" val="4014288523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2543457297"/>
                    </a:ext>
                  </a:extLst>
                </a:gridCol>
                <a:gridCol w="3538093">
                  <a:extLst>
                    <a:ext uri="{9D8B030D-6E8A-4147-A177-3AD203B41FA5}">
                      <a16:colId xmlns:a16="http://schemas.microsoft.com/office/drawing/2014/main" val="80016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Passo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Ator Principal (Cliente)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Sistema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1473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Visualiza o cardápio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effectLst/>
                        </a:rPr>
                        <a:t>Exibe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cardápio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disponível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5479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effectLst/>
                        </a:rPr>
                        <a:t>Seleciona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itens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desejados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effectLst/>
                        </a:rPr>
                        <a:t>Registra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itens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escolhidos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1634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Personaliza o pedido (opcional)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Ajusta o pedido conforme escolha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5726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Solicita visualizar valor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effectLst/>
                        </a:rPr>
                        <a:t>Calcula e apresenta o valor total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7934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Confirma o pedido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Solicita método de pagamento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5240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Escolhe método de pagamento (Pix ou Cartão)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Processa o pagamento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174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Confirma pagamento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Emite nota fiscal (quando aplicável)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5727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effectLst/>
                        </a:rPr>
                        <a:t>Confirma pedido e envia para a cozinha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8451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39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Flux</a:t>
            </a:r>
            <a:r>
              <a:rPr lang="en-US" dirty="0" err="1"/>
              <a:t>os</a:t>
            </a:r>
            <a:r>
              <a:rPr lang="en-US" dirty="0"/>
              <a:t> Alternativos</a:t>
            </a:r>
            <a:endParaRPr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8061E8-1DAD-B176-8C4B-796C4AF6C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401695"/>
              </p:ext>
            </p:extLst>
          </p:nvPr>
        </p:nvGraphicFramePr>
        <p:xfrm>
          <a:off x="822960" y="2201378"/>
          <a:ext cx="7543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83">
                  <a:extLst>
                    <a:ext uri="{9D8B030D-6E8A-4147-A177-3AD203B41FA5}">
                      <a16:colId xmlns:a16="http://schemas.microsoft.com/office/drawing/2014/main" val="4014288523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2543457297"/>
                    </a:ext>
                  </a:extLst>
                </a:gridCol>
                <a:gridCol w="3538093">
                  <a:extLst>
                    <a:ext uri="{9D8B030D-6E8A-4147-A177-3AD203B41FA5}">
                      <a16:colId xmlns:a16="http://schemas.microsoft.com/office/drawing/2014/main" val="80016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Passo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Ator Principal (Cliente)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Sistema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1473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6a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Escolhe método de pagamento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Processa pagamento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5479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7a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Exibe mensagem de erro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1634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8a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effectLst/>
                        </a:rPr>
                        <a:t>Seleciona outro método de pagamento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effectLst/>
                        </a:rPr>
                        <a:t>Reinicia processamento a partir do passo 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5726059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0DE7F8B8-87E0-2F9D-F3C8-36F2E548B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808159"/>
              </p:ext>
            </p:extLst>
          </p:nvPr>
        </p:nvGraphicFramePr>
        <p:xfrm>
          <a:off x="800100" y="4656907"/>
          <a:ext cx="7543800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83">
                  <a:extLst>
                    <a:ext uri="{9D8B030D-6E8A-4147-A177-3AD203B41FA5}">
                      <a16:colId xmlns:a16="http://schemas.microsoft.com/office/drawing/2014/main" val="4014288523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2543457297"/>
                    </a:ext>
                  </a:extLst>
                </a:gridCol>
                <a:gridCol w="3538093">
                  <a:extLst>
                    <a:ext uri="{9D8B030D-6E8A-4147-A177-3AD203B41FA5}">
                      <a16:colId xmlns:a16="http://schemas.microsoft.com/office/drawing/2014/main" val="80016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Passo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effectLst/>
                        </a:rPr>
                        <a:t>Ator Principal (</a:t>
                      </a:r>
                      <a:r>
                        <a:rPr lang="en-US" b="1" dirty="0" err="1">
                          <a:effectLst/>
                        </a:rPr>
                        <a:t>Cliente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Sistema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1473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2a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Seleciona item fora de estoque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Identifica indisponibilidade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5479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3a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effectLst/>
                        </a:rPr>
                        <a:t>Remove ou substitui o item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effectLst/>
                        </a:rPr>
                        <a:t>Atualiza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pedido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conforme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alteração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163433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F151C5-6717-947F-8536-A5EE246D0B51}"/>
              </a:ext>
            </a:extLst>
          </p:cNvPr>
          <p:cNvSpPr txBox="1"/>
          <p:nvPr/>
        </p:nvSpPr>
        <p:spPr>
          <a:xfrm>
            <a:off x="822960" y="425679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A2 – Item </a:t>
            </a:r>
            <a:r>
              <a:rPr lang="en-US" sz="2000" b="1" dirty="0" err="1"/>
              <a:t>Indisponível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77B3E-318C-5D60-59D1-7B188BCFA8BD}"/>
              </a:ext>
            </a:extLst>
          </p:cNvPr>
          <p:cNvSpPr txBox="1"/>
          <p:nvPr/>
        </p:nvSpPr>
        <p:spPr>
          <a:xfrm>
            <a:off x="822960" y="180707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A1 – </a:t>
            </a:r>
            <a:r>
              <a:rPr lang="en-US" sz="2000" b="1" dirty="0" err="1"/>
              <a:t>Pagamento</a:t>
            </a:r>
            <a:r>
              <a:rPr lang="en-US" sz="2000" b="1" dirty="0"/>
              <a:t> </a:t>
            </a:r>
            <a:r>
              <a:rPr lang="en-US" sz="2000" b="1" dirty="0" err="1"/>
              <a:t>Falhou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Diagrama</a:t>
            </a:r>
            <a:r>
              <a:rPr dirty="0"/>
              <a:t> de Casos de Uso (UML)</a:t>
            </a:r>
          </a:p>
        </p:txBody>
      </p:sp>
      <p:pic>
        <p:nvPicPr>
          <p:cNvPr id="7" name="Content Placeholder 6" descr="A diagram of a system">
            <a:extLst>
              <a:ext uri="{FF2B5EF4-FFF2-40B4-BE49-F238E27FC236}">
                <a16:creationId xmlns:a16="http://schemas.microsoft.com/office/drawing/2014/main" id="{3F5FF885-616D-1641-7238-187398CD5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91" y="1622895"/>
            <a:ext cx="6602418" cy="479619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dirty="0" err="1"/>
              <a:t>Fluxo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Tabela</a:t>
            </a:r>
            <a:r>
              <a:rPr dirty="0"/>
              <a:t> </a:t>
            </a:r>
            <a:r>
              <a:rPr lang="en-US" dirty="0"/>
              <a:t>(A</a:t>
            </a:r>
            <a:r>
              <a:rPr dirty="0"/>
              <a:t>tor Principal x Sistema x Ator </a:t>
            </a:r>
            <a:r>
              <a:rPr dirty="0" err="1"/>
              <a:t>Secundário</a:t>
            </a:r>
            <a:r>
              <a:rPr lang="en-US" dirty="0"/>
              <a:t>)</a:t>
            </a:r>
            <a:endParaRPr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CDCC62-0D85-5A33-EDC0-52E68EC12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108544"/>
              </p:ext>
            </p:extLst>
          </p:nvPr>
        </p:nvGraphicFramePr>
        <p:xfrm>
          <a:off x="822325" y="1846263"/>
          <a:ext cx="7543800" cy="41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43">
                  <a:extLst>
                    <a:ext uri="{9D8B030D-6E8A-4147-A177-3AD203B41FA5}">
                      <a16:colId xmlns:a16="http://schemas.microsoft.com/office/drawing/2014/main" val="4201607434"/>
                    </a:ext>
                  </a:extLst>
                </a:gridCol>
                <a:gridCol w="2258568">
                  <a:extLst>
                    <a:ext uri="{9D8B030D-6E8A-4147-A177-3AD203B41FA5}">
                      <a16:colId xmlns:a16="http://schemas.microsoft.com/office/drawing/2014/main" val="1291824158"/>
                    </a:ext>
                  </a:extLst>
                </a:gridCol>
                <a:gridCol w="2212848">
                  <a:extLst>
                    <a:ext uri="{9D8B030D-6E8A-4147-A177-3AD203B41FA5}">
                      <a16:colId xmlns:a16="http://schemas.microsoft.com/office/drawing/2014/main" val="2095165122"/>
                    </a:ext>
                  </a:extLst>
                </a:gridCol>
                <a:gridCol w="2321941">
                  <a:extLst>
                    <a:ext uri="{9D8B030D-6E8A-4147-A177-3AD203B41FA5}">
                      <a16:colId xmlns:a16="http://schemas.microsoft.com/office/drawing/2014/main" val="3695742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effectLst/>
                        </a:rPr>
                        <a:t>Passo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effectLst/>
                        </a:rPr>
                        <a:t>Ator Principal (Cliente/Garçom)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effectLst/>
                        </a:rPr>
                        <a:t>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>
                          <a:effectLst/>
                        </a:rPr>
                        <a:t>Ator Secundário (Ex.: Pagamento / Cozinha)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1496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Solicita iniciar pedido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effectLst/>
                        </a:rPr>
                        <a:t>Exibe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cardápio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—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0161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Seleciona itens desejados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Registra seleção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—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071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Personaliza item (opcional)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Ajusta pedido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—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963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Solicita visualizar valor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effectLst/>
                        </a:rPr>
                        <a:t>Calcula</a:t>
                      </a:r>
                      <a:r>
                        <a:rPr lang="en-US" sz="1400" dirty="0">
                          <a:effectLst/>
                        </a:rPr>
                        <a:t> e </a:t>
                      </a:r>
                      <a:r>
                        <a:rPr lang="en-US" sz="1400" dirty="0" err="1">
                          <a:effectLst/>
                        </a:rPr>
                        <a:t>apresenta</a:t>
                      </a:r>
                      <a:r>
                        <a:rPr lang="en-US" sz="1400" dirty="0">
                          <a:effectLst/>
                        </a:rPr>
                        <a:t>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—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162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Confirma pedido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Solicita método de pagamento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—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8523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Escolhe pagamento (Pix/Cartão)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Envia dados da transação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>
                          <a:effectLst/>
                        </a:rPr>
                        <a:t>Sistema de Pagamento processa a operação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0608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Confirma pagamento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>
                          <a:effectLst/>
                        </a:rPr>
                        <a:t>Registra aprovação e gera nota fiscal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>
                          <a:effectLst/>
                        </a:rPr>
                        <a:t>Sistema de Pagamento confirma operação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7829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Envia pedido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effectLst/>
                        </a:rPr>
                        <a:t>Cozinha recebe pedido para preparação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12022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Conexão</a:t>
            </a:r>
            <a:r>
              <a:rPr dirty="0"/>
              <a:t> com User Story no SCRUM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F4909-4CDA-11C4-D6E4-E7D616DC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Dentro do </a:t>
            </a:r>
            <a:r>
              <a:rPr lang="pt-BR" b="1" dirty="0"/>
              <a:t>framework SCRUM</a:t>
            </a:r>
            <a:r>
              <a:rPr lang="pt-BR" dirty="0"/>
              <a:t>, os </a:t>
            </a:r>
            <a:r>
              <a:rPr lang="pt-BR" b="1" dirty="0"/>
              <a:t>Casos de Uso</a:t>
            </a:r>
            <a:r>
              <a:rPr lang="pt-BR" dirty="0"/>
              <a:t> podem servir como base para a criação de </a:t>
            </a:r>
            <a:r>
              <a:rPr lang="pt-BR" b="1" dirty="0"/>
              <a:t>User Stories</a:t>
            </a:r>
            <a:r>
              <a:rPr lang="pt-BR" dirty="0"/>
              <a:t> que irão compor o </a:t>
            </a:r>
            <a:r>
              <a:rPr lang="pt-BR" b="1" dirty="0"/>
              <a:t>Product Backlog</a:t>
            </a:r>
            <a:r>
              <a:rPr lang="pt-BR" dirty="0"/>
              <a:t>.</a:t>
            </a:r>
          </a:p>
          <a:p>
            <a:r>
              <a:rPr lang="pt-BR" dirty="0"/>
              <a:t>A hierarquia em Scrum é:</a:t>
            </a:r>
          </a:p>
          <a:p>
            <a:r>
              <a:rPr lang="pt-BR" b="1" dirty="0"/>
              <a:t>Épico → Feature → User Story → Tasks</a:t>
            </a:r>
            <a:endParaRPr lang="pt-BR" dirty="0"/>
          </a:p>
          <a:p>
            <a:pPr lvl="1"/>
            <a:r>
              <a:rPr lang="pt-BR" b="1" dirty="0"/>
              <a:t>Épico</a:t>
            </a:r>
            <a:r>
              <a:rPr lang="pt-BR" dirty="0"/>
              <a:t>: uma iniciativa estratégica ou objetivo de negócio amplo.</a:t>
            </a:r>
          </a:p>
          <a:p>
            <a:pPr lvl="1"/>
            <a:r>
              <a:rPr lang="pt-BR" b="1" dirty="0"/>
              <a:t>Feature</a:t>
            </a:r>
            <a:r>
              <a:rPr lang="pt-BR" dirty="0"/>
              <a:t>: uma funcionalidade relevante do sistema (um Caso de Uso pode ser tratado como uma Feature).</a:t>
            </a:r>
          </a:p>
          <a:p>
            <a:pPr lvl="1"/>
            <a:r>
              <a:rPr lang="pt-BR" b="1" dirty="0"/>
              <a:t>User Story</a:t>
            </a:r>
            <a:r>
              <a:rPr lang="pt-BR" dirty="0"/>
              <a:t>: descreve uma necessidade específica do usuário final, geralmente derivada de fluxos principais ou alternativos de um Caso de Uso.</a:t>
            </a:r>
          </a:p>
          <a:p>
            <a:pPr lvl="1"/>
            <a:r>
              <a:rPr lang="pt-BR" b="1" dirty="0"/>
              <a:t>Tasks</a:t>
            </a:r>
            <a:r>
              <a:rPr lang="pt-BR" dirty="0"/>
              <a:t>: atividades técnicas necessárias para implementar cada User Story.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850</Words>
  <Application>Microsoft Office PowerPoint</Application>
  <PresentationFormat>On-screen Show (4:3)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6. Modelagem de Casos de Uso</vt:lpstr>
      <vt:lpstr>1. Elementos Básicos de um Caso de Uso</vt:lpstr>
      <vt:lpstr>2. Estrutura Textual do Caso de Uso</vt:lpstr>
      <vt:lpstr>3. Exemplo de Caso de Uso – Realizar Pedido</vt:lpstr>
      <vt:lpstr>Fluxo Principal</vt:lpstr>
      <vt:lpstr>Fluxos Alternativos</vt:lpstr>
      <vt:lpstr>4. Diagrama de Casos de Uso (UML)</vt:lpstr>
      <vt:lpstr>5. Fluxo em Tabela (Ator Principal x Sistema x Ator Secundário)</vt:lpstr>
      <vt:lpstr>6. Conexão com User Story no SCRUM</vt:lpstr>
      <vt:lpstr>6. Conexão com User Story no SCRUM</vt:lpstr>
      <vt:lpstr>6. Conexão com User Story no SCRUM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4</cp:revision>
  <dcterms:created xsi:type="dcterms:W3CDTF">2013-01-27T09:14:16Z</dcterms:created>
  <dcterms:modified xsi:type="dcterms:W3CDTF">2025-09-08T14:31:16Z</dcterms:modified>
  <cp:category/>
</cp:coreProperties>
</file>