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5" r:id="rId11"/>
    <p:sldId id="271" r:id="rId12"/>
    <p:sldId id="272" r:id="rId13"/>
    <p:sldId id="266" r:id="rId14"/>
    <p:sldId id="273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1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9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9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1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0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9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2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7500" y="639097"/>
            <a:ext cx="3609804" cy="3686015"/>
          </a:xfrm>
        </p:spPr>
        <p:txBody>
          <a:bodyPr>
            <a:normAutofit/>
          </a:bodyPr>
          <a:lstStyle/>
          <a:p>
            <a:r>
              <a:rPr lang="pt-BR" sz="4400"/>
              <a:t>Introdução à Aprendizagem de Máquina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7499" y="4455621"/>
            <a:ext cx="3621826" cy="123861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98F77-DC83-6F1D-F6C2-5F29AE55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" y="1233861"/>
            <a:ext cx="4096501" cy="386659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03789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2. Aprendizado Não Supervisionado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Os</a:t>
            </a:r>
            <a:r>
              <a:rPr dirty="0"/>
              <a:t> dados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possuem</a:t>
            </a:r>
            <a:r>
              <a:rPr dirty="0"/>
              <a:t> </a:t>
            </a:r>
            <a:r>
              <a:rPr dirty="0" err="1"/>
              <a:t>rótulos</a:t>
            </a:r>
            <a:r>
              <a:rPr dirty="0"/>
              <a:t> (</a:t>
            </a:r>
            <a:r>
              <a:rPr dirty="0" err="1"/>
              <a:t>apenas</a:t>
            </a:r>
            <a:r>
              <a:rPr dirty="0"/>
              <a:t> entradas).</a:t>
            </a:r>
          </a:p>
          <a:p>
            <a:r>
              <a:rPr dirty="0"/>
              <a:t>O </a:t>
            </a:r>
            <a:r>
              <a:rPr dirty="0" err="1"/>
              <a:t>objetivo</a:t>
            </a:r>
            <a:r>
              <a:rPr dirty="0"/>
              <a:t> é </a:t>
            </a:r>
            <a:r>
              <a:rPr dirty="0" err="1"/>
              <a:t>descobrir</a:t>
            </a:r>
            <a:r>
              <a:rPr dirty="0"/>
              <a:t> </a:t>
            </a:r>
            <a:r>
              <a:rPr dirty="0" err="1"/>
              <a:t>estruturas</a:t>
            </a:r>
            <a:r>
              <a:rPr dirty="0"/>
              <a:t> </a:t>
            </a:r>
            <a:r>
              <a:rPr dirty="0" err="1"/>
              <a:t>ocultas</a:t>
            </a:r>
            <a:r>
              <a:rPr dirty="0"/>
              <a:t> </a:t>
            </a:r>
            <a:r>
              <a:rPr dirty="0" err="1"/>
              <a:t>nos</a:t>
            </a:r>
            <a:r>
              <a:rPr dirty="0"/>
              <a:t> dados,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agrupamentos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padrões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5BC24-4C36-2C0F-A0BA-B93AB1EE3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7033-36D7-5DFC-3769-E78772EF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/>
              <a:t>2. Aprendizado Não Supervisionado - Exemplos práticos</a:t>
            </a:r>
            <a:endParaRPr lang="pt-BR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975D-7543-E543-5FFA-933CE0C5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Segmentação</a:t>
            </a:r>
            <a:r>
              <a:rPr dirty="0"/>
              <a:t> de </a:t>
            </a:r>
            <a:r>
              <a:rPr dirty="0" err="1"/>
              <a:t>clientes</a:t>
            </a:r>
            <a:r>
              <a:rPr dirty="0"/>
              <a:t> (clustering): </a:t>
            </a:r>
            <a:endParaRPr lang="en-US" dirty="0"/>
          </a:p>
          <a:p>
            <a:pPr lvl="1"/>
            <a:r>
              <a:rPr dirty="0" err="1"/>
              <a:t>dividir</a:t>
            </a:r>
            <a:r>
              <a:rPr dirty="0"/>
              <a:t> </a:t>
            </a:r>
            <a:r>
              <a:rPr dirty="0" err="1"/>
              <a:t>clientes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grupos</a:t>
            </a:r>
            <a:r>
              <a:rPr dirty="0"/>
              <a:t> com base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comportamento</a:t>
            </a:r>
            <a:r>
              <a:rPr dirty="0"/>
              <a:t> de </a:t>
            </a:r>
            <a:r>
              <a:rPr dirty="0" err="1"/>
              <a:t>compra</a:t>
            </a:r>
            <a:r>
              <a:rPr dirty="0"/>
              <a:t>.</a:t>
            </a:r>
          </a:p>
          <a:p>
            <a:r>
              <a:rPr dirty="0" err="1"/>
              <a:t>Análise</a:t>
            </a:r>
            <a:r>
              <a:rPr dirty="0"/>
              <a:t> de cestas de mercado: </a:t>
            </a:r>
            <a:endParaRPr lang="en-US" dirty="0"/>
          </a:p>
          <a:p>
            <a:pPr lvl="1"/>
            <a:r>
              <a:rPr dirty="0" err="1"/>
              <a:t>identificar</a:t>
            </a:r>
            <a:r>
              <a:rPr dirty="0"/>
              <a:t> </a:t>
            </a:r>
            <a:r>
              <a:rPr dirty="0" err="1"/>
              <a:t>produtos</a:t>
            </a:r>
            <a:r>
              <a:rPr dirty="0"/>
              <a:t> </a:t>
            </a:r>
            <a:r>
              <a:rPr dirty="0" err="1"/>
              <a:t>frequentemente</a:t>
            </a:r>
            <a:r>
              <a:rPr dirty="0"/>
              <a:t> </a:t>
            </a:r>
            <a:r>
              <a:rPr dirty="0" err="1"/>
              <a:t>comprados</a:t>
            </a:r>
            <a:r>
              <a:rPr dirty="0"/>
              <a:t> </a:t>
            </a:r>
            <a:r>
              <a:rPr dirty="0" err="1"/>
              <a:t>juntos</a:t>
            </a:r>
            <a:r>
              <a:rPr dirty="0"/>
              <a:t> (ex.: </a:t>
            </a:r>
            <a:r>
              <a:rPr dirty="0" err="1"/>
              <a:t>pão</a:t>
            </a:r>
            <a:r>
              <a:rPr dirty="0"/>
              <a:t> + </a:t>
            </a:r>
            <a:r>
              <a:rPr dirty="0" err="1"/>
              <a:t>manteiga</a:t>
            </a:r>
            <a:r>
              <a:rPr dirty="0"/>
              <a:t>).</a:t>
            </a:r>
          </a:p>
          <a:p>
            <a:r>
              <a:rPr dirty="0" err="1"/>
              <a:t>Compressão</a:t>
            </a:r>
            <a:r>
              <a:rPr dirty="0"/>
              <a:t> de imagens (PCA): </a:t>
            </a:r>
            <a:endParaRPr lang="en-US" dirty="0"/>
          </a:p>
          <a:p>
            <a:pPr lvl="1"/>
            <a:r>
              <a:rPr dirty="0" err="1"/>
              <a:t>reduzir</a:t>
            </a:r>
            <a:r>
              <a:rPr dirty="0"/>
              <a:t> </a:t>
            </a:r>
            <a:r>
              <a:rPr dirty="0" err="1"/>
              <a:t>dimensionalidade</a:t>
            </a:r>
            <a:r>
              <a:rPr dirty="0"/>
              <a:t> </a:t>
            </a:r>
            <a:r>
              <a:rPr dirty="0" err="1"/>
              <a:t>mantendo</a:t>
            </a:r>
            <a:r>
              <a:rPr dirty="0"/>
              <a:t>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relevantes</a:t>
            </a:r>
            <a:r>
              <a:rPr dirty="0"/>
              <a:t>.</a:t>
            </a:r>
          </a:p>
          <a:p>
            <a:r>
              <a:rPr dirty="0"/>
              <a:t>É </a:t>
            </a:r>
            <a:r>
              <a:rPr dirty="0" err="1"/>
              <a:t>útil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situações</a:t>
            </a:r>
            <a:r>
              <a:rPr dirty="0"/>
              <a:t> de </a:t>
            </a:r>
            <a:r>
              <a:rPr dirty="0" err="1"/>
              <a:t>exploração</a:t>
            </a:r>
            <a:r>
              <a:rPr dirty="0"/>
              <a:t> e </a:t>
            </a:r>
            <a:r>
              <a:rPr dirty="0" err="1"/>
              <a:t>descoberta</a:t>
            </a:r>
            <a:r>
              <a:rPr dirty="0"/>
              <a:t> de </a:t>
            </a:r>
            <a:r>
              <a:rPr dirty="0" err="1"/>
              <a:t>conhecimento</a:t>
            </a:r>
            <a:r>
              <a:rPr dirty="0"/>
              <a:t>, </a:t>
            </a: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saídas</a:t>
            </a:r>
            <a:r>
              <a:rPr dirty="0"/>
              <a:t> </a:t>
            </a:r>
            <a:r>
              <a:rPr dirty="0" err="1"/>
              <a:t>esperadas</a:t>
            </a:r>
            <a:r>
              <a:rPr dirty="0"/>
              <a:t> </a:t>
            </a:r>
            <a:r>
              <a:rPr dirty="0" err="1"/>
              <a:t>previamente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833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03F59-796C-F3C2-E356-1A3022837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3AF8-60A4-915B-8997-096715DC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Aprendizado por Reforço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5881-3E46-44D0-6016-4241B26D3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 </a:t>
            </a:r>
            <a:r>
              <a:rPr dirty="0" err="1"/>
              <a:t>agente</a:t>
            </a:r>
            <a:r>
              <a:rPr dirty="0"/>
              <a:t> </a:t>
            </a:r>
            <a:r>
              <a:rPr dirty="0" err="1"/>
              <a:t>aprende</a:t>
            </a:r>
            <a:r>
              <a:rPr dirty="0"/>
              <a:t> </a:t>
            </a:r>
            <a:r>
              <a:rPr dirty="0" err="1"/>
              <a:t>interagindo</a:t>
            </a:r>
            <a:r>
              <a:rPr dirty="0"/>
              <a:t> com um </a:t>
            </a:r>
            <a:r>
              <a:rPr dirty="0" err="1"/>
              <a:t>ambiente</a:t>
            </a:r>
            <a:r>
              <a:rPr dirty="0"/>
              <a:t>, </a:t>
            </a:r>
            <a:r>
              <a:rPr dirty="0" err="1"/>
              <a:t>recebendo</a:t>
            </a:r>
            <a:r>
              <a:rPr dirty="0"/>
              <a:t> </a:t>
            </a:r>
            <a:r>
              <a:rPr dirty="0" err="1"/>
              <a:t>recompensas</a:t>
            </a:r>
            <a:r>
              <a:rPr dirty="0"/>
              <a:t> (feedback </a:t>
            </a:r>
            <a:r>
              <a:rPr dirty="0" err="1"/>
              <a:t>positivo</a:t>
            </a:r>
            <a:r>
              <a:rPr dirty="0"/>
              <a:t>)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punições</a:t>
            </a:r>
            <a:r>
              <a:rPr dirty="0"/>
              <a:t> (feedback </a:t>
            </a:r>
            <a:r>
              <a:rPr dirty="0" err="1"/>
              <a:t>negativo</a:t>
            </a:r>
            <a:r>
              <a:rPr dirty="0"/>
              <a:t>).</a:t>
            </a:r>
          </a:p>
          <a:p>
            <a:r>
              <a:rPr dirty="0"/>
              <a:t>O </a:t>
            </a:r>
            <a:r>
              <a:rPr dirty="0" err="1"/>
              <a:t>objetivo</a:t>
            </a:r>
            <a:r>
              <a:rPr dirty="0"/>
              <a:t> é </a:t>
            </a:r>
            <a:r>
              <a:rPr dirty="0" err="1"/>
              <a:t>encontrar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política</a:t>
            </a:r>
            <a:r>
              <a:rPr dirty="0"/>
              <a:t> </a:t>
            </a:r>
            <a:r>
              <a:rPr dirty="0" err="1"/>
              <a:t>ótima</a:t>
            </a:r>
            <a:r>
              <a:rPr dirty="0"/>
              <a:t> de </a:t>
            </a:r>
            <a:r>
              <a:rPr dirty="0" err="1"/>
              <a:t>ações</a:t>
            </a:r>
            <a:r>
              <a:rPr dirty="0"/>
              <a:t> que maximize as </a:t>
            </a:r>
            <a:r>
              <a:rPr dirty="0" err="1"/>
              <a:t>recompensas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longo</a:t>
            </a:r>
            <a:r>
              <a:rPr dirty="0"/>
              <a:t> do tempo.</a:t>
            </a:r>
          </a:p>
        </p:txBody>
      </p:sp>
    </p:spTree>
    <p:extLst>
      <p:ext uri="{BB962C8B-B14F-4D97-AF65-F5344CB8AC3E}">
        <p14:creationId xmlns:p14="http://schemas.microsoft.com/office/powerpoint/2010/main" val="3211134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3. Aprendizado por Reforço - Exemplos práticos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Jogos (xadrez, Go, Atari): </a:t>
            </a:r>
          </a:p>
          <a:p>
            <a:pPr lvl="1"/>
            <a:r>
              <a:rPr lang="pt-BR" dirty="0"/>
              <a:t>algoritmos aprendem a jogar sozinhos, melhorando a cada partida.</a:t>
            </a:r>
          </a:p>
          <a:p>
            <a:r>
              <a:rPr dirty="0" err="1"/>
              <a:t>Robótica</a:t>
            </a:r>
            <a:r>
              <a:rPr dirty="0"/>
              <a:t>: </a:t>
            </a:r>
            <a:endParaRPr lang="en-US" dirty="0"/>
          </a:p>
          <a:p>
            <a:pPr lvl="1"/>
            <a:r>
              <a:rPr dirty="0"/>
              <a:t>um </a:t>
            </a:r>
            <a:r>
              <a:rPr dirty="0" err="1"/>
              <a:t>robô</a:t>
            </a:r>
            <a:r>
              <a:rPr dirty="0"/>
              <a:t> que </a:t>
            </a:r>
            <a:r>
              <a:rPr dirty="0" err="1"/>
              <a:t>aprende</a:t>
            </a:r>
            <a:r>
              <a:rPr dirty="0"/>
              <a:t> a </a:t>
            </a:r>
            <a:r>
              <a:rPr dirty="0" err="1"/>
              <a:t>andar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manipular </a:t>
            </a:r>
            <a:r>
              <a:rPr dirty="0" err="1"/>
              <a:t>objetos</a:t>
            </a:r>
            <a:r>
              <a:rPr dirty="0"/>
              <a:t> </a:t>
            </a:r>
            <a:r>
              <a:rPr dirty="0" err="1"/>
              <a:t>tentando</a:t>
            </a:r>
            <a:r>
              <a:rPr dirty="0"/>
              <a:t> </a:t>
            </a:r>
            <a:r>
              <a:rPr dirty="0" err="1"/>
              <a:t>várias</a:t>
            </a:r>
            <a:r>
              <a:rPr dirty="0"/>
              <a:t> </a:t>
            </a:r>
            <a:r>
              <a:rPr dirty="0" err="1"/>
              <a:t>estratégias</a:t>
            </a:r>
            <a:r>
              <a:rPr dirty="0"/>
              <a:t>.</a:t>
            </a:r>
          </a:p>
          <a:p>
            <a:r>
              <a:rPr dirty="0"/>
              <a:t>Sistemas de </a:t>
            </a:r>
            <a:r>
              <a:rPr dirty="0" err="1"/>
              <a:t>recomendação</a:t>
            </a:r>
            <a:r>
              <a:rPr dirty="0"/>
              <a:t> </a:t>
            </a:r>
            <a:r>
              <a:rPr dirty="0" err="1"/>
              <a:t>adaptativos</a:t>
            </a:r>
            <a:r>
              <a:rPr dirty="0"/>
              <a:t>: </a:t>
            </a:r>
            <a:endParaRPr lang="en-US" dirty="0"/>
          </a:p>
          <a:p>
            <a:pPr lvl="1"/>
            <a:r>
              <a:rPr dirty="0"/>
              <a:t>que </a:t>
            </a:r>
            <a:r>
              <a:rPr dirty="0" err="1"/>
              <a:t>ajustam</a:t>
            </a:r>
            <a:r>
              <a:rPr dirty="0"/>
              <a:t> </a:t>
            </a:r>
            <a:r>
              <a:rPr dirty="0" err="1"/>
              <a:t>sugestões</a:t>
            </a:r>
            <a:r>
              <a:rPr dirty="0"/>
              <a:t> de </a:t>
            </a:r>
            <a:r>
              <a:rPr dirty="0" err="1"/>
              <a:t>conteúdo</a:t>
            </a:r>
            <a:r>
              <a:rPr dirty="0"/>
              <a:t> com base </a:t>
            </a:r>
            <a:r>
              <a:rPr dirty="0" err="1"/>
              <a:t>nas</a:t>
            </a:r>
            <a:r>
              <a:rPr dirty="0"/>
              <a:t> </a:t>
            </a:r>
            <a:r>
              <a:rPr dirty="0" err="1"/>
              <a:t>escolhas</a:t>
            </a:r>
            <a:r>
              <a:rPr dirty="0"/>
              <a:t> do </a:t>
            </a:r>
            <a:r>
              <a:rPr dirty="0" err="1"/>
              <a:t>usuário</a:t>
            </a:r>
            <a:r>
              <a:rPr dirty="0"/>
              <a:t>.</a:t>
            </a:r>
          </a:p>
          <a:p>
            <a:r>
              <a:rPr dirty="0"/>
              <a:t>É </a:t>
            </a:r>
            <a:r>
              <a:rPr dirty="0" err="1"/>
              <a:t>bastante</a:t>
            </a:r>
            <a:r>
              <a:rPr dirty="0"/>
              <a:t> </a:t>
            </a:r>
            <a:r>
              <a:rPr dirty="0" err="1"/>
              <a:t>usado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controle</a:t>
            </a:r>
            <a:r>
              <a:rPr dirty="0"/>
              <a:t>, </a:t>
            </a:r>
            <a:r>
              <a:rPr dirty="0" err="1"/>
              <a:t>robótica</a:t>
            </a:r>
            <a:r>
              <a:rPr dirty="0"/>
              <a:t> e games, </a:t>
            </a:r>
            <a:r>
              <a:rPr dirty="0" err="1"/>
              <a:t>onde</a:t>
            </a:r>
            <a:r>
              <a:rPr dirty="0"/>
              <a:t> o </a:t>
            </a:r>
            <a:r>
              <a:rPr dirty="0" err="1"/>
              <a:t>ambiente</a:t>
            </a:r>
            <a:r>
              <a:rPr dirty="0"/>
              <a:t> é </a:t>
            </a:r>
            <a:r>
              <a:rPr dirty="0" err="1"/>
              <a:t>dinâmico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E7C05-0364-10A7-E382-78F2D8D9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Resumo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6B8D9D-58EA-E2C5-34DA-D2358747D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0059603"/>
              </p:ext>
            </p:extLst>
          </p:nvPr>
        </p:nvGraphicFramePr>
        <p:xfrm>
          <a:off x="822325" y="1846263"/>
          <a:ext cx="75438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996450823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18161269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402500792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657522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Tipo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Dados de Treino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Objetivo Principal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Exemplo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3945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Supervisionado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Dados </a:t>
                      </a:r>
                      <a:r>
                        <a:rPr lang="en-US" b="1">
                          <a:effectLst/>
                        </a:rPr>
                        <a:t>rotulados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effectLst/>
                        </a:rPr>
                        <a:t>Prever saídas a partir de entradas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effectLst/>
                        </a:rPr>
                        <a:t>Preço de casas, diagnóstico médico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9887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Não Supervisionado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Dados </a:t>
                      </a:r>
                      <a:r>
                        <a:rPr lang="en-US" b="1">
                          <a:effectLst/>
                        </a:rPr>
                        <a:t>não rotulados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effectLst/>
                        </a:rPr>
                        <a:t>Descobrir padrões ou agrupamentos ocultos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Segmentação de clientes, PCA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9020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Reforço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Interação com ambiente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effectLst/>
                        </a:rPr>
                        <a:t>Maximizar recompensas ao longo do tempo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>
                          <a:effectLst/>
                        </a:rPr>
                        <a:t>Robôs, jogos, controle de processos</a:t>
                      </a:r>
                      <a:endParaRPr lang="pt-BR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93759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93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Prática no Colab (Python)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Aprendizado de Máquina?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0CC0D-EA4D-74A2-6D55-648E8138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Aprendizado de Máquina (ML) é um ramo da Inteligência Artificial que estuda métodos computacionais capazes de </a:t>
            </a:r>
            <a:r>
              <a:rPr lang="pt-BR" b="1" dirty="0"/>
              <a:t>extrair conhecimento a partir de dados</a:t>
            </a:r>
            <a:r>
              <a:rPr lang="pt-BR" dirty="0"/>
              <a:t>.</a:t>
            </a:r>
          </a:p>
          <a:p>
            <a:r>
              <a:rPr lang="pt-BR" dirty="0"/>
              <a:t>Segundo </a:t>
            </a:r>
            <a:r>
              <a:rPr lang="pt-BR" b="1" dirty="0"/>
              <a:t>Faceli et al. (2011)</a:t>
            </a:r>
            <a:r>
              <a:rPr lang="pt-BR" dirty="0"/>
              <a:t>, o objetivo do ML é desenvolver algoritmos que:</a:t>
            </a:r>
          </a:p>
          <a:p>
            <a:pPr lvl="1"/>
            <a:r>
              <a:rPr lang="pt-BR" b="1" dirty="0"/>
              <a:t>Recebem dados de entrada</a:t>
            </a:r>
            <a:r>
              <a:rPr lang="pt-BR" dirty="0"/>
              <a:t> (experiência passada);</a:t>
            </a:r>
          </a:p>
          <a:p>
            <a:pPr lvl="1"/>
            <a:r>
              <a:rPr lang="pt-BR" b="1" dirty="0"/>
              <a:t>Constroem modelos</a:t>
            </a:r>
            <a:r>
              <a:rPr lang="pt-BR" dirty="0"/>
              <a:t> que representam padrões ou relações escondidas nesses dados;</a:t>
            </a:r>
          </a:p>
          <a:p>
            <a:pPr lvl="1"/>
            <a:r>
              <a:rPr lang="pt-BR" b="1" dirty="0"/>
              <a:t>Melhoram seu desempenho</a:t>
            </a:r>
            <a:r>
              <a:rPr lang="pt-BR" dirty="0"/>
              <a:t> em uma tarefa conforme recebem mais exemplos.</a:t>
            </a:r>
          </a:p>
          <a:p>
            <a:r>
              <a:rPr lang="pt-BR" dirty="0"/>
              <a:t>Ou seja, em vez de programarmos </a:t>
            </a:r>
            <a:r>
              <a:rPr lang="pt-BR" b="1" dirty="0"/>
              <a:t>regras fixas</a:t>
            </a:r>
            <a:r>
              <a:rPr lang="pt-BR" dirty="0"/>
              <a:t>, deixamos o sistema </a:t>
            </a:r>
            <a:r>
              <a:rPr lang="pt-BR" b="1" dirty="0"/>
              <a:t>aprender regras e padrões automaticamente</a:t>
            </a:r>
            <a:r>
              <a:rPr lang="pt-BR" dirty="0"/>
              <a:t> a partir da experiência.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prático 1 — Classificação de e-mails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/>
              <a:t>Problema: identificar se um e-mail é spam ou não spam.</a:t>
            </a:r>
          </a:p>
          <a:p>
            <a:pPr lvl="1"/>
            <a:r>
              <a:rPr lang="pt-BR"/>
              <a:t>Abordagem tradicional: programador escreve várias regras: “se tiver ‘ganhe dinheiro rápido’ → spam”.</a:t>
            </a:r>
          </a:p>
          <a:p>
            <a:pPr lvl="1"/>
            <a:r>
              <a:rPr lang="pt-BR"/>
              <a:t>Abordagem com ML: o sistema analisa milhares de e-mails rotulados e aprende padrões estatísticos (ex.: frequência de certas palavras, presença de links suspeitos).</a:t>
            </a:r>
          </a:p>
          <a:p>
            <a:pPr lvl="1"/>
            <a:r>
              <a:rPr lang="pt-BR"/>
              <a:t>Resultado: o modelo consegue classificar novos e-mails, mesmo que contenham expressões que nunca foram vistas antes, porque generalizou a partir dos dados.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Exemplo prático 2 — Previsão de preços de imóveis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Entrada (dados): </a:t>
            </a:r>
            <a:r>
              <a:rPr dirty="0" err="1"/>
              <a:t>tamanho</a:t>
            </a:r>
            <a:r>
              <a:rPr dirty="0"/>
              <a:t> da casa, </a:t>
            </a:r>
            <a:r>
              <a:rPr dirty="0" err="1"/>
              <a:t>localização</a:t>
            </a:r>
            <a:r>
              <a:rPr dirty="0"/>
              <a:t>, </a:t>
            </a:r>
            <a:r>
              <a:rPr dirty="0" err="1"/>
              <a:t>número</a:t>
            </a:r>
            <a:r>
              <a:rPr dirty="0"/>
              <a:t> de quartos.</a:t>
            </a:r>
          </a:p>
          <a:p>
            <a:pPr lvl="1"/>
            <a:r>
              <a:rPr dirty="0" err="1"/>
              <a:t>Saída</a:t>
            </a:r>
            <a:r>
              <a:rPr dirty="0"/>
              <a:t> </a:t>
            </a:r>
            <a:r>
              <a:rPr dirty="0" err="1"/>
              <a:t>esperada</a:t>
            </a:r>
            <a:r>
              <a:rPr dirty="0"/>
              <a:t>: </a:t>
            </a:r>
            <a:r>
              <a:rPr dirty="0" err="1"/>
              <a:t>preço</a:t>
            </a:r>
            <a:r>
              <a:rPr dirty="0"/>
              <a:t> do </a:t>
            </a:r>
            <a:r>
              <a:rPr dirty="0" err="1"/>
              <a:t>imóvel</a:t>
            </a:r>
            <a:r>
              <a:rPr dirty="0"/>
              <a:t>.</a:t>
            </a:r>
          </a:p>
          <a:p>
            <a:pPr lvl="1"/>
            <a:r>
              <a:rPr dirty="0" err="1"/>
              <a:t>Aprendizado</a:t>
            </a:r>
            <a:r>
              <a:rPr dirty="0"/>
              <a:t> </a:t>
            </a:r>
            <a:r>
              <a:rPr dirty="0" err="1"/>
              <a:t>supervisionado</a:t>
            </a:r>
            <a:r>
              <a:rPr dirty="0"/>
              <a:t>: </a:t>
            </a:r>
            <a:r>
              <a:rPr dirty="0" err="1"/>
              <a:t>treinamos</a:t>
            </a:r>
            <a:r>
              <a:rPr dirty="0"/>
              <a:t> um </a:t>
            </a:r>
            <a:r>
              <a:rPr dirty="0" err="1"/>
              <a:t>modelo</a:t>
            </a:r>
            <a:r>
              <a:rPr dirty="0"/>
              <a:t> com </a:t>
            </a:r>
            <a:r>
              <a:rPr dirty="0" err="1"/>
              <a:t>exemplos</a:t>
            </a:r>
            <a:r>
              <a:rPr dirty="0"/>
              <a:t> de casas </a:t>
            </a:r>
            <a:r>
              <a:rPr dirty="0" err="1"/>
              <a:t>já</a:t>
            </a:r>
            <a:r>
              <a:rPr dirty="0"/>
              <a:t> </a:t>
            </a:r>
            <a:r>
              <a:rPr dirty="0" err="1"/>
              <a:t>vendidas</a:t>
            </a:r>
            <a:r>
              <a:rPr dirty="0"/>
              <a:t> e </a:t>
            </a:r>
            <a:r>
              <a:rPr dirty="0" err="1"/>
              <a:t>seus</a:t>
            </a:r>
            <a:r>
              <a:rPr dirty="0"/>
              <a:t> </a:t>
            </a:r>
            <a:r>
              <a:rPr dirty="0" err="1"/>
              <a:t>preços</a:t>
            </a:r>
            <a:r>
              <a:rPr dirty="0"/>
              <a:t>.</a:t>
            </a:r>
          </a:p>
          <a:p>
            <a:pPr lvl="1"/>
            <a:r>
              <a:rPr dirty="0" err="1"/>
              <a:t>Aplicação</a:t>
            </a:r>
            <a:r>
              <a:rPr dirty="0"/>
              <a:t>: </a:t>
            </a:r>
            <a:r>
              <a:rPr dirty="0" err="1"/>
              <a:t>prever</a:t>
            </a:r>
            <a:r>
              <a:rPr dirty="0"/>
              <a:t> o valor de </a:t>
            </a:r>
            <a:r>
              <a:rPr dirty="0" err="1"/>
              <a:t>uma</a:t>
            </a:r>
            <a:r>
              <a:rPr dirty="0"/>
              <a:t> casa nova com base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características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prático 3 — Reconhecimento de voz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Entrada: </a:t>
            </a:r>
            <a:r>
              <a:rPr dirty="0" err="1"/>
              <a:t>sinal</a:t>
            </a:r>
            <a:r>
              <a:rPr dirty="0"/>
              <a:t> de </a:t>
            </a:r>
            <a:r>
              <a:rPr dirty="0" err="1"/>
              <a:t>áudio</a:t>
            </a:r>
            <a:r>
              <a:rPr dirty="0"/>
              <a:t> da </a:t>
            </a:r>
            <a:r>
              <a:rPr dirty="0" err="1"/>
              <a:t>fala</a:t>
            </a:r>
            <a:r>
              <a:rPr dirty="0"/>
              <a:t> de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pessoa</a:t>
            </a:r>
            <a:r>
              <a:rPr dirty="0"/>
              <a:t>.</a:t>
            </a:r>
          </a:p>
          <a:p>
            <a:pPr lvl="1"/>
            <a:r>
              <a:rPr dirty="0" err="1"/>
              <a:t>Saída</a:t>
            </a:r>
            <a:r>
              <a:rPr dirty="0"/>
              <a:t> </a:t>
            </a:r>
            <a:r>
              <a:rPr dirty="0" err="1"/>
              <a:t>esperada</a:t>
            </a:r>
            <a:r>
              <a:rPr dirty="0"/>
              <a:t>: </a:t>
            </a:r>
            <a:r>
              <a:rPr dirty="0" err="1"/>
              <a:t>texto</a:t>
            </a:r>
            <a:r>
              <a:rPr dirty="0"/>
              <a:t> </a:t>
            </a:r>
            <a:r>
              <a:rPr dirty="0" err="1"/>
              <a:t>transcrito</a:t>
            </a:r>
            <a:r>
              <a:rPr dirty="0"/>
              <a:t> (“</a:t>
            </a:r>
            <a:r>
              <a:rPr dirty="0" err="1"/>
              <a:t>bom</a:t>
            </a:r>
            <a:r>
              <a:rPr dirty="0"/>
              <a:t> </a:t>
            </a:r>
            <a:r>
              <a:rPr dirty="0" err="1"/>
              <a:t>dia</a:t>
            </a:r>
            <a:r>
              <a:rPr dirty="0"/>
              <a:t>”, “</a:t>
            </a:r>
            <a:r>
              <a:rPr dirty="0" err="1"/>
              <a:t>quero</a:t>
            </a:r>
            <a:r>
              <a:rPr dirty="0"/>
              <a:t> </a:t>
            </a:r>
            <a:r>
              <a:rPr dirty="0" err="1"/>
              <a:t>ouvir</a:t>
            </a:r>
            <a:r>
              <a:rPr dirty="0"/>
              <a:t> </a:t>
            </a:r>
            <a:r>
              <a:rPr dirty="0" err="1"/>
              <a:t>música</a:t>
            </a:r>
            <a:r>
              <a:rPr dirty="0"/>
              <a:t>”).</a:t>
            </a:r>
          </a:p>
          <a:p>
            <a:pPr lvl="1"/>
            <a:r>
              <a:rPr dirty="0" err="1"/>
              <a:t>Aprendizado</a:t>
            </a:r>
            <a:r>
              <a:rPr dirty="0"/>
              <a:t>: o </a:t>
            </a:r>
            <a:r>
              <a:rPr dirty="0" err="1"/>
              <a:t>sistema</a:t>
            </a:r>
            <a:r>
              <a:rPr dirty="0"/>
              <a:t> é </a:t>
            </a:r>
            <a:r>
              <a:rPr dirty="0" err="1"/>
              <a:t>treinado</a:t>
            </a:r>
            <a:r>
              <a:rPr dirty="0"/>
              <a:t> com </a:t>
            </a:r>
            <a:r>
              <a:rPr dirty="0" err="1"/>
              <a:t>milhares</a:t>
            </a:r>
            <a:r>
              <a:rPr dirty="0"/>
              <a:t> de pares (</a:t>
            </a:r>
            <a:r>
              <a:rPr dirty="0" err="1"/>
              <a:t>áudio</a:t>
            </a:r>
            <a:r>
              <a:rPr dirty="0"/>
              <a:t>, </a:t>
            </a:r>
            <a:r>
              <a:rPr dirty="0" err="1"/>
              <a:t>transcrição</a:t>
            </a:r>
            <a:r>
              <a:rPr dirty="0"/>
              <a:t>).</a:t>
            </a:r>
          </a:p>
          <a:p>
            <a:pPr lvl="1"/>
            <a:r>
              <a:rPr dirty="0" err="1"/>
              <a:t>Aplicação</a:t>
            </a:r>
            <a:r>
              <a:rPr dirty="0"/>
              <a:t>: </a:t>
            </a:r>
            <a:r>
              <a:rPr dirty="0" err="1"/>
              <a:t>assistentes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Siri, Google Assistant, Alexa que </a:t>
            </a:r>
            <a:r>
              <a:rPr dirty="0" err="1"/>
              <a:t>convertem</a:t>
            </a:r>
            <a:r>
              <a:rPr dirty="0"/>
              <a:t> </a:t>
            </a:r>
            <a:r>
              <a:rPr dirty="0" err="1"/>
              <a:t>fala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comandos</a:t>
            </a:r>
            <a:r>
              <a:rPr dirty="0"/>
              <a:t> de </a:t>
            </a:r>
            <a:r>
              <a:rPr dirty="0" err="1"/>
              <a:t>ação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Características Importantes do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/>
              <a:t>1. Generalização: capacidade de aplicar o que foi aprendido a novos exemplos nunca vistos.</a:t>
            </a:r>
          </a:p>
          <a:p>
            <a:pPr lvl="1"/>
            <a:r>
              <a:rPr lang="pt-BR"/>
              <a:t>Exemplo: reconhecer a imagem de um gato, mesmo que a foto tenha um fundo diferente das usadas no treino.</a:t>
            </a:r>
          </a:p>
          <a:p>
            <a:r>
              <a:rPr lang="pt-BR"/>
              <a:t>2. Dependência dos dados: quanto mais dados de qualidade, melhor tende a ser o aprendizado.</a:t>
            </a:r>
          </a:p>
          <a:p>
            <a:pPr lvl="1"/>
            <a:r>
              <a:rPr lang="pt-BR"/>
              <a:t>Exemplo: prever melhor notas dos alunos se tivermos histórico de muitos anos, não apenas de uma turma pequena.</a:t>
            </a:r>
          </a:p>
          <a:p>
            <a:r>
              <a:rPr lang="pt-BR"/>
              <a:t>3. Melhoria com a experiência: o modelo pode ser atualizado conforme novos dados chegam.</a:t>
            </a:r>
          </a:p>
          <a:p>
            <a:pPr lvl="1"/>
            <a:r>
              <a:rPr lang="pt-BR"/>
              <a:t>Exemplo: sistema de recomendação da Netflix melhora à medida que o usuário assiste mais filmes.</a:t>
            </a:r>
          </a:p>
          <a:p>
            <a:r>
              <a:rPr lang="pt-BR"/>
              <a:t>Enquanto a programação tradicional depende de regras explícitas criadas por humanos, o Aprendizado de Máquina cria modelos matemáticos a partir de dados, permitindo que o computador descubra padrões e tome decisões de forma autônoma.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Tipos de Aprendizado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98110-F786-A47B-A011-A06672CC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err="1"/>
              <a:t>Supervisionado</a:t>
            </a:r>
            <a:endParaRPr lang="en-US" dirty="0"/>
          </a:p>
          <a:p>
            <a:pPr lvl="1"/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Supervisionado</a:t>
            </a:r>
            <a:endParaRPr lang="en-US" dirty="0"/>
          </a:p>
          <a:p>
            <a:pPr lvl="1"/>
            <a:r>
              <a:rPr lang="en-US" dirty="0"/>
              <a:t>Por </a:t>
            </a:r>
            <a:r>
              <a:rPr lang="en-US" dirty="0" err="1"/>
              <a:t>reforço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74A2C1-42C3-349D-9DAF-8BD3C2D1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78" y="1845734"/>
            <a:ext cx="66675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1. Aprendizado Supervisionado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 </a:t>
            </a:r>
            <a:r>
              <a:rPr dirty="0" err="1"/>
              <a:t>modelo</a:t>
            </a:r>
            <a:r>
              <a:rPr dirty="0"/>
              <a:t> é </a:t>
            </a:r>
            <a:r>
              <a:rPr dirty="0" err="1"/>
              <a:t>treinado</a:t>
            </a:r>
            <a:r>
              <a:rPr dirty="0"/>
              <a:t> com dados </a:t>
            </a:r>
            <a:r>
              <a:rPr dirty="0" err="1"/>
              <a:t>rotulados</a:t>
            </a:r>
            <a:r>
              <a:rPr dirty="0"/>
              <a:t> (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, </a:t>
            </a:r>
            <a:r>
              <a:rPr dirty="0" err="1"/>
              <a:t>cada</a:t>
            </a:r>
            <a:r>
              <a:rPr dirty="0"/>
              <a:t> entrada </a:t>
            </a:r>
            <a:r>
              <a:rPr dirty="0" err="1"/>
              <a:t>já</a:t>
            </a:r>
            <a:r>
              <a:rPr dirty="0"/>
              <a:t> </a:t>
            </a:r>
            <a:r>
              <a:rPr dirty="0" err="1"/>
              <a:t>possui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saída</a:t>
            </a:r>
            <a:r>
              <a:rPr dirty="0"/>
              <a:t> </a:t>
            </a:r>
            <a:r>
              <a:rPr dirty="0" err="1"/>
              <a:t>esperada</a:t>
            </a:r>
            <a:r>
              <a:rPr dirty="0"/>
              <a:t>).</a:t>
            </a:r>
          </a:p>
          <a:p>
            <a:r>
              <a:rPr dirty="0"/>
              <a:t>O </a:t>
            </a:r>
            <a:r>
              <a:rPr dirty="0" err="1"/>
              <a:t>objetivo</a:t>
            </a:r>
            <a:r>
              <a:rPr dirty="0"/>
              <a:t> é </a:t>
            </a:r>
            <a:r>
              <a:rPr dirty="0" err="1"/>
              <a:t>aprender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função</a:t>
            </a:r>
            <a:r>
              <a:rPr dirty="0"/>
              <a:t> que </a:t>
            </a:r>
            <a:r>
              <a:rPr dirty="0" err="1"/>
              <a:t>mapeie</a:t>
            </a:r>
            <a:r>
              <a:rPr dirty="0"/>
              <a:t> entradas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saídas</a:t>
            </a:r>
            <a:r>
              <a:rPr dirty="0"/>
              <a:t>, de modo que </a:t>
            </a:r>
            <a:r>
              <a:rPr dirty="0" err="1"/>
              <a:t>consiga</a:t>
            </a:r>
            <a:r>
              <a:rPr dirty="0"/>
              <a:t> </a:t>
            </a:r>
            <a:r>
              <a:rPr dirty="0" err="1"/>
              <a:t>generalizar</a:t>
            </a:r>
            <a:r>
              <a:rPr dirty="0"/>
              <a:t> para </a:t>
            </a:r>
            <a:r>
              <a:rPr dirty="0" err="1"/>
              <a:t>novos</a:t>
            </a:r>
            <a:r>
              <a:rPr dirty="0"/>
              <a:t> </a:t>
            </a:r>
            <a:r>
              <a:rPr dirty="0" err="1"/>
              <a:t>exemplos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91C65-1D7C-2E28-64A4-FF86A5895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B77B-E3F6-8EB3-817B-CB363B5A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1. Aprendizado Supervisionado - Exemplos práticos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5D4B9-6CFE-BBC9-E4C6-F3395184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Previsão de preços de imóveis:</a:t>
            </a:r>
          </a:p>
          <a:p>
            <a:pPr lvl="1"/>
            <a:r>
              <a:rPr lang="pt-BR" dirty="0"/>
              <a:t>Entrada: tamanho, localização, número de quartos.</a:t>
            </a:r>
          </a:p>
          <a:p>
            <a:pPr lvl="1"/>
            <a:r>
              <a:rPr lang="pt-BR" dirty="0"/>
              <a:t>Saída: preço do imóvel.</a:t>
            </a:r>
          </a:p>
          <a:p>
            <a:r>
              <a:rPr lang="pt-BR" dirty="0"/>
              <a:t>Diagnóstico médico assistido:</a:t>
            </a:r>
          </a:p>
          <a:p>
            <a:pPr lvl="1"/>
            <a:r>
              <a:rPr lang="pt-BR" dirty="0"/>
              <a:t>Entrada: sintomas e exames.</a:t>
            </a:r>
          </a:p>
          <a:p>
            <a:pPr lvl="1"/>
            <a:r>
              <a:rPr lang="pt-BR" dirty="0"/>
              <a:t>Saída: diagnóstico (positivo/negativo).</a:t>
            </a:r>
          </a:p>
          <a:p>
            <a:r>
              <a:rPr lang="pt-BR" dirty="0"/>
              <a:t>Reconhecimento de imagens:</a:t>
            </a:r>
          </a:p>
          <a:p>
            <a:pPr lvl="1"/>
            <a:r>
              <a:rPr lang="pt-BR" dirty="0"/>
              <a:t>Entrada: foto de um animal.</a:t>
            </a:r>
          </a:p>
          <a:p>
            <a:pPr lvl="1"/>
            <a:r>
              <a:rPr lang="pt-BR" dirty="0"/>
              <a:t>Saída: “gato” ou “cachorro”.</a:t>
            </a:r>
          </a:p>
          <a:p>
            <a:r>
              <a:rPr lang="pt-BR" dirty="0"/>
              <a:t>Esse tipo de aprendizado é o mais utilizado na prática (regressão, classificação, etc.).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23512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895</Words>
  <Application>Microsoft Office PowerPoint</Application>
  <PresentationFormat>On-screen Show (4:3)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Introdução à Aprendizagem de Máquina</vt:lpstr>
      <vt:lpstr>O que é Aprendizado de Máquina?</vt:lpstr>
      <vt:lpstr>Exemplo prático 1 — Classificação de e-mails</vt:lpstr>
      <vt:lpstr>Exemplo prático 2 — Previsão de preços de imóveis</vt:lpstr>
      <vt:lpstr>Exemplo prático 3 — Reconhecimento de voz</vt:lpstr>
      <vt:lpstr>Características Importantes do ML</vt:lpstr>
      <vt:lpstr>Tipos de Aprendizado</vt:lpstr>
      <vt:lpstr>1. Aprendizado Supervisionado</vt:lpstr>
      <vt:lpstr>1. Aprendizado Supervisionado - Exemplos práticos</vt:lpstr>
      <vt:lpstr>2. Aprendizado Não Supervisionado</vt:lpstr>
      <vt:lpstr>2. Aprendizado Não Supervisionado - Exemplos práticos</vt:lpstr>
      <vt:lpstr>3. Aprendizado por Reforço</vt:lpstr>
      <vt:lpstr>3. Aprendizado por Reforço - Exemplos práticos</vt:lpstr>
      <vt:lpstr>Resumo</vt:lpstr>
      <vt:lpstr>Prática no Colab (Python)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Cassulino Araujo Souza</cp:lastModifiedBy>
  <cp:revision>2</cp:revision>
  <dcterms:created xsi:type="dcterms:W3CDTF">2013-01-27T09:14:16Z</dcterms:created>
  <dcterms:modified xsi:type="dcterms:W3CDTF">2025-08-22T14:26:01Z</dcterms:modified>
  <cp:category/>
</cp:coreProperties>
</file>