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89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80" r:id="rId29"/>
    <p:sldId id="281" r:id="rId30"/>
    <p:sldId id="282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315AE-761B-422A-938B-98A07FB2C2C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87CE9F6F-FFAC-4D8C-B796-4C1A744BBA5E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Identificação</a:t>
          </a:r>
          <a:endParaRPr lang="en-US" dirty="0"/>
        </a:p>
      </dgm:t>
    </dgm:pt>
    <dgm:pt modelId="{1C66DA47-AE6B-4AAC-8C6B-4FFDBD359DFA}" type="parTrans" cxnId="{23FB7D83-5EFA-4671-BFF4-7C65C9E94CF4}">
      <dgm:prSet/>
      <dgm:spPr/>
      <dgm:t>
        <a:bodyPr/>
        <a:lstStyle/>
        <a:p>
          <a:endParaRPr lang="en-US"/>
        </a:p>
      </dgm:t>
    </dgm:pt>
    <dgm:pt modelId="{B5BD9C14-FAD0-47ED-AA92-AB096B139352}" type="sibTrans" cxnId="{23FB7D83-5EFA-4671-BFF4-7C65C9E94CF4}">
      <dgm:prSet/>
      <dgm:spPr/>
      <dgm:t>
        <a:bodyPr/>
        <a:lstStyle/>
        <a:p>
          <a:endParaRPr lang="en-US"/>
        </a:p>
      </dgm:t>
    </dgm:pt>
    <dgm:pt modelId="{80A4FEEB-9AAB-4A3A-B508-5D5E948C8D9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Registro</a:t>
          </a:r>
          <a:endParaRPr lang="en-US" dirty="0"/>
        </a:p>
      </dgm:t>
    </dgm:pt>
    <dgm:pt modelId="{FE48EAF5-4D93-4789-84E3-C1D46792D87E}" type="parTrans" cxnId="{BE3E4545-626A-42C0-AD9A-3FCE0B9088CD}">
      <dgm:prSet/>
      <dgm:spPr/>
      <dgm:t>
        <a:bodyPr/>
        <a:lstStyle/>
        <a:p>
          <a:endParaRPr lang="en-US"/>
        </a:p>
      </dgm:t>
    </dgm:pt>
    <dgm:pt modelId="{38622EDC-FE14-4457-B540-6004AADDB34A}" type="sibTrans" cxnId="{BE3E4545-626A-42C0-AD9A-3FCE0B9088CD}">
      <dgm:prSet/>
      <dgm:spPr/>
      <dgm:t>
        <a:bodyPr/>
        <a:lstStyle/>
        <a:p>
          <a:endParaRPr lang="en-US"/>
        </a:p>
      </dgm:t>
    </dgm:pt>
    <dgm:pt modelId="{22B3FD57-8908-48AE-B0BD-06DB8441DF2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Comunicação</a:t>
          </a:r>
          <a:endParaRPr lang="en-US" dirty="0"/>
        </a:p>
      </dgm:t>
    </dgm:pt>
    <dgm:pt modelId="{04BDC489-C916-4953-9A0E-9C39284D31BD}" type="parTrans" cxnId="{3AED026F-8B08-4C38-AA67-F9E31059F421}">
      <dgm:prSet/>
      <dgm:spPr/>
      <dgm:t>
        <a:bodyPr/>
        <a:lstStyle/>
        <a:p>
          <a:endParaRPr lang="en-US"/>
        </a:p>
      </dgm:t>
    </dgm:pt>
    <dgm:pt modelId="{E11CAE28-3826-4E9B-9F7B-1040E776D42E}" type="sibTrans" cxnId="{3AED026F-8B08-4C38-AA67-F9E31059F421}">
      <dgm:prSet/>
      <dgm:spPr/>
      <dgm:t>
        <a:bodyPr/>
        <a:lstStyle/>
        <a:p>
          <a:endParaRPr lang="en-US"/>
        </a:p>
      </dgm:t>
    </dgm:pt>
    <dgm:pt modelId="{4E3F23C0-7253-4D2E-992F-6A70F1B5CB2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Análise</a:t>
          </a:r>
          <a:endParaRPr lang="en-US" dirty="0"/>
        </a:p>
      </dgm:t>
    </dgm:pt>
    <dgm:pt modelId="{5952B964-1F2A-465F-B39C-FB0AE8BDBEBB}" type="parTrans" cxnId="{352769DC-7785-4B4F-BF23-CAA69D46CBE8}">
      <dgm:prSet/>
      <dgm:spPr/>
      <dgm:t>
        <a:bodyPr/>
        <a:lstStyle/>
        <a:p>
          <a:endParaRPr lang="en-US"/>
        </a:p>
      </dgm:t>
    </dgm:pt>
    <dgm:pt modelId="{AA968CE7-EE02-494C-8B6F-0693B99DA607}" type="sibTrans" cxnId="{352769DC-7785-4B4F-BF23-CAA69D46CBE8}">
      <dgm:prSet/>
      <dgm:spPr/>
      <dgm:t>
        <a:bodyPr/>
        <a:lstStyle/>
        <a:p>
          <a:endParaRPr lang="en-US"/>
        </a:p>
      </dgm:t>
    </dgm:pt>
    <dgm:pt modelId="{A351CE0A-21C0-47B3-A99C-2921EC40B12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Resposta</a:t>
          </a:r>
          <a:endParaRPr lang="en-US" dirty="0"/>
        </a:p>
      </dgm:t>
    </dgm:pt>
    <dgm:pt modelId="{0497A0FB-5D58-4F20-ACDD-E14D2B96190F}" type="parTrans" cxnId="{50861A2B-E787-4E32-B019-F7FA4501D037}">
      <dgm:prSet/>
      <dgm:spPr/>
      <dgm:t>
        <a:bodyPr/>
        <a:lstStyle/>
        <a:p>
          <a:endParaRPr lang="en-US"/>
        </a:p>
      </dgm:t>
    </dgm:pt>
    <dgm:pt modelId="{49EF28E6-5920-4A25-9211-49184A8DC2BD}" type="sibTrans" cxnId="{50861A2B-E787-4E32-B019-F7FA4501D037}">
      <dgm:prSet/>
      <dgm:spPr/>
      <dgm:t>
        <a:bodyPr/>
        <a:lstStyle/>
        <a:p>
          <a:endParaRPr lang="en-US"/>
        </a:p>
      </dgm:t>
    </dgm:pt>
    <dgm:pt modelId="{715DF51F-BB42-40AE-8E54-07150884579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pt-BR" b="0" i="0" dirty="0"/>
            <a:t>Aprendizado</a:t>
          </a:r>
          <a:endParaRPr lang="en-US" dirty="0"/>
        </a:p>
      </dgm:t>
    </dgm:pt>
    <dgm:pt modelId="{F45FD097-5FF9-4281-8057-AFDB2C247447}" type="parTrans" cxnId="{E4557B7A-96A3-4BAE-A784-CE8F9A5E15B5}">
      <dgm:prSet/>
      <dgm:spPr/>
      <dgm:t>
        <a:bodyPr/>
        <a:lstStyle/>
        <a:p>
          <a:endParaRPr lang="en-US"/>
        </a:p>
      </dgm:t>
    </dgm:pt>
    <dgm:pt modelId="{18420A2D-D2C7-4932-B692-833083ED7BA6}" type="sibTrans" cxnId="{E4557B7A-96A3-4BAE-A784-CE8F9A5E15B5}">
      <dgm:prSet/>
      <dgm:spPr/>
      <dgm:t>
        <a:bodyPr/>
        <a:lstStyle/>
        <a:p>
          <a:endParaRPr lang="en-US"/>
        </a:p>
      </dgm:t>
    </dgm:pt>
    <dgm:pt modelId="{7FE441D2-BAB0-4B86-BB89-DB4FA970A486}" type="pres">
      <dgm:prSet presAssocID="{E40315AE-761B-422A-938B-98A07FB2C2C2}" presName="diagram" presStyleCnt="0">
        <dgm:presLayoutVars>
          <dgm:dir/>
          <dgm:resizeHandles val="exact"/>
        </dgm:presLayoutVars>
      </dgm:prSet>
      <dgm:spPr/>
    </dgm:pt>
    <dgm:pt modelId="{DC8D2D21-0F6C-4CD2-AFC1-7D7212D744F5}" type="pres">
      <dgm:prSet presAssocID="{87CE9F6F-FFAC-4D8C-B796-4C1A744BBA5E}" presName="node" presStyleLbl="node1" presStyleIdx="0" presStyleCnt="6">
        <dgm:presLayoutVars>
          <dgm:bulletEnabled val="1"/>
        </dgm:presLayoutVars>
      </dgm:prSet>
      <dgm:spPr/>
    </dgm:pt>
    <dgm:pt modelId="{28A75FE2-67FF-4FC0-9983-C302D85C39EA}" type="pres">
      <dgm:prSet presAssocID="{B5BD9C14-FAD0-47ED-AA92-AB096B139352}" presName="sibTrans" presStyleLbl="sibTrans2D1" presStyleIdx="0" presStyleCnt="5"/>
      <dgm:spPr/>
    </dgm:pt>
    <dgm:pt modelId="{684297FB-9427-4FB5-9654-13C73371CCF1}" type="pres">
      <dgm:prSet presAssocID="{B5BD9C14-FAD0-47ED-AA92-AB096B139352}" presName="connectorText" presStyleLbl="sibTrans2D1" presStyleIdx="0" presStyleCnt="5"/>
      <dgm:spPr/>
    </dgm:pt>
    <dgm:pt modelId="{0D395274-7887-4066-B30D-E48B25C76A72}" type="pres">
      <dgm:prSet presAssocID="{80A4FEEB-9AAB-4A3A-B508-5D5E948C8D96}" presName="node" presStyleLbl="node1" presStyleIdx="1" presStyleCnt="6">
        <dgm:presLayoutVars>
          <dgm:bulletEnabled val="1"/>
        </dgm:presLayoutVars>
      </dgm:prSet>
      <dgm:spPr/>
    </dgm:pt>
    <dgm:pt modelId="{EEB561FA-B7D0-4F8F-BA9C-4B3AB9DA11FB}" type="pres">
      <dgm:prSet presAssocID="{38622EDC-FE14-4457-B540-6004AADDB34A}" presName="sibTrans" presStyleLbl="sibTrans2D1" presStyleIdx="1" presStyleCnt="5"/>
      <dgm:spPr/>
    </dgm:pt>
    <dgm:pt modelId="{CF04CE19-C45B-4EFB-A336-D63ED746F2F5}" type="pres">
      <dgm:prSet presAssocID="{38622EDC-FE14-4457-B540-6004AADDB34A}" presName="connectorText" presStyleLbl="sibTrans2D1" presStyleIdx="1" presStyleCnt="5"/>
      <dgm:spPr/>
    </dgm:pt>
    <dgm:pt modelId="{A63596B7-2354-4ABC-BA1E-14421902944F}" type="pres">
      <dgm:prSet presAssocID="{22B3FD57-8908-48AE-B0BD-06DB8441DF29}" presName="node" presStyleLbl="node1" presStyleIdx="2" presStyleCnt="6">
        <dgm:presLayoutVars>
          <dgm:bulletEnabled val="1"/>
        </dgm:presLayoutVars>
      </dgm:prSet>
      <dgm:spPr/>
    </dgm:pt>
    <dgm:pt modelId="{6DC1EC06-FFEA-47F3-A78D-6D58E9658682}" type="pres">
      <dgm:prSet presAssocID="{E11CAE28-3826-4E9B-9F7B-1040E776D42E}" presName="sibTrans" presStyleLbl="sibTrans2D1" presStyleIdx="2" presStyleCnt="5"/>
      <dgm:spPr/>
    </dgm:pt>
    <dgm:pt modelId="{709FFC30-ECFC-4841-9CA9-4A08BAFC789A}" type="pres">
      <dgm:prSet presAssocID="{E11CAE28-3826-4E9B-9F7B-1040E776D42E}" presName="connectorText" presStyleLbl="sibTrans2D1" presStyleIdx="2" presStyleCnt="5"/>
      <dgm:spPr/>
    </dgm:pt>
    <dgm:pt modelId="{5E28FFAB-C90D-4C3B-9B34-E0012DB728ED}" type="pres">
      <dgm:prSet presAssocID="{4E3F23C0-7253-4D2E-992F-6A70F1B5CB29}" presName="node" presStyleLbl="node1" presStyleIdx="3" presStyleCnt="6">
        <dgm:presLayoutVars>
          <dgm:bulletEnabled val="1"/>
        </dgm:presLayoutVars>
      </dgm:prSet>
      <dgm:spPr/>
    </dgm:pt>
    <dgm:pt modelId="{0422B482-1A05-4292-B1AE-F3B7E992883B}" type="pres">
      <dgm:prSet presAssocID="{AA968CE7-EE02-494C-8B6F-0693B99DA607}" presName="sibTrans" presStyleLbl="sibTrans2D1" presStyleIdx="3" presStyleCnt="5"/>
      <dgm:spPr/>
    </dgm:pt>
    <dgm:pt modelId="{523BA6FA-5323-4F93-8AF0-EB2BD9A0EE15}" type="pres">
      <dgm:prSet presAssocID="{AA968CE7-EE02-494C-8B6F-0693B99DA607}" presName="connectorText" presStyleLbl="sibTrans2D1" presStyleIdx="3" presStyleCnt="5"/>
      <dgm:spPr/>
    </dgm:pt>
    <dgm:pt modelId="{BE988FCB-2B60-443D-9688-5CA54255FF49}" type="pres">
      <dgm:prSet presAssocID="{A351CE0A-21C0-47B3-A99C-2921EC40B121}" presName="node" presStyleLbl="node1" presStyleIdx="4" presStyleCnt="6">
        <dgm:presLayoutVars>
          <dgm:bulletEnabled val="1"/>
        </dgm:presLayoutVars>
      </dgm:prSet>
      <dgm:spPr/>
    </dgm:pt>
    <dgm:pt modelId="{A55961AC-9AC7-44CE-B4AC-0E62980FFDE3}" type="pres">
      <dgm:prSet presAssocID="{49EF28E6-5920-4A25-9211-49184A8DC2BD}" presName="sibTrans" presStyleLbl="sibTrans2D1" presStyleIdx="4" presStyleCnt="5"/>
      <dgm:spPr/>
    </dgm:pt>
    <dgm:pt modelId="{CA9A99CA-D65A-4EB9-B42A-DF6D7C4A07C6}" type="pres">
      <dgm:prSet presAssocID="{49EF28E6-5920-4A25-9211-49184A8DC2BD}" presName="connectorText" presStyleLbl="sibTrans2D1" presStyleIdx="4" presStyleCnt="5"/>
      <dgm:spPr/>
    </dgm:pt>
    <dgm:pt modelId="{137B4A9B-B160-4774-ABED-13302A17EBE2}" type="pres">
      <dgm:prSet presAssocID="{715DF51F-BB42-40AE-8E54-071508845792}" presName="node" presStyleLbl="node1" presStyleIdx="5" presStyleCnt="6">
        <dgm:presLayoutVars>
          <dgm:bulletEnabled val="1"/>
        </dgm:presLayoutVars>
      </dgm:prSet>
      <dgm:spPr/>
    </dgm:pt>
  </dgm:ptLst>
  <dgm:cxnLst>
    <dgm:cxn modelId="{6F838F09-E9DB-41A4-A8B2-7D8B7E476FD6}" type="presOf" srcId="{E40315AE-761B-422A-938B-98A07FB2C2C2}" destId="{7FE441D2-BAB0-4B86-BB89-DB4FA970A486}" srcOrd="0" destOrd="0" presId="urn:microsoft.com/office/officeart/2005/8/layout/process5"/>
    <dgm:cxn modelId="{79361F14-7010-4A77-9237-4794E8B253E5}" type="presOf" srcId="{B5BD9C14-FAD0-47ED-AA92-AB096B139352}" destId="{684297FB-9427-4FB5-9654-13C73371CCF1}" srcOrd="1" destOrd="0" presId="urn:microsoft.com/office/officeart/2005/8/layout/process5"/>
    <dgm:cxn modelId="{4C4BBE14-0E01-4387-9F41-71CCED07F7D1}" type="presOf" srcId="{715DF51F-BB42-40AE-8E54-071508845792}" destId="{137B4A9B-B160-4774-ABED-13302A17EBE2}" srcOrd="0" destOrd="0" presId="urn:microsoft.com/office/officeart/2005/8/layout/process5"/>
    <dgm:cxn modelId="{53AE0616-A96D-49B0-B2D6-B5209FDDD88C}" type="presOf" srcId="{AA968CE7-EE02-494C-8B6F-0693B99DA607}" destId="{0422B482-1A05-4292-B1AE-F3B7E992883B}" srcOrd="0" destOrd="0" presId="urn:microsoft.com/office/officeart/2005/8/layout/process5"/>
    <dgm:cxn modelId="{CBC7FA1A-A6B1-4B1A-B7E3-D832CE2F701B}" type="presOf" srcId="{E11CAE28-3826-4E9B-9F7B-1040E776D42E}" destId="{6DC1EC06-FFEA-47F3-A78D-6D58E9658682}" srcOrd="0" destOrd="0" presId="urn:microsoft.com/office/officeart/2005/8/layout/process5"/>
    <dgm:cxn modelId="{3A25471D-3AD6-417B-8AB2-13314B69542A}" type="presOf" srcId="{38622EDC-FE14-4457-B540-6004AADDB34A}" destId="{EEB561FA-B7D0-4F8F-BA9C-4B3AB9DA11FB}" srcOrd="0" destOrd="0" presId="urn:microsoft.com/office/officeart/2005/8/layout/process5"/>
    <dgm:cxn modelId="{04FCF524-134B-4227-A809-9400B7C05D4C}" type="presOf" srcId="{80A4FEEB-9AAB-4A3A-B508-5D5E948C8D96}" destId="{0D395274-7887-4066-B30D-E48B25C76A72}" srcOrd="0" destOrd="0" presId="urn:microsoft.com/office/officeart/2005/8/layout/process5"/>
    <dgm:cxn modelId="{DD564529-E060-4D20-9EF1-2F13BD0CA657}" type="presOf" srcId="{22B3FD57-8908-48AE-B0BD-06DB8441DF29}" destId="{A63596B7-2354-4ABC-BA1E-14421902944F}" srcOrd="0" destOrd="0" presId="urn:microsoft.com/office/officeart/2005/8/layout/process5"/>
    <dgm:cxn modelId="{50861A2B-E787-4E32-B019-F7FA4501D037}" srcId="{E40315AE-761B-422A-938B-98A07FB2C2C2}" destId="{A351CE0A-21C0-47B3-A99C-2921EC40B121}" srcOrd="4" destOrd="0" parTransId="{0497A0FB-5D58-4F20-ACDD-E14D2B96190F}" sibTransId="{49EF28E6-5920-4A25-9211-49184A8DC2BD}"/>
    <dgm:cxn modelId="{7FBD5B36-BAE5-4E15-B0D1-4E99363C8749}" type="presOf" srcId="{AA968CE7-EE02-494C-8B6F-0693B99DA607}" destId="{523BA6FA-5323-4F93-8AF0-EB2BD9A0EE15}" srcOrd="1" destOrd="0" presId="urn:microsoft.com/office/officeart/2005/8/layout/process5"/>
    <dgm:cxn modelId="{BE3E4545-626A-42C0-AD9A-3FCE0B9088CD}" srcId="{E40315AE-761B-422A-938B-98A07FB2C2C2}" destId="{80A4FEEB-9AAB-4A3A-B508-5D5E948C8D96}" srcOrd="1" destOrd="0" parTransId="{FE48EAF5-4D93-4789-84E3-C1D46792D87E}" sibTransId="{38622EDC-FE14-4457-B540-6004AADDB34A}"/>
    <dgm:cxn modelId="{95974067-1C53-4265-8397-BD40F716A20A}" type="presOf" srcId="{A351CE0A-21C0-47B3-A99C-2921EC40B121}" destId="{BE988FCB-2B60-443D-9688-5CA54255FF49}" srcOrd="0" destOrd="0" presId="urn:microsoft.com/office/officeart/2005/8/layout/process5"/>
    <dgm:cxn modelId="{3AED026F-8B08-4C38-AA67-F9E31059F421}" srcId="{E40315AE-761B-422A-938B-98A07FB2C2C2}" destId="{22B3FD57-8908-48AE-B0BD-06DB8441DF29}" srcOrd="2" destOrd="0" parTransId="{04BDC489-C916-4953-9A0E-9C39284D31BD}" sibTransId="{E11CAE28-3826-4E9B-9F7B-1040E776D42E}"/>
    <dgm:cxn modelId="{99A0C472-BE4E-4CE7-95D6-360C668E75F6}" type="presOf" srcId="{87CE9F6F-FFAC-4D8C-B796-4C1A744BBA5E}" destId="{DC8D2D21-0F6C-4CD2-AFC1-7D7212D744F5}" srcOrd="0" destOrd="0" presId="urn:microsoft.com/office/officeart/2005/8/layout/process5"/>
    <dgm:cxn modelId="{E4557B7A-96A3-4BAE-A784-CE8F9A5E15B5}" srcId="{E40315AE-761B-422A-938B-98A07FB2C2C2}" destId="{715DF51F-BB42-40AE-8E54-071508845792}" srcOrd="5" destOrd="0" parTransId="{F45FD097-5FF9-4281-8057-AFDB2C247447}" sibTransId="{18420A2D-D2C7-4932-B692-833083ED7BA6}"/>
    <dgm:cxn modelId="{A6F4B87C-5D86-434D-969F-34603CD8BC27}" type="presOf" srcId="{B5BD9C14-FAD0-47ED-AA92-AB096B139352}" destId="{28A75FE2-67FF-4FC0-9983-C302D85C39EA}" srcOrd="0" destOrd="0" presId="urn:microsoft.com/office/officeart/2005/8/layout/process5"/>
    <dgm:cxn modelId="{23FB7D83-5EFA-4671-BFF4-7C65C9E94CF4}" srcId="{E40315AE-761B-422A-938B-98A07FB2C2C2}" destId="{87CE9F6F-FFAC-4D8C-B796-4C1A744BBA5E}" srcOrd="0" destOrd="0" parTransId="{1C66DA47-AE6B-4AAC-8C6B-4FFDBD359DFA}" sibTransId="{B5BD9C14-FAD0-47ED-AA92-AB096B139352}"/>
    <dgm:cxn modelId="{4796D283-609C-4387-87C9-1785476594C5}" type="presOf" srcId="{49EF28E6-5920-4A25-9211-49184A8DC2BD}" destId="{A55961AC-9AC7-44CE-B4AC-0E62980FFDE3}" srcOrd="0" destOrd="0" presId="urn:microsoft.com/office/officeart/2005/8/layout/process5"/>
    <dgm:cxn modelId="{71E33C84-C4AB-4663-86FF-388B5DE35071}" type="presOf" srcId="{E11CAE28-3826-4E9B-9F7B-1040E776D42E}" destId="{709FFC30-ECFC-4841-9CA9-4A08BAFC789A}" srcOrd="1" destOrd="0" presId="urn:microsoft.com/office/officeart/2005/8/layout/process5"/>
    <dgm:cxn modelId="{7BFE4090-B879-4409-8757-C5B80548C7A8}" type="presOf" srcId="{38622EDC-FE14-4457-B540-6004AADDB34A}" destId="{CF04CE19-C45B-4EFB-A336-D63ED746F2F5}" srcOrd="1" destOrd="0" presId="urn:microsoft.com/office/officeart/2005/8/layout/process5"/>
    <dgm:cxn modelId="{F3C596BA-81FD-4A89-B70E-8CB03916A034}" type="presOf" srcId="{4E3F23C0-7253-4D2E-992F-6A70F1B5CB29}" destId="{5E28FFAB-C90D-4C3B-9B34-E0012DB728ED}" srcOrd="0" destOrd="0" presId="urn:microsoft.com/office/officeart/2005/8/layout/process5"/>
    <dgm:cxn modelId="{352769DC-7785-4B4F-BF23-CAA69D46CBE8}" srcId="{E40315AE-761B-422A-938B-98A07FB2C2C2}" destId="{4E3F23C0-7253-4D2E-992F-6A70F1B5CB29}" srcOrd="3" destOrd="0" parTransId="{5952B964-1F2A-465F-B39C-FB0AE8BDBEBB}" sibTransId="{AA968CE7-EE02-494C-8B6F-0693B99DA607}"/>
    <dgm:cxn modelId="{D1ABF8EE-E783-4F2F-89CD-3A35D5CAF3DF}" type="presOf" srcId="{49EF28E6-5920-4A25-9211-49184A8DC2BD}" destId="{CA9A99CA-D65A-4EB9-B42A-DF6D7C4A07C6}" srcOrd="1" destOrd="0" presId="urn:microsoft.com/office/officeart/2005/8/layout/process5"/>
    <dgm:cxn modelId="{6A52BD84-DEE7-4E4D-B515-A6BDE1DA064C}" type="presParOf" srcId="{7FE441D2-BAB0-4B86-BB89-DB4FA970A486}" destId="{DC8D2D21-0F6C-4CD2-AFC1-7D7212D744F5}" srcOrd="0" destOrd="0" presId="urn:microsoft.com/office/officeart/2005/8/layout/process5"/>
    <dgm:cxn modelId="{A47B0C84-B9C2-44B6-A217-962CC5A57687}" type="presParOf" srcId="{7FE441D2-BAB0-4B86-BB89-DB4FA970A486}" destId="{28A75FE2-67FF-4FC0-9983-C302D85C39EA}" srcOrd="1" destOrd="0" presId="urn:microsoft.com/office/officeart/2005/8/layout/process5"/>
    <dgm:cxn modelId="{91840E35-62AC-420F-BE50-B43E5871B7D0}" type="presParOf" srcId="{28A75FE2-67FF-4FC0-9983-C302D85C39EA}" destId="{684297FB-9427-4FB5-9654-13C73371CCF1}" srcOrd="0" destOrd="0" presId="urn:microsoft.com/office/officeart/2005/8/layout/process5"/>
    <dgm:cxn modelId="{74B7CC97-AF4C-4102-A481-D62086D54D1C}" type="presParOf" srcId="{7FE441D2-BAB0-4B86-BB89-DB4FA970A486}" destId="{0D395274-7887-4066-B30D-E48B25C76A72}" srcOrd="2" destOrd="0" presId="urn:microsoft.com/office/officeart/2005/8/layout/process5"/>
    <dgm:cxn modelId="{ED11DEF6-1CC0-4BE3-9BDA-1784113515EE}" type="presParOf" srcId="{7FE441D2-BAB0-4B86-BB89-DB4FA970A486}" destId="{EEB561FA-B7D0-4F8F-BA9C-4B3AB9DA11FB}" srcOrd="3" destOrd="0" presId="urn:microsoft.com/office/officeart/2005/8/layout/process5"/>
    <dgm:cxn modelId="{BBE0C338-A169-4BE5-8E13-603262F212EB}" type="presParOf" srcId="{EEB561FA-B7D0-4F8F-BA9C-4B3AB9DA11FB}" destId="{CF04CE19-C45B-4EFB-A336-D63ED746F2F5}" srcOrd="0" destOrd="0" presId="urn:microsoft.com/office/officeart/2005/8/layout/process5"/>
    <dgm:cxn modelId="{723B9D87-4F00-4313-B9FE-78A8B5EA315B}" type="presParOf" srcId="{7FE441D2-BAB0-4B86-BB89-DB4FA970A486}" destId="{A63596B7-2354-4ABC-BA1E-14421902944F}" srcOrd="4" destOrd="0" presId="urn:microsoft.com/office/officeart/2005/8/layout/process5"/>
    <dgm:cxn modelId="{B09E822F-C8AF-44F0-8086-E0EE8259467B}" type="presParOf" srcId="{7FE441D2-BAB0-4B86-BB89-DB4FA970A486}" destId="{6DC1EC06-FFEA-47F3-A78D-6D58E9658682}" srcOrd="5" destOrd="0" presId="urn:microsoft.com/office/officeart/2005/8/layout/process5"/>
    <dgm:cxn modelId="{CAE82853-EE31-46A5-8941-61885CD76E8E}" type="presParOf" srcId="{6DC1EC06-FFEA-47F3-A78D-6D58E9658682}" destId="{709FFC30-ECFC-4841-9CA9-4A08BAFC789A}" srcOrd="0" destOrd="0" presId="urn:microsoft.com/office/officeart/2005/8/layout/process5"/>
    <dgm:cxn modelId="{FC4FF483-860B-4B97-9B17-AEB978E710F2}" type="presParOf" srcId="{7FE441D2-BAB0-4B86-BB89-DB4FA970A486}" destId="{5E28FFAB-C90D-4C3B-9B34-E0012DB728ED}" srcOrd="6" destOrd="0" presId="urn:microsoft.com/office/officeart/2005/8/layout/process5"/>
    <dgm:cxn modelId="{0E22C785-190A-4895-A0BA-64B75E392909}" type="presParOf" srcId="{7FE441D2-BAB0-4B86-BB89-DB4FA970A486}" destId="{0422B482-1A05-4292-B1AE-F3B7E992883B}" srcOrd="7" destOrd="0" presId="urn:microsoft.com/office/officeart/2005/8/layout/process5"/>
    <dgm:cxn modelId="{521C991F-0EE0-4B93-A748-1A59330A8B43}" type="presParOf" srcId="{0422B482-1A05-4292-B1AE-F3B7E992883B}" destId="{523BA6FA-5323-4F93-8AF0-EB2BD9A0EE15}" srcOrd="0" destOrd="0" presId="urn:microsoft.com/office/officeart/2005/8/layout/process5"/>
    <dgm:cxn modelId="{DCD2AB08-E2AF-437F-AF35-2BBC2C8964B0}" type="presParOf" srcId="{7FE441D2-BAB0-4B86-BB89-DB4FA970A486}" destId="{BE988FCB-2B60-443D-9688-5CA54255FF49}" srcOrd="8" destOrd="0" presId="urn:microsoft.com/office/officeart/2005/8/layout/process5"/>
    <dgm:cxn modelId="{DC8C3860-39EC-48CC-B77B-748FE5F118DC}" type="presParOf" srcId="{7FE441D2-BAB0-4B86-BB89-DB4FA970A486}" destId="{A55961AC-9AC7-44CE-B4AC-0E62980FFDE3}" srcOrd="9" destOrd="0" presId="urn:microsoft.com/office/officeart/2005/8/layout/process5"/>
    <dgm:cxn modelId="{2BFB466A-AA76-423D-9F9C-BDB2DEE7C934}" type="presParOf" srcId="{A55961AC-9AC7-44CE-B4AC-0E62980FFDE3}" destId="{CA9A99CA-D65A-4EB9-B42A-DF6D7C4A07C6}" srcOrd="0" destOrd="0" presId="urn:microsoft.com/office/officeart/2005/8/layout/process5"/>
    <dgm:cxn modelId="{84A81A30-1B0F-4E9F-ABDE-F3289D712BDB}" type="presParOf" srcId="{7FE441D2-BAB0-4B86-BB89-DB4FA970A486}" destId="{137B4A9B-B160-4774-ABED-13302A17EBE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D2D21-0F6C-4CD2-AFC1-7D7212D744F5}">
      <dsp:nvSpPr>
        <dsp:cNvPr id="0" name=""/>
        <dsp:cNvSpPr/>
      </dsp:nvSpPr>
      <dsp:spPr>
        <a:xfrm>
          <a:off x="640075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Identificação</a:t>
          </a:r>
          <a:endParaRPr lang="en-US" sz="1900" kern="1200" dirty="0"/>
        </a:p>
      </dsp:txBody>
      <dsp:txXfrm>
        <a:off x="666730" y="27094"/>
        <a:ext cx="1463473" cy="856759"/>
      </dsp:txXfrm>
    </dsp:sp>
    <dsp:sp modelId="{28A75FE2-67FF-4FC0-9983-C302D85C39EA}">
      <dsp:nvSpPr>
        <dsp:cNvPr id="0" name=""/>
        <dsp:cNvSpPr/>
      </dsp:nvSpPr>
      <dsp:spPr>
        <a:xfrm>
          <a:off x="2290335" y="267393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290335" y="342625"/>
        <a:ext cx="225091" cy="225698"/>
      </dsp:txXfrm>
    </dsp:sp>
    <dsp:sp modelId="{0D395274-7887-4066-B30D-E48B25C76A72}">
      <dsp:nvSpPr>
        <dsp:cNvPr id="0" name=""/>
        <dsp:cNvSpPr/>
      </dsp:nvSpPr>
      <dsp:spPr>
        <a:xfrm>
          <a:off x="2763572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Registro</a:t>
          </a:r>
          <a:endParaRPr lang="en-US" sz="1900" kern="1200" dirty="0"/>
        </a:p>
      </dsp:txBody>
      <dsp:txXfrm>
        <a:off x="2790227" y="27094"/>
        <a:ext cx="1463473" cy="856759"/>
      </dsp:txXfrm>
    </dsp:sp>
    <dsp:sp modelId="{EEB561FA-B7D0-4F8F-BA9C-4B3AB9DA11FB}">
      <dsp:nvSpPr>
        <dsp:cNvPr id="0" name=""/>
        <dsp:cNvSpPr/>
      </dsp:nvSpPr>
      <dsp:spPr>
        <a:xfrm>
          <a:off x="4413832" y="267393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13832" y="342625"/>
        <a:ext cx="225091" cy="225698"/>
      </dsp:txXfrm>
    </dsp:sp>
    <dsp:sp modelId="{A63596B7-2354-4ABC-BA1E-14421902944F}">
      <dsp:nvSpPr>
        <dsp:cNvPr id="0" name=""/>
        <dsp:cNvSpPr/>
      </dsp:nvSpPr>
      <dsp:spPr>
        <a:xfrm>
          <a:off x="4887068" y="439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Comunicação</a:t>
          </a:r>
          <a:endParaRPr lang="en-US" sz="1900" kern="1200" dirty="0"/>
        </a:p>
      </dsp:txBody>
      <dsp:txXfrm>
        <a:off x="4913723" y="27094"/>
        <a:ext cx="1463473" cy="856759"/>
      </dsp:txXfrm>
    </dsp:sp>
    <dsp:sp modelId="{6DC1EC06-FFEA-47F3-A78D-6D58E9658682}">
      <dsp:nvSpPr>
        <dsp:cNvPr id="0" name=""/>
        <dsp:cNvSpPr/>
      </dsp:nvSpPr>
      <dsp:spPr>
        <a:xfrm rot="5400000">
          <a:off x="5484681" y="1016684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532612" y="1043986"/>
        <a:ext cx="225698" cy="225091"/>
      </dsp:txXfrm>
    </dsp:sp>
    <dsp:sp modelId="{5E28FFAB-C90D-4C3B-9B34-E0012DB728ED}">
      <dsp:nvSpPr>
        <dsp:cNvPr id="0" name=""/>
        <dsp:cNvSpPr/>
      </dsp:nvSpPr>
      <dsp:spPr>
        <a:xfrm>
          <a:off x="4887068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Análise</a:t>
          </a:r>
          <a:endParaRPr lang="en-US" sz="1900" kern="1200" dirty="0"/>
        </a:p>
      </dsp:txBody>
      <dsp:txXfrm>
        <a:off x="4913723" y="1543877"/>
        <a:ext cx="1463473" cy="856759"/>
      </dsp:txXfrm>
    </dsp:sp>
    <dsp:sp modelId="{0422B482-1A05-4292-B1AE-F3B7E992883B}">
      <dsp:nvSpPr>
        <dsp:cNvPr id="0" name=""/>
        <dsp:cNvSpPr/>
      </dsp:nvSpPr>
      <dsp:spPr>
        <a:xfrm rot="10800000">
          <a:off x="4432033" y="1784176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8500" y="1859408"/>
        <a:ext cx="225091" cy="225698"/>
      </dsp:txXfrm>
    </dsp:sp>
    <dsp:sp modelId="{BE988FCB-2B60-443D-9688-5CA54255FF49}">
      <dsp:nvSpPr>
        <dsp:cNvPr id="0" name=""/>
        <dsp:cNvSpPr/>
      </dsp:nvSpPr>
      <dsp:spPr>
        <a:xfrm>
          <a:off x="2763572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Resposta</a:t>
          </a:r>
          <a:endParaRPr lang="en-US" sz="1900" kern="1200" dirty="0"/>
        </a:p>
      </dsp:txBody>
      <dsp:txXfrm>
        <a:off x="2790227" y="1543877"/>
        <a:ext cx="1463473" cy="856759"/>
      </dsp:txXfrm>
    </dsp:sp>
    <dsp:sp modelId="{A55961AC-9AC7-44CE-B4AC-0E62980FFDE3}">
      <dsp:nvSpPr>
        <dsp:cNvPr id="0" name=""/>
        <dsp:cNvSpPr/>
      </dsp:nvSpPr>
      <dsp:spPr>
        <a:xfrm rot="10800000">
          <a:off x="2308537" y="1784176"/>
          <a:ext cx="321558" cy="3761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405004" y="1859408"/>
        <a:ext cx="225091" cy="225698"/>
      </dsp:txXfrm>
    </dsp:sp>
    <dsp:sp modelId="{137B4A9B-B160-4774-ABED-13302A17EBE2}">
      <dsp:nvSpPr>
        <dsp:cNvPr id="0" name=""/>
        <dsp:cNvSpPr/>
      </dsp:nvSpPr>
      <dsp:spPr>
        <a:xfrm>
          <a:off x="640075" y="1517222"/>
          <a:ext cx="1516783" cy="910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0" i="0" kern="1200" dirty="0"/>
            <a:t>Aprendizado</a:t>
          </a:r>
          <a:endParaRPr lang="en-US" sz="1900" kern="1200" dirty="0"/>
        </a:p>
      </dsp:txBody>
      <dsp:txXfrm>
        <a:off x="666730" y="1543877"/>
        <a:ext cx="1463473" cy="85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3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5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Políticas de Segurança da Informação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3. </a:t>
            </a:r>
            <a:r>
              <a:rPr dirty="0" err="1"/>
              <a:t>Princípios</a:t>
            </a:r>
            <a:r>
              <a:rPr dirty="0"/>
              <a:t> de </a:t>
            </a:r>
            <a:r>
              <a:rPr dirty="0" err="1"/>
              <a:t>Segurança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Base para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descritas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política</a:t>
            </a:r>
            <a:r>
              <a:rPr dirty="0"/>
              <a:t>:</a:t>
            </a:r>
          </a:p>
          <a:p>
            <a:pPr lvl="1"/>
            <a:r>
              <a:rPr dirty="0" err="1"/>
              <a:t>Confidencialidade</a:t>
            </a:r>
            <a:r>
              <a:rPr dirty="0"/>
              <a:t>: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acessar</a:t>
            </a:r>
            <a:r>
              <a:rPr dirty="0"/>
              <a:t> 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Integridade</a:t>
            </a:r>
            <a:r>
              <a:rPr dirty="0"/>
              <a:t>: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permanecer</a:t>
            </a:r>
            <a:r>
              <a:rPr dirty="0"/>
              <a:t> </a:t>
            </a:r>
            <a:r>
              <a:rPr dirty="0" err="1"/>
              <a:t>correta</a:t>
            </a:r>
            <a:r>
              <a:rPr dirty="0"/>
              <a:t>, </a:t>
            </a:r>
            <a:r>
              <a:rPr dirty="0" err="1"/>
              <a:t>íntegra</a:t>
            </a:r>
            <a:r>
              <a:rPr dirty="0"/>
              <a:t> e </a:t>
            </a:r>
            <a:r>
              <a:rPr dirty="0" err="1"/>
              <a:t>confiável</a:t>
            </a:r>
            <a:r>
              <a:rPr dirty="0"/>
              <a:t>.</a:t>
            </a:r>
          </a:p>
          <a:p>
            <a:pPr lvl="1"/>
            <a:r>
              <a:rPr dirty="0" err="1"/>
              <a:t>Disponibilidade</a:t>
            </a:r>
            <a:r>
              <a:rPr dirty="0"/>
              <a:t>: </a:t>
            </a:r>
            <a:r>
              <a:rPr dirty="0" err="1"/>
              <a:t>sistemas</a:t>
            </a:r>
            <a:r>
              <a:rPr dirty="0"/>
              <a:t> e dados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acessíveis</a:t>
            </a:r>
            <a:r>
              <a:rPr dirty="0"/>
              <a:t> sempre que </a:t>
            </a:r>
            <a:r>
              <a:rPr dirty="0" err="1"/>
              <a:t>necessário</a:t>
            </a:r>
            <a:r>
              <a:rPr dirty="0"/>
              <a:t>.</a:t>
            </a:r>
          </a:p>
          <a:p>
            <a:pPr lvl="1"/>
            <a:r>
              <a:rPr dirty="0" err="1"/>
              <a:t>Autenticidade</a:t>
            </a:r>
            <a:r>
              <a:rPr dirty="0"/>
              <a:t>: </a:t>
            </a:r>
            <a:r>
              <a:rPr dirty="0" err="1"/>
              <a:t>garantia</a:t>
            </a:r>
            <a:r>
              <a:rPr dirty="0"/>
              <a:t> de que a </a:t>
            </a:r>
            <a:r>
              <a:rPr dirty="0" err="1"/>
              <a:t>identidade</a:t>
            </a:r>
            <a:r>
              <a:rPr dirty="0"/>
              <a:t> de </a:t>
            </a:r>
            <a:r>
              <a:rPr dirty="0" err="1"/>
              <a:t>usuários</a:t>
            </a:r>
            <a:r>
              <a:rPr dirty="0"/>
              <a:t> e </a:t>
            </a:r>
            <a:r>
              <a:rPr dirty="0" err="1"/>
              <a:t>sistemas</a:t>
            </a:r>
            <a:r>
              <a:rPr dirty="0"/>
              <a:t> é </a:t>
            </a:r>
            <a:r>
              <a:rPr dirty="0" err="1"/>
              <a:t>válida</a:t>
            </a:r>
            <a:r>
              <a:rPr dirty="0"/>
              <a:t>.</a:t>
            </a:r>
          </a:p>
          <a:p>
            <a:pPr lvl="1"/>
            <a:r>
              <a:rPr dirty="0" err="1"/>
              <a:t>Responsabilidade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colaborador</a:t>
            </a:r>
            <a:r>
              <a:rPr dirty="0"/>
              <a:t> </a:t>
            </a:r>
            <a:r>
              <a:rPr dirty="0" err="1"/>
              <a:t>responde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ações</a:t>
            </a:r>
            <a:r>
              <a:rPr dirty="0"/>
              <a:t> no </a:t>
            </a:r>
            <a:r>
              <a:rPr dirty="0" err="1"/>
              <a:t>uso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/>
              <a:t>Auditoria: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ações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poder</a:t>
            </a:r>
            <a:r>
              <a:rPr dirty="0"/>
              <a:t> ser </a:t>
            </a:r>
            <a:r>
              <a:rPr dirty="0" err="1"/>
              <a:t>verificadas</a:t>
            </a:r>
            <a:r>
              <a:rPr dirty="0"/>
              <a:t> e </a:t>
            </a:r>
            <a:r>
              <a:rPr dirty="0" err="1"/>
              <a:t>rastreadas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4. </a:t>
            </a:r>
            <a:r>
              <a:rPr dirty="0" err="1"/>
              <a:t>Responsabilidades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Define </a:t>
            </a:r>
            <a:r>
              <a:rPr dirty="0" err="1"/>
              <a:t>claramente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papéis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:</a:t>
            </a:r>
          </a:p>
          <a:p>
            <a:r>
              <a:rPr dirty="0"/>
              <a:t>Alta </a:t>
            </a:r>
            <a:r>
              <a:rPr dirty="0" err="1"/>
              <a:t>direção</a:t>
            </a:r>
            <a:r>
              <a:rPr dirty="0"/>
              <a:t>:</a:t>
            </a:r>
          </a:p>
          <a:p>
            <a:pPr lvl="1"/>
            <a:r>
              <a:rPr dirty="0" err="1"/>
              <a:t>Aprovar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para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execução</a:t>
            </a:r>
            <a:r>
              <a:rPr dirty="0"/>
              <a:t>.</a:t>
            </a:r>
          </a:p>
          <a:p>
            <a:pPr lvl="1"/>
            <a:r>
              <a:rPr dirty="0"/>
              <a:t>Dar </a:t>
            </a:r>
            <a:r>
              <a:rPr dirty="0" err="1"/>
              <a:t>exemplo</a:t>
            </a:r>
            <a:r>
              <a:rPr dirty="0"/>
              <a:t> de </a:t>
            </a:r>
            <a:r>
              <a:rPr dirty="0" err="1"/>
              <a:t>conformidade</a:t>
            </a:r>
            <a:r>
              <a:rPr dirty="0"/>
              <a:t>.</a:t>
            </a:r>
          </a:p>
          <a:p>
            <a:endParaRPr lang="pt-BR" dirty="0"/>
          </a:p>
          <a:p>
            <a:r>
              <a:rPr lang="pt-BR" dirty="0"/>
              <a:t>Comitê de Segurança da Informação:</a:t>
            </a:r>
          </a:p>
          <a:p>
            <a:pPr lvl="1"/>
            <a:r>
              <a:rPr lang="pt-BR" dirty="0"/>
              <a:t>Criar e revisar normas específicas.</a:t>
            </a:r>
          </a:p>
          <a:p>
            <a:pPr lvl="1"/>
            <a:r>
              <a:rPr lang="pt-BR" dirty="0"/>
              <a:t>Avaliar incidentes e propor melhorias.</a:t>
            </a: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D79-B906-C468-7693-B5DF2C5D5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AEC-F455-D275-6A13-DA4B1E2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4. </a:t>
            </a:r>
            <a:r>
              <a:rPr dirty="0" err="1"/>
              <a:t>Responsabilidades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486F-7EF6-F808-8304-E98AED62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Usuários</a:t>
            </a:r>
            <a:r>
              <a:rPr dirty="0"/>
              <a:t>:</a:t>
            </a:r>
          </a:p>
          <a:p>
            <a:pPr lvl="1"/>
            <a:r>
              <a:rPr dirty="0" err="1"/>
              <a:t>Seguir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estabelecidas</a:t>
            </a:r>
            <a:r>
              <a:rPr dirty="0"/>
              <a:t>.</a:t>
            </a:r>
          </a:p>
          <a:p>
            <a:pPr lvl="1"/>
            <a:r>
              <a:rPr dirty="0" err="1"/>
              <a:t>Utilizar</a:t>
            </a:r>
            <a:r>
              <a:rPr dirty="0"/>
              <a:t> </a:t>
            </a:r>
            <a:r>
              <a:rPr dirty="0" err="1"/>
              <a:t>senhas</a:t>
            </a:r>
            <a:r>
              <a:rPr dirty="0"/>
              <a:t> fortes.</a:t>
            </a:r>
          </a:p>
          <a:p>
            <a:pPr lvl="1"/>
            <a:r>
              <a:rPr dirty="0" err="1"/>
              <a:t>Reportar</a:t>
            </a:r>
            <a:r>
              <a:rPr dirty="0"/>
              <a:t>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.</a:t>
            </a:r>
          </a:p>
          <a:p>
            <a:r>
              <a:rPr dirty="0" err="1"/>
              <a:t>Administradores</a:t>
            </a:r>
            <a:r>
              <a:rPr dirty="0"/>
              <a:t> e equipe de TI:</a:t>
            </a:r>
          </a:p>
          <a:p>
            <a:pPr lvl="1"/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técnicos</a:t>
            </a:r>
            <a:r>
              <a:rPr dirty="0"/>
              <a:t> (firewalls, backups, </a:t>
            </a:r>
            <a:r>
              <a:rPr dirty="0" err="1"/>
              <a:t>criptografia</a:t>
            </a:r>
            <a:r>
              <a:rPr dirty="0"/>
              <a:t>).</a:t>
            </a:r>
          </a:p>
          <a:p>
            <a:pPr lvl="1"/>
            <a:r>
              <a:rPr dirty="0" err="1"/>
              <a:t>Monitorar</a:t>
            </a:r>
            <a:r>
              <a:rPr dirty="0"/>
              <a:t> a rede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.</a:t>
            </a:r>
          </a:p>
          <a:p>
            <a:pPr lvl="1"/>
            <a:r>
              <a:rPr dirty="0" err="1"/>
              <a:t>Apoiar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dúvidas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96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5. </a:t>
            </a:r>
            <a:r>
              <a:rPr dirty="0" err="1"/>
              <a:t>Regras</a:t>
            </a:r>
            <a:r>
              <a:rPr dirty="0"/>
              <a:t> e </a:t>
            </a:r>
            <a:r>
              <a:rPr dirty="0" err="1"/>
              <a:t>Diretrizes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São 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:</a:t>
            </a:r>
          </a:p>
          <a:p>
            <a:r>
              <a:rPr dirty="0"/>
              <a:t>Uso </a:t>
            </a:r>
            <a:r>
              <a:rPr dirty="0" err="1"/>
              <a:t>aceitável</a:t>
            </a:r>
            <a:r>
              <a:rPr dirty="0"/>
              <a:t>:</a:t>
            </a:r>
          </a:p>
          <a:p>
            <a:pPr lvl="1"/>
            <a:r>
              <a:rPr dirty="0" err="1"/>
              <a:t>Proibição</a:t>
            </a:r>
            <a:r>
              <a:rPr dirty="0"/>
              <a:t> de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softwares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autorizados</a:t>
            </a:r>
            <a:r>
              <a:rPr dirty="0"/>
              <a:t>.</a:t>
            </a:r>
          </a:p>
          <a:p>
            <a:pPr lvl="1"/>
            <a:r>
              <a:rPr dirty="0"/>
              <a:t>Uso </a:t>
            </a:r>
            <a:r>
              <a:rPr dirty="0" err="1"/>
              <a:t>corporativo</a:t>
            </a:r>
            <a:r>
              <a:rPr dirty="0"/>
              <a:t> da internet e e-mail, </a:t>
            </a:r>
            <a:r>
              <a:rPr dirty="0" err="1"/>
              <a:t>evitando</a:t>
            </a:r>
            <a:r>
              <a:rPr dirty="0"/>
              <a:t> fins </a:t>
            </a:r>
            <a:r>
              <a:rPr dirty="0" err="1"/>
              <a:t>pessoais</a:t>
            </a:r>
            <a:r>
              <a:rPr dirty="0"/>
              <a:t> </a:t>
            </a:r>
            <a:r>
              <a:rPr dirty="0" err="1"/>
              <a:t>abusivos</a:t>
            </a:r>
            <a:r>
              <a:rPr dirty="0"/>
              <a:t>.</a:t>
            </a:r>
          </a:p>
          <a:p>
            <a:r>
              <a:rPr dirty="0"/>
              <a:t>Controle de </a:t>
            </a:r>
            <a:r>
              <a:rPr dirty="0" err="1"/>
              <a:t>senhas</a:t>
            </a:r>
            <a:r>
              <a:rPr dirty="0"/>
              <a:t>:</a:t>
            </a:r>
          </a:p>
          <a:p>
            <a:pPr lvl="1"/>
            <a:r>
              <a:rPr dirty="0" err="1"/>
              <a:t>Mínimo</a:t>
            </a:r>
            <a:r>
              <a:rPr dirty="0"/>
              <a:t> de 8 </a:t>
            </a:r>
            <a:r>
              <a:rPr dirty="0" err="1"/>
              <a:t>caracteres</a:t>
            </a:r>
            <a:r>
              <a:rPr dirty="0"/>
              <a:t>, </a:t>
            </a:r>
            <a:r>
              <a:rPr dirty="0" err="1"/>
              <a:t>incluindo</a:t>
            </a:r>
            <a:r>
              <a:rPr dirty="0"/>
              <a:t> </a:t>
            </a:r>
            <a:r>
              <a:rPr dirty="0" err="1"/>
              <a:t>números</a:t>
            </a:r>
            <a:r>
              <a:rPr dirty="0"/>
              <a:t> e </a:t>
            </a:r>
            <a:r>
              <a:rPr dirty="0" err="1"/>
              <a:t>símbolos</a:t>
            </a:r>
            <a:r>
              <a:rPr dirty="0"/>
              <a:t>.</a:t>
            </a:r>
          </a:p>
          <a:p>
            <a:pPr lvl="1"/>
            <a:r>
              <a:rPr dirty="0" err="1"/>
              <a:t>Alteração</a:t>
            </a:r>
            <a:r>
              <a:rPr dirty="0"/>
              <a:t> </a:t>
            </a:r>
            <a:r>
              <a:rPr dirty="0" err="1"/>
              <a:t>periódica</a:t>
            </a:r>
            <a:r>
              <a:rPr dirty="0"/>
              <a:t> (ex.: a </a:t>
            </a:r>
            <a:r>
              <a:rPr dirty="0" err="1"/>
              <a:t>cada</a:t>
            </a:r>
            <a:r>
              <a:rPr dirty="0"/>
              <a:t> 90 </a:t>
            </a:r>
            <a:r>
              <a:rPr dirty="0" err="1"/>
              <a:t>dias</a:t>
            </a:r>
            <a:r>
              <a:rPr dirty="0"/>
              <a:t>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A02-D2B8-8621-E943-E3C3653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3D7F-FE42-F309-6508-7DB18202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5. </a:t>
            </a:r>
            <a:r>
              <a:rPr dirty="0" err="1"/>
              <a:t>Regras</a:t>
            </a:r>
            <a:r>
              <a:rPr dirty="0"/>
              <a:t> e </a:t>
            </a:r>
            <a:r>
              <a:rPr dirty="0" err="1"/>
              <a:t>Diretrizes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3C33-1BAD-8A02-3AE5-DD818A02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Backups e </a:t>
            </a:r>
            <a:r>
              <a:rPr dirty="0" err="1"/>
              <a:t>recuperação</a:t>
            </a:r>
            <a:r>
              <a:rPr dirty="0"/>
              <a:t> de </a:t>
            </a:r>
            <a:r>
              <a:rPr dirty="0" err="1"/>
              <a:t>desastres</a:t>
            </a:r>
            <a:r>
              <a:rPr dirty="0"/>
              <a:t>:</a:t>
            </a:r>
          </a:p>
          <a:p>
            <a:pPr lvl="1"/>
            <a:r>
              <a:rPr dirty="0"/>
              <a:t>Backup </a:t>
            </a:r>
            <a:r>
              <a:rPr dirty="0" err="1"/>
              <a:t>diário</a:t>
            </a:r>
            <a:r>
              <a:rPr dirty="0"/>
              <a:t> de </a:t>
            </a:r>
            <a:r>
              <a:rPr dirty="0" err="1"/>
              <a:t>servidores</a:t>
            </a:r>
            <a:r>
              <a:rPr dirty="0"/>
              <a:t> </a:t>
            </a:r>
            <a:r>
              <a:rPr dirty="0" err="1"/>
              <a:t>críticos</a:t>
            </a:r>
            <a:r>
              <a:rPr dirty="0"/>
              <a:t>.</a:t>
            </a:r>
          </a:p>
          <a:p>
            <a:pPr lvl="1"/>
            <a:r>
              <a:rPr dirty="0"/>
              <a:t>Testes </a:t>
            </a:r>
            <a:r>
              <a:rPr dirty="0" err="1"/>
              <a:t>regulares</a:t>
            </a:r>
            <a:r>
              <a:rPr dirty="0"/>
              <a:t> de </a:t>
            </a:r>
            <a:r>
              <a:rPr dirty="0" err="1"/>
              <a:t>restauração</a:t>
            </a:r>
            <a:r>
              <a:rPr dirty="0"/>
              <a:t>.</a:t>
            </a:r>
          </a:p>
          <a:p>
            <a:r>
              <a:rPr dirty="0" err="1"/>
              <a:t>Classificação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</a:t>
            </a:r>
          </a:p>
          <a:p>
            <a:pPr lvl="1"/>
            <a:r>
              <a:rPr dirty="0" err="1"/>
              <a:t>Confidencial</a:t>
            </a:r>
            <a:r>
              <a:rPr dirty="0"/>
              <a:t>, Interna, Pública.</a:t>
            </a:r>
          </a:p>
          <a:p>
            <a:pPr lvl="1"/>
            <a:r>
              <a:rPr dirty="0"/>
              <a:t>Cada </a:t>
            </a:r>
            <a:r>
              <a:rPr dirty="0" err="1"/>
              <a:t>nível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de </a:t>
            </a:r>
            <a:r>
              <a:rPr dirty="0" err="1"/>
              <a:t>uso</a:t>
            </a:r>
            <a:r>
              <a:rPr dirty="0"/>
              <a:t> e </a:t>
            </a:r>
            <a:r>
              <a:rPr dirty="0" err="1"/>
              <a:t>compartilhamento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17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6. </a:t>
            </a:r>
            <a:r>
              <a:rPr dirty="0" err="1"/>
              <a:t>Gestão</a:t>
            </a:r>
            <a:r>
              <a:rPr dirty="0"/>
              <a:t> de </a:t>
            </a:r>
            <a:r>
              <a:rPr dirty="0" err="1"/>
              <a:t>Incidentes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Define </a:t>
            </a:r>
            <a:r>
              <a:rPr dirty="0" err="1"/>
              <a:t>como</a:t>
            </a:r>
            <a:r>
              <a:rPr dirty="0"/>
              <a:t> lidar com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ataques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r>
              <a:rPr dirty="0" err="1"/>
              <a:t>Fluxo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Exemplo</a:t>
            </a:r>
            <a:r>
              <a:rPr dirty="0"/>
              <a:t>: Caso de phishing </a:t>
            </a:r>
            <a:r>
              <a:rPr dirty="0" err="1"/>
              <a:t>reportado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imediatamente</a:t>
            </a:r>
            <a:r>
              <a:rPr dirty="0"/>
              <a:t> </a:t>
            </a:r>
            <a:r>
              <a:rPr dirty="0" err="1"/>
              <a:t>comunicado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time de </a:t>
            </a:r>
            <a:r>
              <a:rPr dirty="0" err="1"/>
              <a:t>segurança</a:t>
            </a:r>
            <a:r>
              <a:rPr dirty="0"/>
              <a:t> para </a:t>
            </a:r>
            <a:r>
              <a:rPr dirty="0" err="1"/>
              <a:t>análise</a:t>
            </a:r>
            <a:r>
              <a:rPr dirty="0"/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7701D0-3C4D-A2A8-FFF0-8C7E2FF1DD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682579"/>
              </p:ext>
            </p:extLst>
          </p:nvPr>
        </p:nvGraphicFramePr>
        <p:xfrm>
          <a:off x="591312" y="2692908"/>
          <a:ext cx="7043928" cy="2427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86604"/>
            <a:ext cx="8311896" cy="1450757"/>
          </a:xfrm>
        </p:spPr>
        <p:txBody>
          <a:bodyPr>
            <a:normAutofit/>
          </a:bodyPr>
          <a:lstStyle/>
          <a:p>
            <a:r>
              <a:rPr lang="en-US" sz="4400" dirty="0"/>
              <a:t>2.</a:t>
            </a:r>
            <a:r>
              <a:rPr sz="4400" dirty="0"/>
              <a:t>7. </a:t>
            </a:r>
            <a:r>
              <a:rPr sz="4400" dirty="0" err="1"/>
              <a:t>Treinamento</a:t>
            </a:r>
            <a:r>
              <a:rPr sz="4400" dirty="0"/>
              <a:t> e </a:t>
            </a:r>
            <a:r>
              <a:rPr sz="4400" dirty="0" err="1"/>
              <a:t>Conscientização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é </a:t>
            </a:r>
            <a:r>
              <a:rPr dirty="0" err="1"/>
              <a:t>eficaz</a:t>
            </a:r>
            <a:r>
              <a:rPr dirty="0"/>
              <a:t> se as </a:t>
            </a:r>
            <a:r>
              <a:rPr dirty="0" err="1"/>
              <a:t>pessoas</a:t>
            </a:r>
            <a:r>
              <a:rPr dirty="0"/>
              <a:t> a </a:t>
            </a:r>
            <a:r>
              <a:rPr dirty="0" err="1"/>
              <a:t>conhecerem</a:t>
            </a:r>
            <a:r>
              <a:rPr dirty="0"/>
              <a:t> e </a:t>
            </a:r>
            <a:r>
              <a:rPr dirty="0" err="1"/>
              <a:t>aplicarem</a:t>
            </a:r>
            <a:r>
              <a:rPr dirty="0"/>
              <a:t>.</a:t>
            </a:r>
          </a:p>
          <a:p>
            <a:r>
              <a:rPr dirty="0"/>
              <a:t>Deve haver </a:t>
            </a:r>
            <a:r>
              <a:rPr dirty="0" err="1"/>
              <a:t>campanhas</a:t>
            </a:r>
            <a:r>
              <a:rPr dirty="0"/>
              <a:t> </a:t>
            </a:r>
            <a:r>
              <a:rPr dirty="0" err="1"/>
              <a:t>periódicas</a:t>
            </a:r>
            <a:r>
              <a:rPr dirty="0"/>
              <a:t>, workshops e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:</a:t>
            </a:r>
          </a:p>
          <a:p>
            <a:pPr lvl="1"/>
            <a:r>
              <a:rPr dirty="0"/>
              <a:t>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senha</a:t>
            </a:r>
            <a:r>
              <a:rPr dirty="0"/>
              <a:t>.</a:t>
            </a:r>
          </a:p>
          <a:p>
            <a:pPr lvl="1"/>
            <a:r>
              <a:rPr dirty="0" err="1"/>
              <a:t>Reconhecimento</a:t>
            </a:r>
            <a:r>
              <a:rPr dirty="0"/>
              <a:t> de e-mails </a:t>
            </a:r>
            <a:r>
              <a:rPr dirty="0" err="1"/>
              <a:t>fraudulentos</a:t>
            </a:r>
            <a:r>
              <a:rPr dirty="0"/>
              <a:t>.</a:t>
            </a:r>
          </a:p>
          <a:p>
            <a:pPr lvl="1"/>
            <a:r>
              <a:rPr dirty="0"/>
              <a:t>Uso </a:t>
            </a:r>
            <a:r>
              <a:rPr dirty="0" err="1"/>
              <a:t>correto</a:t>
            </a:r>
            <a:r>
              <a:rPr dirty="0"/>
              <a:t> de </a:t>
            </a:r>
            <a:r>
              <a:rPr dirty="0" err="1"/>
              <a:t>mídias</a:t>
            </a:r>
            <a:r>
              <a:rPr dirty="0"/>
              <a:t> </a:t>
            </a:r>
            <a:r>
              <a:rPr dirty="0" err="1"/>
              <a:t>removíveis</a:t>
            </a:r>
            <a:r>
              <a:rPr dirty="0"/>
              <a:t> 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</a:t>
            </a:r>
            <a:r>
              <a:rPr sz="4000" dirty="0"/>
              <a:t>8. </a:t>
            </a:r>
            <a:r>
              <a:rPr sz="4000" dirty="0" err="1"/>
              <a:t>Revisão</a:t>
            </a:r>
            <a:r>
              <a:rPr sz="4000" dirty="0"/>
              <a:t> e </a:t>
            </a:r>
            <a:r>
              <a:rPr sz="4000" dirty="0" err="1"/>
              <a:t>Atualização</a:t>
            </a:r>
            <a:r>
              <a:rPr sz="4000" dirty="0"/>
              <a:t> da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Uma PSI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estática</a:t>
            </a:r>
            <a:r>
              <a:rPr dirty="0"/>
              <a:t>: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acompanhar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, </a:t>
            </a:r>
            <a:r>
              <a:rPr dirty="0" err="1"/>
              <a:t>legais</a:t>
            </a:r>
            <a:r>
              <a:rPr dirty="0"/>
              <a:t> e de </a:t>
            </a:r>
            <a:r>
              <a:rPr dirty="0" err="1"/>
              <a:t>negócio</a:t>
            </a:r>
            <a:r>
              <a:rPr dirty="0"/>
              <a:t>.</a:t>
            </a:r>
          </a:p>
          <a:p>
            <a:r>
              <a:rPr dirty="0" err="1"/>
              <a:t>Periodicidade</a:t>
            </a:r>
            <a:r>
              <a:rPr dirty="0"/>
              <a:t>: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semestral, </a:t>
            </a:r>
            <a:r>
              <a:rPr dirty="0" err="1"/>
              <a:t>em</a:t>
            </a:r>
            <a:r>
              <a:rPr dirty="0"/>
              <a:t> ambientes </a:t>
            </a:r>
            <a:r>
              <a:rPr dirty="0" err="1"/>
              <a:t>críticos</a:t>
            </a:r>
            <a:r>
              <a:rPr dirty="0"/>
              <a:t>).</a:t>
            </a:r>
          </a:p>
          <a:p>
            <a:r>
              <a:rPr dirty="0" err="1"/>
              <a:t>Responsáveis</a:t>
            </a:r>
            <a:r>
              <a:rPr dirty="0"/>
              <a:t>: </a:t>
            </a:r>
            <a:r>
              <a:rPr dirty="0" err="1"/>
              <a:t>geralmente</a:t>
            </a:r>
            <a:r>
              <a:rPr dirty="0"/>
              <a:t> o </a:t>
            </a:r>
            <a:r>
              <a:rPr dirty="0" err="1"/>
              <a:t>Comitê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e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direção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atualização</a:t>
            </a:r>
            <a:r>
              <a:rPr dirty="0"/>
              <a:t> para </a:t>
            </a:r>
            <a:r>
              <a:rPr dirty="0" err="1"/>
              <a:t>atender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exigências</a:t>
            </a:r>
            <a:r>
              <a:rPr dirty="0"/>
              <a:t> da LGPD no </a:t>
            </a:r>
            <a:r>
              <a:rPr dirty="0" err="1"/>
              <a:t>Brasil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Responsabilidades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Política de Segurança da Informação (PSI) só é efetiva quando todos compreendem e cumprem suas responsabilidades. A segurança não é apenas tarefa da equipe técnica, mas sim de toda a organização.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1. Alta </a:t>
            </a:r>
            <a:r>
              <a:rPr dirty="0" err="1"/>
              <a:t>Administração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Definir</a:t>
            </a:r>
            <a:r>
              <a:rPr dirty="0"/>
              <a:t> a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estratégica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Aprovar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formalmente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, equipe e ferramentas </a:t>
            </a:r>
            <a:r>
              <a:rPr dirty="0" err="1"/>
              <a:t>necessárias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investir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de backup </a:t>
            </a:r>
            <a:r>
              <a:rPr dirty="0" err="1"/>
              <a:t>redundantes</a:t>
            </a:r>
            <a:r>
              <a:rPr dirty="0"/>
              <a:t> </a:t>
            </a:r>
            <a:r>
              <a:rPr dirty="0" err="1"/>
              <a:t>mesmo</a:t>
            </a:r>
            <a:r>
              <a:rPr dirty="0"/>
              <a:t> que o </a:t>
            </a:r>
            <a:r>
              <a:rPr dirty="0" err="1"/>
              <a:t>custo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elevado</a:t>
            </a:r>
            <a:r>
              <a:rPr dirty="0"/>
              <a:t>, pois </a:t>
            </a:r>
            <a:r>
              <a:rPr dirty="0" err="1"/>
              <a:t>garante</a:t>
            </a:r>
            <a:r>
              <a:rPr dirty="0"/>
              <a:t> </a:t>
            </a:r>
            <a:r>
              <a:rPr dirty="0" err="1"/>
              <a:t>continuidade</a:t>
            </a:r>
            <a:r>
              <a:rPr dirty="0"/>
              <a:t> dos </a:t>
            </a:r>
            <a:r>
              <a:rPr dirty="0" err="1"/>
              <a:t>negócios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demonstrar</a:t>
            </a:r>
            <a:r>
              <a:rPr dirty="0"/>
              <a:t> </a:t>
            </a:r>
            <a:r>
              <a:rPr dirty="0" err="1"/>
              <a:t>comprometimento</a:t>
            </a:r>
            <a:r>
              <a:rPr dirty="0"/>
              <a:t> </a:t>
            </a:r>
            <a:r>
              <a:rPr dirty="0" err="1"/>
              <a:t>visível</a:t>
            </a:r>
            <a:r>
              <a:rPr dirty="0"/>
              <a:t> (</a:t>
            </a:r>
            <a:r>
              <a:rPr dirty="0" err="1"/>
              <a:t>patrocínio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, </a:t>
            </a:r>
            <a:r>
              <a:rPr dirty="0" err="1"/>
              <a:t>participação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comitês</a:t>
            </a:r>
            <a:r>
              <a:rPr dirty="0"/>
              <a:t> e </a:t>
            </a:r>
            <a:r>
              <a:rPr dirty="0" err="1"/>
              <a:t>auditorias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 que é 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 é um </a:t>
            </a:r>
            <a:r>
              <a:rPr dirty="0" err="1"/>
              <a:t>documento</a:t>
            </a:r>
            <a:r>
              <a:rPr dirty="0"/>
              <a:t> formal, </a:t>
            </a:r>
            <a:r>
              <a:rPr dirty="0" err="1"/>
              <a:t>aprovado</a:t>
            </a:r>
            <a:r>
              <a:rPr dirty="0"/>
              <a:t> pela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administração</a:t>
            </a:r>
            <a:r>
              <a:rPr dirty="0"/>
              <a:t>, que define </a:t>
            </a:r>
            <a:r>
              <a:rPr dirty="0" err="1"/>
              <a:t>regras</a:t>
            </a:r>
            <a:r>
              <a:rPr dirty="0"/>
              <a:t>, </a:t>
            </a:r>
            <a:r>
              <a:rPr dirty="0" err="1"/>
              <a:t>responsabilidades</a:t>
            </a:r>
            <a:r>
              <a:rPr dirty="0"/>
              <a:t> e </a:t>
            </a:r>
            <a:r>
              <a:rPr dirty="0" err="1"/>
              <a:t>diretrizes</a:t>
            </a:r>
            <a:r>
              <a:rPr dirty="0"/>
              <a:t> para a </a:t>
            </a:r>
            <a:r>
              <a:rPr dirty="0" err="1"/>
              <a:t>proteção</a:t>
            </a:r>
            <a:r>
              <a:rPr dirty="0"/>
              <a:t> dos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.</a:t>
            </a:r>
          </a:p>
          <a:p>
            <a:r>
              <a:rPr dirty="0"/>
              <a:t>Segundo Ferreira &amp; Araujo (2008), </a:t>
            </a:r>
            <a:r>
              <a:rPr dirty="0" err="1"/>
              <a:t>ela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vista </a:t>
            </a:r>
            <a:r>
              <a:rPr dirty="0" err="1"/>
              <a:t>como</a:t>
            </a:r>
            <a:r>
              <a:rPr dirty="0"/>
              <a:t> um </a:t>
            </a:r>
            <a:r>
              <a:rPr dirty="0" err="1"/>
              <a:t>marco</a:t>
            </a:r>
            <a:r>
              <a:rPr dirty="0"/>
              <a:t> </a:t>
            </a:r>
            <a:r>
              <a:rPr dirty="0" err="1"/>
              <a:t>regulatório</a:t>
            </a:r>
            <a:r>
              <a:rPr dirty="0"/>
              <a:t> </a:t>
            </a:r>
            <a:r>
              <a:rPr dirty="0" err="1"/>
              <a:t>interno</a:t>
            </a:r>
            <a:r>
              <a:rPr dirty="0"/>
              <a:t>, </a:t>
            </a:r>
            <a:r>
              <a:rPr dirty="0" err="1"/>
              <a:t>funcionando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“a </a:t>
            </a:r>
            <a:r>
              <a:rPr dirty="0" err="1"/>
              <a:t>constituição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” </a:t>
            </a:r>
            <a:r>
              <a:rPr dirty="0" err="1"/>
              <a:t>dentro</a:t>
            </a:r>
            <a:r>
              <a:rPr dirty="0"/>
              <a:t> da </a:t>
            </a:r>
            <a:r>
              <a:rPr dirty="0" err="1"/>
              <a:t>empresa</a:t>
            </a:r>
            <a:r>
              <a:rPr dirty="0"/>
              <a:t>.</a:t>
            </a:r>
          </a:p>
          <a:p>
            <a:r>
              <a:rPr dirty="0"/>
              <a:t>&gt; Em </a:t>
            </a:r>
            <a:r>
              <a:rPr dirty="0" err="1"/>
              <a:t>outras</a:t>
            </a:r>
            <a:r>
              <a:rPr dirty="0"/>
              <a:t> </a:t>
            </a:r>
            <a:r>
              <a:rPr dirty="0" err="1"/>
              <a:t>palavras</a:t>
            </a:r>
            <a:r>
              <a:rPr dirty="0"/>
              <a:t>: é o conjunto de </a:t>
            </a:r>
            <a:r>
              <a:rPr dirty="0" err="1"/>
              <a:t>normas</a:t>
            </a:r>
            <a:r>
              <a:rPr dirty="0"/>
              <a:t> e boas </a:t>
            </a:r>
            <a:r>
              <a:rPr dirty="0" err="1"/>
              <a:t>práticas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 para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preservada</a:t>
            </a:r>
            <a:r>
              <a:rPr dirty="0"/>
              <a:t> e </a:t>
            </a:r>
            <a:r>
              <a:rPr dirty="0" err="1"/>
              <a:t>utilizada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2. </a:t>
            </a:r>
            <a:r>
              <a:rPr dirty="0" err="1"/>
              <a:t>Gestores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Integrar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processos</a:t>
            </a:r>
            <a:r>
              <a:rPr dirty="0"/>
              <a:t> sob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responsabilidade</a:t>
            </a:r>
            <a:r>
              <a:rPr dirty="0"/>
              <a:t>.</a:t>
            </a:r>
          </a:p>
          <a:p>
            <a:pPr lvl="1"/>
            <a:r>
              <a:rPr dirty="0" err="1"/>
              <a:t>Monitorar</a:t>
            </a:r>
            <a:r>
              <a:rPr dirty="0"/>
              <a:t> se </a:t>
            </a:r>
            <a:r>
              <a:rPr dirty="0" err="1"/>
              <a:t>suas</a:t>
            </a:r>
            <a:r>
              <a:rPr dirty="0"/>
              <a:t> equipes </a:t>
            </a:r>
            <a:r>
              <a:rPr dirty="0" err="1"/>
              <a:t>seguem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procedimentos</a:t>
            </a:r>
            <a:r>
              <a:rPr dirty="0"/>
              <a:t>.</a:t>
            </a:r>
          </a:p>
          <a:p>
            <a:pPr lvl="1"/>
            <a:r>
              <a:rPr dirty="0" err="1"/>
              <a:t>Servir</a:t>
            </a:r>
            <a:r>
              <a:rPr dirty="0"/>
              <a:t> de </a:t>
            </a:r>
            <a:r>
              <a:rPr dirty="0" err="1"/>
              <a:t>elo</a:t>
            </a:r>
            <a:r>
              <a:rPr dirty="0"/>
              <a:t> entre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direção</a:t>
            </a:r>
            <a:r>
              <a:rPr dirty="0"/>
              <a:t> 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gerente</a:t>
            </a:r>
            <a:r>
              <a:rPr dirty="0"/>
              <a:t> de RH </a:t>
            </a:r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profissionais</a:t>
            </a:r>
            <a:r>
              <a:rPr dirty="0"/>
              <a:t> </a:t>
            </a:r>
            <a:r>
              <a:rPr dirty="0" err="1"/>
              <a:t>autorizados</a:t>
            </a:r>
            <a:r>
              <a:rPr dirty="0"/>
              <a:t> </a:t>
            </a:r>
            <a:r>
              <a:rPr dirty="0" err="1"/>
              <a:t>acessem</a:t>
            </a:r>
            <a:r>
              <a:rPr dirty="0"/>
              <a:t> a </a:t>
            </a:r>
            <a:r>
              <a:rPr dirty="0" err="1"/>
              <a:t>folha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incluir</a:t>
            </a:r>
            <a:r>
              <a:rPr dirty="0"/>
              <a:t> </a:t>
            </a:r>
            <a:r>
              <a:rPr dirty="0" err="1"/>
              <a:t>metas</a:t>
            </a:r>
            <a:r>
              <a:rPr dirty="0"/>
              <a:t> de </a:t>
            </a:r>
            <a:r>
              <a:rPr dirty="0" err="1"/>
              <a:t>conformidade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desempenho</a:t>
            </a:r>
            <a:r>
              <a:rPr dirty="0"/>
              <a:t> da equipe.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3. Equipe de TI/</a:t>
            </a:r>
            <a:r>
              <a:rPr dirty="0" err="1"/>
              <a:t>Segurança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Implementar</a:t>
            </a:r>
            <a:r>
              <a:rPr dirty="0"/>
              <a:t> e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técnicos</a:t>
            </a:r>
            <a:r>
              <a:rPr dirty="0"/>
              <a:t> (firewalls, </a:t>
            </a:r>
            <a:r>
              <a:rPr dirty="0" err="1"/>
              <a:t>antivírus</a:t>
            </a:r>
            <a:r>
              <a:rPr dirty="0"/>
              <a:t>, </a:t>
            </a:r>
            <a:r>
              <a:rPr dirty="0" err="1"/>
              <a:t>criptografia</a:t>
            </a:r>
            <a:r>
              <a:rPr dirty="0"/>
              <a:t>).</a:t>
            </a:r>
          </a:p>
          <a:p>
            <a:pPr lvl="1"/>
            <a:r>
              <a:rPr dirty="0" err="1"/>
              <a:t>Gerenciar</a:t>
            </a:r>
            <a:r>
              <a:rPr dirty="0"/>
              <a:t> </a:t>
            </a:r>
            <a:r>
              <a:rPr dirty="0" err="1"/>
              <a:t>permissões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e </a:t>
            </a:r>
            <a:r>
              <a:rPr dirty="0" err="1"/>
              <a:t>autenticação</a:t>
            </a:r>
            <a:r>
              <a:rPr dirty="0"/>
              <a:t>.</a:t>
            </a:r>
          </a:p>
          <a:p>
            <a:pPr lvl="1"/>
            <a:r>
              <a:rPr dirty="0" err="1"/>
              <a:t>Monitorar</a:t>
            </a:r>
            <a:r>
              <a:rPr dirty="0"/>
              <a:t> logs e </a:t>
            </a:r>
            <a:r>
              <a:rPr dirty="0" err="1"/>
              <a:t>detectar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Apoiar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com </a:t>
            </a:r>
            <a:r>
              <a:rPr dirty="0" err="1"/>
              <a:t>orientações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configurar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de firewall para </a:t>
            </a:r>
            <a:r>
              <a:rPr dirty="0" err="1"/>
              <a:t>bloquear</a:t>
            </a:r>
            <a:r>
              <a:rPr dirty="0"/>
              <a:t> </a:t>
            </a:r>
            <a:r>
              <a:rPr dirty="0" err="1"/>
              <a:t>acessos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 e </a:t>
            </a:r>
            <a:r>
              <a:rPr dirty="0" err="1"/>
              <a:t>monitorar</a:t>
            </a:r>
            <a:r>
              <a:rPr dirty="0"/>
              <a:t> </a:t>
            </a:r>
            <a:r>
              <a:rPr dirty="0" err="1"/>
              <a:t>tentativas</a:t>
            </a:r>
            <a:r>
              <a:rPr dirty="0"/>
              <a:t> de login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documentar</a:t>
            </a:r>
            <a:r>
              <a:rPr dirty="0"/>
              <a:t> </a:t>
            </a:r>
            <a:r>
              <a:rPr dirty="0" err="1"/>
              <a:t>procedimentos</a:t>
            </a:r>
            <a:r>
              <a:rPr dirty="0"/>
              <a:t> e </a:t>
            </a:r>
            <a:r>
              <a:rPr dirty="0" err="1"/>
              <a:t>adotar</a:t>
            </a:r>
            <a:r>
              <a:rPr dirty="0"/>
              <a:t> ferramentas de </a:t>
            </a:r>
            <a:r>
              <a:rPr dirty="0" err="1"/>
              <a:t>automação</a:t>
            </a:r>
            <a:r>
              <a:rPr dirty="0"/>
              <a:t> para </a:t>
            </a:r>
            <a:r>
              <a:rPr dirty="0" err="1"/>
              <a:t>respostas</a:t>
            </a:r>
            <a:r>
              <a:rPr dirty="0"/>
              <a:t> a </a:t>
            </a:r>
            <a:r>
              <a:rPr dirty="0" err="1"/>
              <a:t>incidentes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dirty="0"/>
              <a:t>4.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Finais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Cumprir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estabelecidas</a:t>
            </a:r>
            <a:r>
              <a:rPr dirty="0"/>
              <a:t> pela PSI.</a:t>
            </a:r>
          </a:p>
          <a:p>
            <a:pPr lvl="1"/>
            <a:r>
              <a:rPr dirty="0" err="1"/>
              <a:t>Utilizar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de forma </a:t>
            </a:r>
            <a:r>
              <a:rPr dirty="0" err="1"/>
              <a:t>ética</a:t>
            </a:r>
            <a:r>
              <a:rPr dirty="0"/>
              <a:t>, </a:t>
            </a:r>
            <a:r>
              <a:rPr dirty="0" err="1"/>
              <a:t>responsável</a:t>
            </a:r>
            <a:r>
              <a:rPr dirty="0"/>
              <a:t> e </a:t>
            </a:r>
            <a:r>
              <a:rPr dirty="0" err="1"/>
              <a:t>profissional</a:t>
            </a:r>
            <a:r>
              <a:rPr dirty="0"/>
              <a:t>.</a:t>
            </a:r>
          </a:p>
          <a:p>
            <a:pPr lvl="1"/>
            <a:r>
              <a:rPr dirty="0" err="1"/>
              <a:t>Reportar</a:t>
            </a:r>
            <a:r>
              <a:rPr dirty="0"/>
              <a:t> </a:t>
            </a:r>
            <a:r>
              <a:rPr dirty="0" err="1"/>
              <a:t>comportamentos</a:t>
            </a:r>
            <a:r>
              <a:rPr dirty="0"/>
              <a:t> </a:t>
            </a:r>
            <a:r>
              <a:rPr dirty="0" err="1"/>
              <a:t>suspeitos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 (ex.: e-mails de phishing).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compartilhar</a:t>
            </a:r>
            <a:r>
              <a:rPr dirty="0"/>
              <a:t> </a:t>
            </a:r>
            <a:r>
              <a:rPr dirty="0" err="1"/>
              <a:t>senha</a:t>
            </a:r>
            <a:r>
              <a:rPr dirty="0"/>
              <a:t> de e-mail </a:t>
            </a:r>
            <a:r>
              <a:rPr dirty="0" err="1"/>
              <a:t>corporativo</a:t>
            </a:r>
            <a:r>
              <a:rPr dirty="0"/>
              <a:t> com </a:t>
            </a:r>
            <a:r>
              <a:rPr dirty="0" err="1"/>
              <a:t>colegas</a:t>
            </a:r>
            <a:r>
              <a:rPr dirty="0"/>
              <a:t> de </a:t>
            </a:r>
            <a:r>
              <a:rPr dirty="0" err="1"/>
              <a:t>trabalho</a:t>
            </a:r>
            <a:r>
              <a:rPr dirty="0"/>
              <a:t>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participar</a:t>
            </a:r>
            <a:r>
              <a:rPr dirty="0"/>
              <a:t> </a:t>
            </a:r>
            <a:r>
              <a:rPr dirty="0" err="1"/>
              <a:t>ativamente</a:t>
            </a:r>
            <a:r>
              <a:rPr dirty="0"/>
              <a:t> dos </a:t>
            </a:r>
            <a:r>
              <a:rPr dirty="0" err="1"/>
              <a:t>treinamentos</a:t>
            </a:r>
            <a:r>
              <a:rPr dirty="0"/>
              <a:t> de </a:t>
            </a:r>
            <a:r>
              <a:rPr dirty="0" err="1"/>
              <a:t>conscientização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</a:t>
            </a:r>
            <a:r>
              <a:rPr sz="4400" dirty="0"/>
              <a:t>5. Auditores </a:t>
            </a:r>
            <a:r>
              <a:rPr sz="4400" dirty="0" err="1"/>
              <a:t>Internos</a:t>
            </a:r>
            <a:r>
              <a:rPr sz="4400" dirty="0"/>
              <a:t>/</a:t>
            </a:r>
            <a:r>
              <a:rPr sz="4400" dirty="0" err="1"/>
              <a:t>Externos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Papel:</a:t>
            </a:r>
          </a:p>
          <a:p>
            <a:pPr lvl="1"/>
            <a:r>
              <a:rPr dirty="0" err="1"/>
              <a:t>Avaliar</a:t>
            </a:r>
            <a:r>
              <a:rPr dirty="0"/>
              <a:t> </a:t>
            </a:r>
            <a:r>
              <a:rPr dirty="0" err="1"/>
              <a:t>periodicamente</a:t>
            </a:r>
            <a:r>
              <a:rPr dirty="0"/>
              <a:t> se 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cumpre</a:t>
            </a:r>
            <a:r>
              <a:rPr dirty="0"/>
              <a:t> as </a:t>
            </a:r>
            <a:r>
              <a:rPr dirty="0" err="1"/>
              <a:t>políticas</a:t>
            </a:r>
            <a:r>
              <a:rPr dirty="0"/>
              <a:t> e </a:t>
            </a:r>
            <a:r>
              <a:rPr dirty="0" err="1"/>
              <a:t>normas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Emitir</a:t>
            </a:r>
            <a:r>
              <a:rPr dirty="0"/>
              <a:t> </a:t>
            </a:r>
            <a:r>
              <a:rPr dirty="0" err="1"/>
              <a:t>relatórios</a:t>
            </a:r>
            <a:r>
              <a:rPr dirty="0"/>
              <a:t> com </a:t>
            </a:r>
            <a:r>
              <a:rPr dirty="0" err="1"/>
              <a:t>recomendações</a:t>
            </a:r>
            <a:r>
              <a:rPr dirty="0"/>
              <a:t> de </a:t>
            </a:r>
            <a:r>
              <a:rPr dirty="0" err="1"/>
              <a:t>melhorias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estejam</a:t>
            </a:r>
            <a:r>
              <a:rPr dirty="0"/>
              <a:t> </a:t>
            </a:r>
            <a:r>
              <a:rPr dirty="0" err="1"/>
              <a:t>alinhados</a:t>
            </a:r>
            <a:r>
              <a:rPr dirty="0"/>
              <a:t> a </a:t>
            </a:r>
            <a:r>
              <a:rPr dirty="0" err="1"/>
              <a:t>padrões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ISO 27001, LGPD, SOX, entre outros.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 auditor </a:t>
            </a:r>
            <a:r>
              <a:rPr dirty="0" err="1"/>
              <a:t>externo</a:t>
            </a:r>
            <a:r>
              <a:rPr dirty="0"/>
              <a:t> </a:t>
            </a:r>
            <a:r>
              <a:rPr dirty="0" err="1"/>
              <a:t>validar</a:t>
            </a:r>
            <a:r>
              <a:rPr dirty="0"/>
              <a:t> se </a:t>
            </a:r>
            <a:r>
              <a:rPr dirty="0" err="1"/>
              <a:t>os</a:t>
            </a:r>
            <a:r>
              <a:rPr dirty="0"/>
              <a:t> backups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realizados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(</a:t>
            </a:r>
            <a:r>
              <a:rPr dirty="0" err="1"/>
              <a:t>diariamente</a:t>
            </a:r>
            <a:r>
              <a:rPr dirty="0"/>
              <a:t> e com testes de </a:t>
            </a:r>
            <a:r>
              <a:rPr dirty="0" err="1"/>
              <a:t>restauração</a:t>
            </a:r>
            <a:r>
              <a:rPr dirty="0"/>
              <a:t>).</a:t>
            </a:r>
          </a:p>
          <a:p>
            <a:r>
              <a:rPr dirty="0"/>
              <a:t>Boa </a:t>
            </a:r>
            <a:r>
              <a:rPr dirty="0" err="1"/>
              <a:t>prática</a:t>
            </a:r>
            <a:r>
              <a:rPr dirty="0"/>
              <a:t>: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independência</a:t>
            </a:r>
            <a:r>
              <a:rPr dirty="0"/>
              <a:t> e </a:t>
            </a:r>
            <a:r>
              <a:rPr dirty="0" err="1"/>
              <a:t>imparcialidade</a:t>
            </a:r>
            <a:r>
              <a:rPr dirty="0"/>
              <a:t>, </a:t>
            </a:r>
            <a:r>
              <a:rPr dirty="0" err="1"/>
              <a:t>assegurando</a:t>
            </a:r>
            <a:r>
              <a:rPr dirty="0"/>
              <a:t> </a:t>
            </a:r>
            <a:r>
              <a:rPr dirty="0" err="1"/>
              <a:t>credibilidade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análises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visual das responsabilidades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0F37993-D83A-2F96-16E7-CFA50E480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53099"/>
              </p:ext>
            </p:extLst>
          </p:nvPr>
        </p:nvGraphicFramePr>
        <p:xfrm>
          <a:off x="822960" y="1846263"/>
          <a:ext cx="7543800" cy="4022725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587476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3517225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50911667"/>
                    </a:ext>
                  </a:extLst>
                </a:gridCol>
              </a:tblGrid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Ator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Responsabilidade-chave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Exemplo prático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79037"/>
                  </a:ext>
                </a:extLst>
              </a:tr>
              <a:tr h="88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Alta Administração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Patrocínio e recursos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Aprovar compra de solução de backup em nuvem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175019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Gestores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Cumprimento nos processos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RH restringir acesso à folha de pagamento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83265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Equipe de TI/Segurança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Controles técnicos e monitoramento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700">
                          <a:effectLst/>
                        </a:rPr>
                        <a:t>Configurar firewall e monitorar acessos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5392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Usuários finais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Uso ético e seguro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Não compartilhar senhas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828277"/>
                  </a:ext>
                </a:extLst>
              </a:tr>
              <a:tr h="627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Auditores</a:t>
                      </a:r>
                      <a:endParaRPr lang="en-US" sz="1700">
                        <a:effectLst/>
                      </a:endParaRP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Avaliação e conformidade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>
                          <a:effectLst/>
                        </a:rPr>
                        <a:t>Validar </a:t>
                      </a:r>
                      <a:r>
                        <a:rPr lang="en-US" sz="1700" dirty="0" err="1">
                          <a:effectLst/>
                        </a:rPr>
                        <a:t>rotinas</a:t>
                      </a:r>
                      <a:r>
                        <a:rPr lang="en-US" sz="1700" dirty="0">
                          <a:effectLst/>
                        </a:rPr>
                        <a:t> de backup</a:t>
                      </a:r>
                    </a:p>
                  </a:txBody>
                  <a:tcPr marL="117149" marR="117149" marT="54069" marB="5406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22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Análise Crítica da Política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análise crítica é o processo de avaliar continuamente a Política de Segurança da Informação (PSI), verificando se ela está atualizada, eficaz e realmente aplicada no dia a dia da organização. Uma PSI bem estruturada perde valor se não for revisada ou se não refletir a realidade do ambiente corporativo.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Requisitos de uma Análise Crítica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</a:t>
            </a:r>
            <a:r>
              <a:rPr dirty="0" err="1"/>
              <a:t>Realista</a:t>
            </a:r>
            <a:r>
              <a:rPr dirty="0"/>
              <a:t> e </a:t>
            </a:r>
            <a:r>
              <a:rPr dirty="0" err="1"/>
              <a:t>Aplicável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conter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impossíveis</a:t>
            </a:r>
            <a:r>
              <a:rPr dirty="0"/>
              <a:t> de </a:t>
            </a:r>
            <a:r>
              <a:rPr dirty="0" err="1"/>
              <a:t>cumprir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exigir</a:t>
            </a:r>
            <a:r>
              <a:rPr dirty="0"/>
              <a:t> que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troquem</a:t>
            </a:r>
            <a:r>
              <a:rPr dirty="0"/>
              <a:t> </a:t>
            </a:r>
            <a:r>
              <a:rPr dirty="0" err="1"/>
              <a:t>senha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dias</a:t>
            </a:r>
            <a:r>
              <a:rPr dirty="0"/>
              <a:t> seria </a:t>
            </a:r>
            <a:r>
              <a:rPr dirty="0" err="1"/>
              <a:t>impraticável</a:t>
            </a:r>
            <a:r>
              <a:rPr dirty="0"/>
              <a:t> e </a:t>
            </a:r>
            <a:r>
              <a:rPr dirty="0" err="1"/>
              <a:t>levaria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descumprimento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Linguagem</a:t>
            </a:r>
            <a:r>
              <a:rPr dirty="0"/>
              <a:t> Clara e </a:t>
            </a:r>
            <a:r>
              <a:rPr dirty="0" err="1"/>
              <a:t>Acessível</a:t>
            </a:r>
            <a:endParaRPr dirty="0"/>
          </a:p>
          <a:p>
            <a:pPr lvl="1"/>
            <a:r>
              <a:rPr dirty="0"/>
              <a:t>Deve ser </a:t>
            </a:r>
            <a:r>
              <a:rPr dirty="0" err="1"/>
              <a:t>entendida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de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setor</a:t>
            </a:r>
            <a:r>
              <a:rPr dirty="0"/>
              <a:t> de TI.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“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multifatorial</a:t>
            </a:r>
            <a:r>
              <a:rPr dirty="0"/>
              <a:t> via token RSA”, </a:t>
            </a:r>
            <a:r>
              <a:rPr dirty="0" err="1"/>
              <a:t>pode</a:t>
            </a:r>
            <a:r>
              <a:rPr dirty="0"/>
              <a:t>-se </a:t>
            </a:r>
            <a:r>
              <a:rPr dirty="0" err="1"/>
              <a:t>escrever</a:t>
            </a:r>
            <a:r>
              <a:rPr dirty="0"/>
              <a:t> “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mais</a:t>
            </a:r>
            <a:r>
              <a:rPr dirty="0"/>
              <a:t> de um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verificação</a:t>
            </a:r>
            <a:r>
              <a:rPr dirty="0"/>
              <a:t> (</a:t>
            </a:r>
            <a:r>
              <a:rPr dirty="0" err="1"/>
              <a:t>senha</a:t>
            </a:r>
            <a:r>
              <a:rPr dirty="0"/>
              <a:t> +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enviado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celular</a:t>
            </a:r>
            <a:r>
              <a:rPr dirty="0"/>
              <a:t>)”.</a:t>
            </a:r>
          </a:p>
          <a:p>
            <a:r>
              <a:rPr dirty="0"/>
              <a:t>3. </a:t>
            </a:r>
            <a:r>
              <a:rPr dirty="0" err="1"/>
              <a:t>Dinamismo</a:t>
            </a:r>
            <a:r>
              <a:rPr dirty="0"/>
              <a:t> e </a:t>
            </a:r>
            <a:r>
              <a:rPr dirty="0" err="1"/>
              <a:t>Atualização</a:t>
            </a:r>
            <a:r>
              <a:rPr dirty="0"/>
              <a:t> </a:t>
            </a:r>
            <a:r>
              <a:rPr dirty="0" err="1"/>
              <a:t>Contínua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acompanhar</a:t>
            </a:r>
            <a:r>
              <a:rPr dirty="0"/>
              <a:t>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:</a:t>
            </a:r>
          </a:p>
          <a:p>
            <a:pPr lvl="2"/>
            <a:r>
              <a:rPr dirty="0" err="1"/>
              <a:t>Tecnologias</a:t>
            </a:r>
            <a:r>
              <a:rPr dirty="0"/>
              <a:t> (ex.: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 e </a:t>
            </a:r>
            <a:r>
              <a:rPr dirty="0" err="1"/>
              <a:t>nuvem</a:t>
            </a:r>
            <a:r>
              <a:rPr dirty="0"/>
              <a:t>).</a:t>
            </a:r>
          </a:p>
          <a:p>
            <a:pPr lvl="2"/>
            <a:r>
              <a:rPr dirty="0" err="1"/>
              <a:t>Legislação</a:t>
            </a:r>
            <a:r>
              <a:rPr dirty="0"/>
              <a:t> (ex.: </a:t>
            </a:r>
            <a:r>
              <a:rPr dirty="0" err="1"/>
              <a:t>adequação</a:t>
            </a:r>
            <a:r>
              <a:rPr dirty="0"/>
              <a:t> à LGPD).</a:t>
            </a:r>
          </a:p>
          <a:p>
            <a:pPr lvl="2"/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negócio</a:t>
            </a:r>
            <a:r>
              <a:rPr dirty="0"/>
              <a:t> (ex.: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4D3C1-245E-20C7-159D-F10D2B8A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1811-A62F-F95E-3A0A-2ECB1536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Requisitos de uma Análise Crítica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AA92-5A65-F18C-0439-05F19685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4. </a:t>
            </a:r>
            <a:r>
              <a:rPr dirty="0" err="1"/>
              <a:t>Exemplos</a:t>
            </a:r>
            <a:r>
              <a:rPr dirty="0"/>
              <a:t> </a:t>
            </a:r>
            <a:r>
              <a:rPr dirty="0" err="1"/>
              <a:t>Práticos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inclusão</a:t>
            </a:r>
            <a:r>
              <a:rPr dirty="0"/>
              <a:t> de </a:t>
            </a:r>
            <a:r>
              <a:rPr dirty="0" err="1"/>
              <a:t>situações</a:t>
            </a:r>
            <a:r>
              <a:rPr dirty="0"/>
              <a:t> reais </a:t>
            </a:r>
            <a:r>
              <a:rPr dirty="0" err="1"/>
              <a:t>torna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compreensível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invés</a:t>
            </a:r>
            <a:r>
              <a:rPr dirty="0"/>
              <a:t> de “</a:t>
            </a:r>
            <a:r>
              <a:rPr dirty="0" err="1"/>
              <a:t>proibido</a:t>
            </a:r>
            <a:r>
              <a:rPr dirty="0"/>
              <a:t> o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inadequado</a:t>
            </a:r>
            <a:r>
              <a:rPr dirty="0"/>
              <a:t> de e-mail”, </a:t>
            </a:r>
            <a:r>
              <a:rPr dirty="0" err="1"/>
              <a:t>detalhar</a:t>
            </a:r>
            <a:r>
              <a:rPr dirty="0"/>
              <a:t>: “é </a:t>
            </a:r>
            <a:r>
              <a:rPr dirty="0" err="1"/>
              <a:t>proibido</a:t>
            </a:r>
            <a:r>
              <a:rPr dirty="0"/>
              <a:t> usar o e-mail </a:t>
            </a:r>
            <a:r>
              <a:rPr dirty="0" err="1"/>
              <a:t>corporativo</a:t>
            </a:r>
            <a:r>
              <a:rPr dirty="0"/>
              <a:t> para </a:t>
            </a:r>
            <a:r>
              <a:rPr dirty="0" err="1"/>
              <a:t>encaminhar</a:t>
            </a:r>
            <a:r>
              <a:rPr dirty="0"/>
              <a:t> </a:t>
            </a:r>
            <a:r>
              <a:rPr dirty="0" err="1"/>
              <a:t>correntes</a:t>
            </a:r>
            <a:r>
              <a:rPr dirty="0"/>
              <a:t>, </a:t>
            </a:r>
            <a:r>
              <a:rPr dirty="0" err="1"/>
              <a:t>piadas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conteúdos</a:t>
            </a:r>
            <a:r>
              <a:rPr dirty="0"/>
              <a:t> </a:t>
            </a:r>
            <a:r>
              <a:rPr dirty="0" err="1"/>
              <a:t>pessoais</a:t>
            </a:r>
            <a:r>
              <a:rPr dirty="0"/>
              <a:t>”.</a:t>
            </a:r>
          </a:p>
          <a:p>
            <a:r>
              <a:rPr dirty="0"/>
              <a:t>5. </a:t>
            </a:r>
            <a:r>
              <a:rPr dirty="0" err="1"/>
              <a:t>Periodicidade</a:t>
            </a:r>
            <a:r>
              <a:rPr dirty="0"/>
              <a:t> de </a:t>
            </a:r>
            <a:r>
              <a:rPr dirty="0" err="1"/>
              <a:t>Revisão</a:t>
            </a:r>
            <a:endParaRPr dirty="0"/>
          </a:p>
          <a:p>
            <a:pPr lvl="1"/>
            <a:r>
              <a:rPr dirty="0" err="1"/>
              <a:t>Recomenda</a:t>
            </a:r>
            <a:r>
              <a:rPr dirty="0"/>
              <a:t>-se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, </a:t>
            </a:r>
            <a:r>
              <a:rPr dirty="0" err="1"/>
              <a:t>ou</a:t>
            </a:r>
            <a:r>
              <a:rPr dirty="0"/>
              <a:t> semestral </a:t>
            </a:r>
            <a:r>
              <a:rPr dirty="0" err="1"/>
              <a:t>em</a:t>
            </a:r>
            <a:r>
              <a:rPr dirty="0"/>
              <a:t> ambientes </a:t>
            </a:r>
            <a:r>
              <a:rPr dirty="0" err="1"/>
              <a:t>críticos</a:t>
            </a:r>
            <a:r>
              <a:rPr dirty="0"/>
              <a:t>.</a:t>
            </a:r>
          </a:p>
          <a:p>
            <a:pPr lvl="1"/>
            <a:r>
              <a:rPr dirty="0"/>
              <a:t>A </a:t>
            </a:r>
            <a:r>
              <a:rPr dirty="0" err="1"/>
              <a:t>ausência</a:t>
            </a:r>
            <a:r>
              <a:rPr dirty="0"/>
              <a:t> de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tornar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 obsoleta e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vulnerabilidades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29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Critérios de Avaliação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Durante a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crítica</a:t>
            </a:r>
            <a:r>
              <a:rPr dirty="0"/>
              <a:t>,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usados</a:t>
            </a:r>
            <a:r>
              <a:rPr dirty="0"/>
              <a:t> </a:t>
            </a:r>
            <a:r>
              <a:rPr dirty="0" err="1"/>
              <a:t>critérios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:</a:t>
            </a:r>
          </a:p>
          <a:p>
            <a:pPr lvl="1"/>
            <a:r>
              <a:rPr dirty="0" err="1"/>
              <a:t>Efetividade</a:t>
            </a:r>
            <a:r>
              <a:rPr dirty="0"/>
              <a:t>: A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realmente</a:t>
            </a:r>
            <a:r>
              <a:rPr dirty="0"/>
              <a:t> </a:t>
            </a:r>
            <a:r>
              <a:rPr dirty="0" err="1"/>
              <a:t>reduz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?</a:t>
            </a:r>
          </a:p>
          <a:p>
            <a:pPr lvl="1"/>
            <a:r>
              <a:rPr dirty="0" err="1"/>
              <a:t>Aderência</a:t>
            </a:r>
            <a:r>
              <a:rPr dirty="0"/>
              <a:t>: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conhecem</a:t>
            </a:r>
            <a:r>
              <a:rPr dirty="0"/>
              <a:t> e </a:t>
            </a:r>
            <a:r>
              <a:rPr dirty="0" err="1"/>
              <a:t>seguem</a:t>
            </a:r>
            <a:r>
              <a:rPr dirty="0"/>
              <a:t> as </a:t>
            </a:r>
            <a:r>
              <a:rPr dirty="0" err="1"/>
              <a:t>regras</a:t>
            </a:r>
            <a:r>
              <a:rPr dirty="0"/>
              <a:t>?</a:t>
            </a:r>
          </a:p>
          <a:p>
            <a:pPr lvl="1"/>
            <a:r>
              <a:rPr dirty="0" err="1"/>
              <a:t>Clareza</a:t>
            </a:r>
            <a:r>
              <a:rPr dirty="0"/>
              <a:t>: O </a:t>
            </a:r>
            <a:r>
              <a:rPr dirty="0" err="1"/>
              <a:t>documento</a:t>
            </a:r>
            <a:r>
              <a:rPr dirty="0"/>
              <a:t> é </a:t>
            </a:r>
            <a:r>
              <a:rPr dirty="0" err="1"/>
              <a:t>compreendido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?</a:t>
            </a:r>
          </a:p>
          <a:p>
            <a:pPr lvl="1"/>
            <a:r>
              <a:rPr dirty="0" err="1"/>
              <a:t>Atualização</a:t>
            </a:r>
            <a:r>
              <a:rPr dirty="0"/>
              <a:t>: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alinhada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legislações</a:t>
            </a:r>
            <a:r>
              <a:rPr dirty="0"/>
              <a:t>?</a:t>
            </a:r>
          </a:p>
          <a:p>
            <a:pPr lvl="1"/>
            <a:r>
              <a:rPr dirty="0" err="1"/>
              <a:t>Medição</a:t>
            </a:r>
            <a:r>
              <a:rPr dirty="0"/>
              <a:t>: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(KPIs) que </a:t>
            </a:r>
            <a:r>
              <a:rPr dirty="0" err="1"/>
              <a:t>comprovem</a:t>
            </a:r>
            <a:r>
              <a:rPr dirty="0"/>
              <a:t>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4.3 Exemplos de Problemas Detectados em Análises Críticas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Política </a:t>
            </a:r>
            <a:r>
              <a:rPr dirty="0" err="1"/>
              <a:t>antiga</a:t>
            </a:r>
            <a:r>
              <a:rPr dirty="0"/>
              <a:t>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menciona</a:t>
            </a:r>
            <a:r>
              <a:rPr dirty="0"/>
              <a:t>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 </a:t>
            </a:r>
            <a:r>
              <a:rPr dirty="0" err="1"/>
              <a:t>nem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pessoais</a:t>
            </a:r>
            <a:r>
              <a:rPr dirty="0"/>
              <a:t> (BYOD).</a:t>
            </a:r>
          </a:p>
          <a:p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excessivamente</a:t>
            </a:r>
            <a:r>
              <a:rPr dirty="0"/>
              <a:t> </a:t>
            </a:r>
            <a:r>
              <a:rPr dirty="0" err="1"/>
              <a:t>técnico</a:t>
            </a:r>
            <a:r>
              <a:rPr dirty="0"/>
              <a:t>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tradução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para o </a:t>
            </a:r>
            <a:r>
              <a:rPr dirty="0" err="1"/>
              <a:t>dia</a:t>
            </a:r>
            <a:r>
              <a:rPr dirty="0"/>
              <a:t> a dia.</a:t>
            </a:r>
          </a:p>
          <a:p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desconhecem</a:t>
            </a:r>
            <a:r>
              <a:rPr dirty="0"/>
              <a:t> a </a:t>
            </a:r>
            <a:r>
              <a:rPr dirty="0" err="1"/>
              <a:t>política</a:t>
            </a:r>
            <a:r>
              <a:rPr dirty="0"/>
              <a:t>, pois </a:t>
            </a:r>
            <a:r>
              <a:rPr dirty="0" err="1"/>
              <a:t>nunca</a:t>
            </a:r>
            <a:r>
              <a:rPr dirty="0"/>
              <a:t> </a:t>
            </a:r>
            <a:r>
              <a:rPr dirty="0" err="1"/>
              <a:t>foram</a:t>
            </a:r>
            <a:r>
              <a:rPr dirty="0"/>
              <a:t> </a:t>
            </a:r>
            <a:r>
              <a:rPr dirty="0" err="1"/>
              <a:t>treinados</a:t>
            </a:r>
            <a:r>
              <a:rPr dirty="0"/>
              <a:t>.</a:t>
            </a:r>
          </a:p>
          <a:p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no </a:t>
            </a:r>
            <a:r>
              <a:rPr dirty="0" err="1"/>
              <a:t>papel</a:t>
            </a:r>
            <a:r>
              <a:rPr dirty="0"/>
              <a:t>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validação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dos </a:t>
            </a:r>
            <a:r>
              <a:rPr dirty="0" err="1"/>
              <a:t>controles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EFBC-A6D8-199A-99CD-215C90BE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6D61-FE50-ED84-4792-10371541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Objetivos Principais da PSI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8F82-C1B1-22E3-0A65-6139A8B7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</a:t>
            </a:r>
            <a:r>
              <a:rPr dirty="0" err="1"/>
              <a:t>Confidencialidade</a:t>
            </a:r>
            <a:endParaRPr dirty="0"/>
          </a:p>
          <a:p>
            <a:pPr lvl="1"/>
            <a:r>
              <a:rPr dirty="0" err="1"/>
              <a:t>Garantir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acessada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relatórios</a:t>
            </a:r>
            <a:r>
              <a:rPr dirty="0"/>
              <a:t> </a:t>
            </a:r>
            <a:r>
              <a:rPr dirty="0" err="1"/>
              <a:t>financeiros</a:t>
            </a:r>
            <a:r>
              <a:rPr dirty="0"/>
              <a:t> </a:t>
            </a:r>
            <a:r>
              <a:rPr dirty="0" err="1"/>
              <a:t>disponíveis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para a </a:t>
            </a:r>
            <a:r>
              <a:rPr dirty="0" err="1"/>
              <a:t>diretoria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Integridade</a:t>
            </a:r>
            <a:endParaRPr dirty="0"/>
          </a:p>
          <a:p>
            <a:pPr lvl="1"/>
            <a:r>
              <a:rPr dirty="0" err="1"/>
              <a:t>Assegurar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alterada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corrompida</a:t>
            </a:r>
            <a:r>
              <a:rPr dirty="0"/>
              <a:t> de forma </a:t>
            </a:r>
            <a:r>
              <a:rPr dirty="0" err="1"/>
              <a:t>indevida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banco de dados com logs que </a:t>
            </a:r>
            <a:r>
              <a:rPr dirty="0" err="1"/>
              <a:t>registram</a:t>
            </a:r>
            <a:r>
              <a:rPr dirty="0"/>
              <a:t> </a:t>
            </a:r>
            <a:r>
              <a:rPr dirty="0" err="1"/>
              <a:t>alterações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tempo real.</a:t>
            </a:r>
          </a:p>
          <a:p>
            <a:r>
              <a:rPr dirty="0"/>
              <a:t>3. </a:t>
            </a:r>
            <a:r>
              <a:rPr dirty="0" err="1"/>
              <a:t>Disponibilidade</a:t>
            </a:r>
            <a:endParaRPr dirty="0"/>
          </a:p>
          <a:p>
            <a:pPr lvl="1"/>
            <a:r>
              <a:rPr dirty="0" err="1"/>
              <a:t>Garantir</a:t>
            </a:r>
            <a:r>
              <a:rPr dirty="0"/>
              <a:t> que 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esteja</a:t>
            </a:r>
            <a:r>
              <a:rPr dirty="0"/>
              <a:t> </a:t>
            </a:r>
            <a:r>
              <a:rPr dirty="0" err="1"/>
              <a:t>acessível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necessária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atendimento</a:t>
            </a:r>
            <a:r>
              <a:rPr dirty="0"/>
              <a:t> online com plano de </a:t>
            </a:r>
            <a:r>
              <a:rPr dirty="0" err="1"/>
              <a:t>contingência</a:t>
            </a:r>
            <a:r>
              <a:rPr dirty="0"/>
              <a:t> para </a:t>
            </a:r>
            <a:r>
              <a:rPr dirty="0" err="1"/>
              <a:t>quedas</a:t>
            </a:r>
            <a:r>
              <a:rPr dirty="0"/>
              <a:t> de </a:t>
            </a:r>
            <a:r>
              <a:rPr dirty="0" err="1"/>
              <a:t>servidor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30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Benefícios da Análise Crítica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Garante que a PSI continue eficaz e atualizada.</a:t>
            </a:r>
          </a:p>
          <a:p>
            <a:r>
              <a:t>Reforça o comprometimento da alta direção.</a:t>
            </a:r>
          </a:p>
          <a:p>
            <a:r>
              <a:t>Melhora a adesão dos colaboradores.</a:t>
            </a:r>
          </a:p>
          <a:p>
            <a:r>
              <a:t>Evita falhas que poderiam gerar multas, perdas financeiras ou danos à reputação.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1 – Uso de Senhas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Senha deve ter no mínimo 8 caracteres, incluindo letras maiúsculas, minúsculas, números e símbolos.</a:t>
            </a:r>
          </a:p>
          <a:p>
            <a:r>
              <a:t>Proibido compartilhar senhas.</a:t>
            </a:r>
          </a:p>
          <a:p>
            <a:r>
              <a:t>Alteração obrigatória a cada 90 dias.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Exemplo</a:t>
            </a:r>
            <a:r>
              <a:rPr sz="3600" dirty="0"/>
              <a:t> 2 – </a:t>
            </a:r>
            <a:r>
              <a:rPr sz="3600" dirty="0" err="1"/>
              <a:t>Classificação</a:t>
            </a:r>
            <a:r>
              <a:rPr sz="3600" dirty="0"/>
              <a:t> da </a:t>
            </a:r>
            <a:r>
              <a:rPr sz="3600" dirty="0" err="1"/>
              <a:t>Informação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Confidencial: acesso restrito, exige criptografia.</a:t>
            </a:r>
          </a:p>
          <a:p>
            <a:r>
              <a:t>Interna: uso apenas dentro da organização.</a:t>
            </a:r>
          </a:p>
          <a:p>
            <a:r>
              <a:t>Pública: pode ser divulgada sem restrições.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Exemplo</a:t>
            </a:r>
            <a:r>
              <a:rPr sz="4000" dirty="0"/>
              <a:t> 3 – </a:t>
            </a:r>
            <a:r>
              <a:rPr sz="4000" dirty="0" err="1"/>
              <a:t>Resposta</a:t>
            </a:r>
            <a:r>
              <a:rPr sz="4000" dirty="0"/>
              <a:t> a </a:t>
            </a:r>
            <a:r>
              <a:rPr sz="4000" dirty="0" err="1"/>
              <a:t>Incidentes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Qualquer e-mail suspeito deve ser reportado ao time de segurança em até 24h.</a:t>
            </a:r>
          </a:p>
          <a:p>
            <a:r>
              <a:t>Vazamento de dados deve ser comunicado imediatamente à gestão.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Objetivos Principais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4. </a:t>
            </a:r>
            <a:r>
              <a:rPr dirty="0" err="1"/>
              <a:t>Redução</a:t>
            </a:r>
            <a:r>
              <a:rPr dirty="0"/>
              <a:t> de </a:t>
            </a:r>
            <a:r>
              <a:rPr dirty="0" err="1"/>
              <a:t>Riscos</a:t>
            </a:r>
            <a:endParaRPr dirty="0"/>
          </a:p>
          <a:p>
            <a:pPr lvl="1"/>
            <a:r>
              <a:rPr dirty="0" err="1"/>
              <a:t>Minimizar</a:t>
            </a:r>
            <a:r>
              <a:rPr dirty="0"/>
              <a:t> </a:t>
            </a:r>
            <a:r>
              <a:rPr dirty="0" err="1"/>
              <a:t>ameaças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externas</a:t>
            </a:r>
            <a:r>
              <a:rPr dirty="0"/>
              <a:t> que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comprometer</a:t>
            </a:r>
            <a:r>
              <a:rPr dirty="0"/>
              <a:t> dados.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bloqueio</a:t>
            </a:r>
            <a:r>
              <a:rPr dirty="0"/>
              <a:t> de sites </a:t>
            </a:r>
            <a:r>
              <a:rPr dirty="0" err="1"/>
              <a:t>maliciosos</a:t>
            </a:r>
            <a:r>
              <a:rPr dirty="0"/>
              <a:t> e </a:t>
            </a:r>
            <a:r>
              <a:rPr dirty="0" err="1"/>
              <a:t>antivírus</a:t>
            </a:r>
            <a:r>
              <a:rPr dirty="0"/>
              <a:t> </a:t>
            </a:r>
            <a:r>
              <a:rPr dirty="0" err="1"/>
              <a:t>corporativo</a:t>
            </a:r>
            <a:r>
              <a:rPr dirty="0"/>
              <a:t> </a:t>
            </a:r>
            <a:r>
              <a:rPr dirty="0" err="1"/>
              <a:t>atualizado</a:t>
            </a:r>
            <a:r>
              <a:rPr dirty="0"/>
              <a:t>.</a:t>
            </a:r>
          </a:p>
          <a:p>
            <a:r>
              <a:rPr dirty="0"/>
              <a:t>5. </a:t>
            </a:r>
            <a:r>
              <a:rPr dirty="0" err="1"/>
              <a:t>Definição</a:t>
            </a:r>
            <a:r>
              <a:rPr dirty="0"/>
              <a:t> de </a:t>
            </a:r>
            <a:r>
              <a:rPr dirty="0" err="1"/>
              <a:t>Responsabilidades</a:t>
            </a:r>
            <a:endParaRPr dirty="0"/>
          </a:p>
          <a:p>
            <a:pPr lvl="1"/>
            <a:r>
              <a:rPr dirty="0" err="1"/>
              <a:t>Estabelecer</a:t>
            </a:r>
            <a:r>
              <a:rPr dirty="0"/>
              <a:t> </a:t>
            </a:r>
            <a:r>
              <a:rPr dirty="0" err="1"/>
              <a:t>claramente</a:t>
            </a:r>
            <a:r>
              <a:rPr dirty="0"/>
              <a:t> </a:t>
            </a:r>
            <a:r>
              <a:rPr dirty="0" err="1"/>
              <a:t>quem</a:t>
            </a:r>
            <a:r>
              <a:rPr dirty="0"/>
              <a:t> </a:t>
            </a:r>
            <a:r>
              <a:rPr dirty="0" err="1"/>
              <a:t>faz</a:t>
            </a:r>
            <a:r>
              <a:rPr dirty="0"/>
              <a:t> o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termos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área</a:t>
            </a:r>
            <a:r>
              <a:rPr dirty="0"/>
              <a:t> de TI </a:t>
            </a:r>
            <a:r>
              <a:rPr dirty="0" err="1"/>
              <a:t>responsável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backups;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responsáveis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compartilhar</a:t>
            </a:r>
            <a:r>
              <a:rPr dirty="0"/>
              <a:t> </a:t>
            </a:r>
            <a:r>
              <a:rPr dirty="0" err="1"/>
              <a:t>senhas</a:t>
            </a:r>
            <a:r>
              <a:rPr dirty="0"/>
              <a:t>.</a:t>
            </a:r>
          </a:p>
          <a:p>
            <a:r>
              <a:rPr dirty="0"/>
              <a:t>6. </a:t>
            </a:r>
            <a:r>
              <a:rPr dirty="0" err="1"/>
              <a:t>Promoção</a:t>
            </a:r>
            <a:r>
              <a:rPr dirty="0"/>
              <a:t> da Cultura de </a:t>
            </a:r>
            <a:r>
              <a:rPr dirty="0" err="1"/>
              <a:t>Segurança</a:t>
            </a:r>
            <a:endParaRPr dirty="0"/>
          </a:p>
          <a:p>
            <a:pPr lvl="1"/>
            <a:r>
              <a:rPr dirty="0" err="1"/>
              <a:t>Conscientizar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boas </a:t>
            </a:r>
            <a:r>
              <a:rPr dirty="0" err="1"/>
              <a:t>práticas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campanhas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contra phishing e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anuais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Importância Estratégica da 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Alinhamento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Negócio</a:t>
            </a:r>
            <a:r>
              <a:rPr dirty="0"/>
              <a:t>: a </a:t>
            </a:r>
            <a:r>
              <a:rPr dirty="0" err="1"/>
              <a:t>informação</a:t>
            </a:r>
            <a:r>
              <a:rPr dirty="0"/>
              <a:t> é um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estratégico</a:t>
            </a:r>
            <a:r>
              <a:rPr dirty="0"/>
              <a:t>, </a:t>
            </a:r>
            <a:r>
              <a:rPr dirty="0" err="1"/>
              <a:t>assim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máquinas</a:t>
            </a:r>
            <a:r>
              <a:rPr dirty="0"/>
              <a:t>, </a:t>
            </a:r>
            <a:r>
              <a:rPr dirty="0" err="1"/>
              <a:t>prédios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capital </a:t>
            </a:r>
            <a:r>
              <a:rPr dirty="0" err="1"/>
              <a:t>financeiro</a:t>
            </a:r>
            <a:r>
              <a:rPr dirty="0"/>
              <a:t>.</a:t>
            </a:r>
          </a:p>
          <a:p>
            <a:r>
              <a:rPr dirty="0" err="1"/>
              <a:t>Redução</a:t>
            </a:r>
            <a:r>
              <a:rPr dirty="0"/>
              <a:t> de </a:t>
            </a:r>
            <a:r>
              <a:rPr dirty="0" err="1"/>
              <a:t>Prejuízos</a:t>
            </a:r>
            <a:r>
              <a:rPr dirty="0"/>
              <a:t>: </a:t>
            </a:r>
            <a:r>
              <a:rPr dirty="0" err="1"/>
              <a:t>falhas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perdas</a:t>
            </a:r>
            <a:r>
              <a:rPr dirty="0"/>
              <a:t> </a:t>
            </a:r>
            <a:r>
              <a:rPr dirty="0" err="1"/>
              <a:t>financeiras</a:t>
            </a:r>
            <a:r>
              <a:rPr dirty="0"/>
              <a:t>, </a:t>
            </a:r>
            <a:r>
              <a:rPr dirty="0" err="1"/>
              <a:t>danos</a:t>
            </a:r>
            <a:r>
              <a:rPr dirty="0"/>
              <a:t> à </a:t>
            </a:r>
            <a:r>
              <a:rPr dirty="0" err="1"/>
              <a:t>imagem</a:t>
            </a:r>
            <a:r>
              <a:rPr dirty="0"/>
              <a:t> e </a:t>
            </a:r>
            <a:r>
              <a:rPr dirty="0" err="1"/>
              <a:t>sanções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.</a:t>
            </a:r>
          </a:p>
          <a:p>
            <a:r>
              <a:rPr dirty="0" err="1"/>
              <a:t>Conformidade</a:t>
            </a:r>
            <a:r>
              <a:rPr dirty="0"/>
              <a:t> Legal e </a:t>
            </a:r>
            <a:r>
              <a:rPr dirty="0" err="1"/>
              <a:t>Normativa</a:t>
            </a:r>
            <a:r>
              <a:rPr dirty="0"/>
              <a:t>: </a:t>
            </a:r>
            <a:r>
              <a:rPr dirty="0" err="1"/>
              <a:t>ajuda</a:t>
            </a:r>
            <a:r>
              <a:rPr dirty="0"/>
              <a:t> a </a:t>
            </a:r>
            <a:r>
              <a:rPr dirty="0" err="1"/>
              <a:t>cumprir</a:t>
            </a:r>
            <a:r>
              <a:rPr dirty="0"/>
              <a:t>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LGPD, ISO 27001 e </a:t>
            </a:r>
            <a:r>
              <a:rPr dirty="0" err="1"/>
              <a:t>legislações</a:t>
            </a:r>
            <a:r>
              <a:rPr dirty="0"/>
              <a:t> </a:t>
            </a:r>
            <a:r>
              <a:rPr dirty="0" err="1"/>
              <a:t>setoriais</a:t>
            </a:r>
            <a:r>
              <a:rPr dirty="0"/>
              <a:t>.</a:t>
            </a:r>
          </a:p>
          <a:p>
            <a:r>
              <a:rPr dirty="0" err="1"/>
              <a:t>Proteção</a:t>
            </a:r>
            <a:r>
              <a:rPr dirty="0"/>
              <a:t> contra </a:t>
            </a:r>
            <a:r>
              <a:rPr dirty="0" err="1"/>
              <a:t>Engenharia</a:t>
            </a:r>
            <a:r>
              <a:rPr dirty="0"/>
              <a:t> Social: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reduzem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de </a:t>
            </a:r>
            <a:r>
              <a:rPr dirty="0" err="1"/>
              <a:t>ataques</a:t>
            </a:r>
            <a:r>
              <a:rPr dirty="0"/>
              <a:t> </a:t>
            </a:r>
            <a:r>
              <a:rPr dirty="0" err="1"/>
              <a:t>baseados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pessoas</a:t>
            </a:r>
            <a:r>
              <a:rPr dirty="0"/>
              <a:t> (Peixoto, 2006).</a:t>
            </a:r>
          </a:p>
          <a:p>
            <a:r>
              <a:rPr dirty="0" err="1"/>
              <a:t>Prevenção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</a:t>
            </a:r>
            <a:r>
              <a:rPr dirty="0" err="1"/>
              <a:t>Correção</a:t>
            </a:r>
            <a:r>
              <a:rPr dirty="0"/>
              <a:t>: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estruturada</a:t>
            </a:r>
            <a:r>
              <a:rPr dirty="0"/>
              <a:t> </a:t>
            </a:r>
            <a:r>
              <a:rPr dirty="0" err="1"/>
              <a:t>antecipa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,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</a:t>
            </a:r>
            <a:r>
              <a:rPr dirty="0" err="1"/>
              <a:t>agir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incidentes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1.4 Exemplos Práticos de Relevância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Caso 1: Uma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PSI </a:t>
            </a:r>
            <a:r>
              <a:rPr dirty="0" err="1"/>
              <a:t>sofre</a:t>
            </a:r>
            <a:r>
              <a:rPr dirty="0"/>
              <a:t> um </a:t>
            </a:r>
            <a:r>
              <a:rPr dirty="0" err="1"/>
              <a:t>vazamento</a:t>
            </a:r>
            <a:r>
              <a:rPr dirty="0"/>
              <a:t> de dados de </a:t>
            </a:r>
            <a:r>
              <a:rPr dirty="0" err="1"/>
              <a:t>clientes</a:t>
            </a:r>
            <a:r>
              <a:rPr dirty="0"/>
              <a:t>. </a:t>
            </a:r>
            <a:r>
              <a:rPr dirty="0" err="1"/>
              <a:t>Além</a:t>
            </a:r>
            <a:r>
              <a:rPr dirty="0"/>
              <a:t> do </a:t>
            </a:r>
            <a:r>
              <a:rPr dirty="0" err="1"/>
              <a:t>dano</a:t>
            </a:r>
            <a:r>
              <a:rPr dirty="0"/>
              <a:t> à </a:t>
            </a:r>
            <a:r>
              <a:rPr dirty="0" err="1"/>
              <a:t>reputação</a:t>
            </a:r>
            <a:r>
              <a:rPr dirty="0"/>
              <a:t>,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multada</a:t>
            </a:r>
            <a:r>
              <a:rPr dirty="0"/>
              <a:t> pela LGPD.</a:t>
            </a:r>
          </a:p>
          <a:p>
            <a:r>
              <a:rPr dirty="0"/>
              <a:t>Caso 2: Uma </a:t>
            </a:r>
            <a:r>
              <a:rPr dirty="0" err="1"/>
              <a:t>instituição</a:t>
            </a:r>
            <a:r>
              <a:rPr dirty="0"/>
              <a:t> </a:t>
            </a:r>
            <a:r>
              <a:rPr dirty="0" err="1"/>
              <a:t>financeira</a:t>
            </a:r>
            <a:r>
              <a:rPr dirty="0"/>
              <a:t> com PSI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definida</a:t>
            </a:r>
            <a:r>
              <a:rPr dirty="0"/>
              <a:t> </a:t>
            </a:r>
            <a:r>
              <a:rPr dirty="0" err="1"/>
              <a:t>consegue</a:t>
            </a:r>
            <a:r>
              <a:rPr dirty="0"/>
              <a:t> </a:t>
            </a:r>
            <a:r>
              <a:rPr dirty="0" err="1"/>
              <a:t>recuperar</a:t>
            </a:r>
            <a:r>
              <a:rPr dirty="0"/>
              <a:t> dados </a:t>
            </a:r>
            <a:r>
              <a:rPr dirty="0" err="1"/>
              <a:t>rapidamente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</a:t>
            </a:r>
            <a:r>
              <a:rPr dirty="0" err="1"/>
              <a:t>falha</a:t>
            </a:r>
            <a:r>
              <a:rPr dirty="0"/>
              <a:t> de </a:t>
            </a:r>
            <a:r>
              <a:rPr dirty="0" err="1"/>
              <a:t>servidor</a:t>
            </a:r>
            <a:r>
              <a:rPr dirty="0"/>
              <a:t>, </a:t>
            </a:r>
            <a:r>
              <a:rPr dirty="0" err="1"/>
              <a:t>mantendo</a:t>
            </a:r>
            <a:r>
              <a:rPr dirty="0"/>
              <a:t> a </a:t>
            </a:r>
            <a:r>
              <a:rPr dirty="0" err="1"/>
              <a:t>confiança</a:t>
            </a:r>
            <a:r>
              <a:rPr dirty="0"/>
              <a:t> do </a:t>
            </a:r>
            <a:r>
              <a:rPr dirty="0" err="1"/>
              <a:t>cliente</a:t>
            </a:r>
            <a:r>
              <a:rPr dirty="0"/>
              <a:t>.</a:t>
            </a:r>
          </a:p>
          <a:p>
            <a:r>
              <a:rPr dirty="0"/>
              <a:t>Caso 3: Um </a:t>
            </a:r>
            <a:r>
              <a:rPr dirty="0" err="1"/>
              <a:t>colaborador</a:t>
            </a:r>
            <a:r>
              <a:rPr dirty="0"/>
              <a:t> </a:t>
            </a:r>
            <a:r>
              <a:rPr dirty="0" err="1"/>
              <a:t>tenta</a:t>
            </a:r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software </a:t>
            </a:r>
            <a:r>
              <a:rPr dirty="0" err="1"/>
              <a:t>pirata</a:t>
            </a:r>
            <a:r>
              <a:rPr dirty="0"/>
              <a:t>; a PSI </a:t>
            </a:r>
            <a:r>
              <a:rPr dirty="0" err="1"/>
              <a:t>proíbe</a:t>
            </a:r>
            <a:r>
              <a:rPr dirty="0"/>
              <a:t> e </a:t>
            </a:r>
            <a:r>
              <a:rPr dirty="0" err="1"/>
              <a:t>responsabiliza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 e </a:t>
            </a:r>
            <a:r>
              <a:rPr dirty="0" err="1"/>
              <a:t>técnicos</a:t>
            </a:r>
            <a:r>
              <a:rPr dirty="0"/>
              <a:t>.</a:t>
            </a:r>
          </a:p>
          <a:p>
            <a:r>
              <a:rPr lang="en-US" dirty="0"/>
              <a:t>A</a:t>
            </a:r>
            <a:r>
              <a:rPr dirty="0"/>
              <a:t> PSI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apenas</a:t>
            </a:r>
            <a:r>
              <a:rPr dirty="0"/>
              <a:t> um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burocrático</a:t>
            </a:r>
            <a:r>
              <a:rPr dirty="0"/>
              <a:t>, mas sim </a:t>
            </a:r>
            <a:r>
              <a:rPr dirty="0" err="1"/>
              <a:t>uma</a:t>
            </a:r>
            <a:r>
              <a:rPr dirty="0"/>
              <a:t> ferramenta </a:t>
            </a:r>
            <a:r>
              <a:rPr dirty="0" err="1"/>
              <a:t>estratégica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 </a:t>
            </a:r>
            <a:r>
              <a:rPr dirty="0" err="1"/>
              <a:t>organizacional</a:t>
            </a:r>
            <a:r>
              <a:rPr dirty="0"/>
              <a:t>.</a:t>
            </a:r>
          </a:p>
          <a:p>
            <a:r>
              <a:rPr dirty="0"/>
              <a:t>Ela </a:t>
            </a:r>
            <a:r>
              <a:rPr dirty="0" err="1"/>
              <a:t>dá</a:t>
            </a:r>
            <a:r>
              <a:rPr dirty="0"/>
              <a:t> </a:t>
            </a:r>
            <a:r>
              <a:rPr dirty="0" err="1"/>
              <a:t>clareza</a:t>
            </a:r>
            <a:r>
              <a:rPr dirty="0"/>
              <a:t>, </a:t>
            </a:r>
            <a:r>
              <a:rPr dirty="0" err="1"/>
              <a:t>disciplina</a:t>
            </a:r>
            <a:r>
              <a:rPr dirty="0"/>
              <a:t> e </a:t>
            </a:r>
            <a:r>
              <a:rPr dirty="0" err="1"/>
              <a:t>direção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, </a:t>
            </a:r>
            <a:r>
              <a:rPr dirty="0" err="1"/>
              <a:t>ajudando</a:t>
            </a:r>
            <a:r>
              <a:rPr dirty="0"/>
              <a:t> a </a:t>
            </a:r>
            <a:r>
              <a:rPr dirty="0" err="1"/>
              <a:t>transformar</a:t>
            </a:r>
            <a:r>
              <a:rPr dirty="0"/>
              <a:t> a </a:t>
            </a:r>
            <a:r>
              <a:rPr dirty="0" err="1"/>
              <a:t>cultura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torno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Estrutura de um Documento de Política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Uma 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(PSI)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organizada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seções</a:t>
            </a:r>
            <a:r>
              <a:rPr dirty="0"/>
              <a:t> </a:t>
            </a:r>
            <a:r>
              <a:rPr dirty="0" err="1"/>
              <a:t>claras</a:t>
            </a:r>
            <a:r>
              <a:rPr dirty="0"/>
              <a:t>, de modo a </a:t>
            </a:r>
            <a:r>
              <a:rPr dirty="0" err="1"/>
              <a:t>orientar</a:t>
            </a:r>
            <a:r>
              <a:rPr dirty="0"/>
              <a:t> tanto 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finais</a:t>
            </a:r>
            <a:r>
              <a:rPr lang="en-US" dirty="0"/>
              <a:t>. </a:t>
            </a:r>
            <a:r>
              <a:rPr lang="en-US" dirty="0" err="1"/>
              <a:t>Componentes</a:t>
            </a:r>
            <a:r>
              <a:rPr dirty="0"/>
              <a:t>: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Introdução</a:t>
            </a:r>
            <a:r>
              <a:rPr lang="en-US" b="1" dirty="0"/>
              <a:t> e </a:t>
            </a:r>
            <a:r>
              <a:rPr lang="en-US" b="1" dirty="0" err="1"/>
              <a:t>Objetivos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Escopo</a:t>
            </a:r>
            <a:r>
              <a:rPr lang="en-US" b="1" dirty="0"/>
              <a:t> e </a:t>
            </a:r>
            <a:r>
              <a:rPr lang="en-US" b="1" dirty="0" err="1"/>
              <a:t>Abrangência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Princípios</a:t>
            </a:r>
            <a:r>
              <a:rPr lang="en-US" b="1" dirty="0"/>
              <a:t> de </a:t>
            </a:r>
            <a:r>
              <a:rPr lang="en-US" b="1" dirty="0" err="1"/>
              <a:t>Segurança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Responsabilidades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Regras</a:t>
            </a:r>
            <a:r>
              <a:rPr lang="en-US" b="1" dirty="0"/>
              <a:t> e </a:t>
            </a:r>
            <a:r>
              <a:rPr lang="en-US" b="1" dirty="0" err="1"/>
              <a:t>Diretrizes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Incidentes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 err="1"/>
              <a:t>Treinamento</a:t>
            </a:r>
            <a:r>
              <a:rPr lang="en-US" b="1" dirty="0"/>
              <a:t> e </a:t>
            </a:r>
            <a:r>
              <a:rPr lang="en-US" b="1" dirty="0" err="1"/>
              <a:t>Conscientização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pt-BR" b="1" dirty="0"/>
              <a:t>Revisão e Atualização da Política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1. </a:t>
            </a:r>
            <a:r>
              <a:rPr dirty="0" err="1"/>
              <a:t>Introdução</a:t>
            </a:r>
            <a:r>
              <a:rPr dirty="0"/>
              <a:t> e </a:t>
            </a:r>
            <a:r>
              <a:rPr dirty="0" err="1"/>
              <a:t>Objetivos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explicar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que o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existe</a:t>
            </a:r>
            <a:r>
              <a:rPr dirty="0"/>
              <a:t> e qual 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estratégica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“Este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estabelece</a:t>
            </a:r>
            <a:r>
              <a:rPr dirty="0"/>
              <a:t> as </a:t>
            </a:r>
            <a:r>
              <a:rPr dirty="0" err="1"/>
              <a:t>diretrizes</a:t>
            </a:r>
            <a:r>
              <a:rPr dirty="0"/>
              <a:t> para </a:t>
            </a:r>
            <a:r>
              <a:rPr dirty="0" err="1"/>
              <a:t>proteger</a:t>
            </a:r>
            <a:r>
              <a:rPr dirty="0"/>
              <a:t> as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críticas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, </a:t>
            </a:r>
            <a:r>
              <a:rPr dirty="0" err="1"/>
              <a:t>garantindo</a:t>
            </a:r>
            <a:r>
              <a:rPr dirty="0"/>
              <a:t> a </a:t>
            </a:r>
            <a:r>
              <a:rPr dirty="0" err="1"/>
              <a:t>continuidade</a:t>
            </a:r>
            <a:r>
              <a:rPr dirty="0"/>
              <a:t> dos </a:t>
            </a:r>
            <a:r>
              <a:rPr dirty="0" err="1"/>
              <a:t>negócios</a:t>
            </a:r>
            <a:r>
              <a:rPr dirty="0"/>
              <a:t> e o </a:t>
            </a:r>
            <a:r>
              <a:rPr dirty="0" err="1"/>
              <a:t>cumprimento</a:t>
            </a:r>
            <a:r>
              <a:rPr dirty="0"/>
              <a:t> das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.”</a:t>
            </a:r>
          </a:p>
          <a:p>
            <a:r>
              <a:rPr dirty="0" err="1"/>
              <a:t>Objetivos</a:t>
            </a:r>
            <a:r>
              <a:rPr dirty="0"/>
              <a:t> </a:t>
            </a:r>
            <a:r>
              <a:rPr dirty="0" err="1"/>
              <a:t>típicos</a:t>
            </a:r>
            <a:r>
              <a:rPr dirty="0"/>
              <a:t>:</a:t>
            </a:r>
          </a:p>
          <a:p>
            <a:pPr lvl="1"/>
            <a:r>
              <a:rPr dirty="0" err="1"/>
              <a:t>Proteger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conformidade</a:t>
            </a:r>
            <a:r>
              <a:rPr dirty="0"/>
              <a:t> com </a:t>
            </a:r>
            <a:r>
              <a:rPr dirty="0" err="1"/>
              <a:t>legislações</a:t>
            </a:r>
            <a:r>
              <a:rPr dirty="0"/>
              <a:t> e </a:t>
            </a:r>
            <a:r>
              <a:rPr dirty="0" err="1"/>
              <a:t>normas</a:t>
            </a:r>
            <a:r>
              <a:rPr dirty="0"/>
              <a:t> (ex.: LGPD, ISO 27001).</a:t>
            </a:r>
          </a:p>
          <a:p>
            <a:pPr lvl="1"/>
            <a:r>
              <a:rPr dirty="0" err="1"/>
              <a:t>Reforçar</a:t>
            </a:r>
            <a:r>
              <a:rPr dirty="0"/>
              <a:t> a </a:t>
            </a:r>
            <a:r>
              <a:rPr dirty="0" err="1"/>
              <a:t>responsabilidade</a:t>
            </a:r>
            <a:r>
              <a:rPr dirty="0"/>
              <a:t> individual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colaborador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dirty="0"/>
              <a:t>2. </a:t>
            </a:r>
            <a:r>
              <a:rPr dirty="0" err="1"/>
              <a:t>Escopo</a:t>
            </a:r>
            <a:r>
              <a:rPr dirty="0"/>
              <a:t> e </a:t>
            </a:r>
            <a:r>
              <a:rPr dirty="0" err="1"/>
              <a:t>Abrangência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Define o que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coberto</a:t>
            </a:r>
            <a:r>
              <a:rPr dirty="0"/>
              <a:t> pela </a:t>
            </a:r>
            <a:r>
              <a:rPr dirty="0" err="1"/>
              <a:t>política</a:t>
            </a:r>
            <a:r>
              <a:rPr dirty="0"/>
              <a:t>.</a:t>
            </a:r>
          </a:p>
          <a:p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pessoas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 e </a:t>
            </a:r>
            <a:r>
              <a:rPr dirty="0" err="1"/>
              <a:t>informações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pPr lvl="1"/>
            <a:r>
              <a:rPr dirty="0"/>
              <a:t>“</a:t>
            </a:r>
            <a:r>
              <a:rPr dirty="0" err="1"/>
              <a:t>Abrange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, </a:t>
            </a:r>
            <a:r>
              <a:rPr dirty="0" err="1"/>
              <a:t>prestadores</a:t>
            </a:r>
            <a:r>
              <a:rPr dirty="0"/>
              <a:t> de </a:t>
            </a:r>
            <a:r>
              <a:rPr dirty="0" err="1"/>
              <a:t>serviços</a:t>
            </a:r>
            <a:r>
              <a:rPr dirty="0"/>
              <a:t> e </a:t>
            </a:r>
            <a:r>
              <a:rPr dirty="0" err="1"/>
              <a:t>parceiros</a:t>
            </a:r>
            <a:r>
              <a:rPr dirty="0"/>
              <a:t> que </a:t>
            </a:r>
            <a:r>
              <a:rPr dirty="0" err="1"/>
              <a:t>tenham</a:t>
            </a:r>
            <a:r>
              <a:rPr dirty="0"/>
              <a:t> </a:t>
            </a:r>
            <a:r>
              <a:rPr dirty="0" err="1"/>
              <a:t>acesso</a:t>
            </a:r>
            <a:r>
              <a:rPr dirty="0"/>
              <a:t> a dados da </a:t>
            </a:r>
            <a:r>
              <a:rPr dirty="0" err="1"/>
              <a:t>organização</a:t>
            </a:r>
            <a:r>
              <a:rPr dirty="0"/>
              <a:t>.”</a:t>
            </a:r>
          </a:p>
          <a:p>
            <a:pPr lvl="1"/>
            <a:r>
              <a:rPr dirty="0"/>
              <a:t>“</a:t>
            </a:r>
            <a:r>
              <a:rPr dirty="0" err="1"/>
              <a:t>Inclui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corporativos</a:t>
            </a:r>
            <a:r>
              <a:rPr dirty="0"/>
              <a:t>,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, redes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papel</a:t>
            </a:r>
            <a:r>
              <a:rPr dirty="0"/>
              <a:t>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2158</Words>
  <Application>Microsoft Office PowerPoint</Application>
  <PresentationFormat>On-screen Show (4:3)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Políticas de Segurança da Informação</vt:lpstr>
      <vt:lpstr>O que é a Política de Segurança da Informação (PSI)</vt:lpstr>
      <vt:lpstr>1.2 Objetivos Principais da PSI</vt:lpstr>
      <vt:lpstr>1.2 Objetivos Principais da PSI</vt:lpstr>
      <vt:lpstr>1.3 Importância Estratégica da PSI</vt:lpstr>
      <vt:lpstr>1.4 Exemplos Práticos de Relevância</vt:lpstr>
      <vt:lpstr>2. Estrutura de um Documento de Política de Segurança</vt:lpstr>
      <vt:lpstr>2.1. Introdução e Objetivos</vt:lpstr>
      <vt:lpstr>2.2. Escopo e Abrangência</vt:lpstr>
      <vt:lpstr>2.3. Princípios de Segurança</vt:lpstr>
      <vt:lpstr>2.4. Responsabilidades</vt:lpstr>
      <vt:lpstr>2.4. Responsabilidades</vt:lpstr>
      <vt:lpstr>2.5. Regras e Diretrizes</vt:lpstr>
      <vt:lpstr>2.5. Regras e Diretrizes</vt:lpstr>
      <vt:lpstr>2.6. Gestão de Incidentes</vt:lpstr>
      <vt:lpstr>2.7. Treinamento e Conscientização</vt:lpstr>
      <vt:lpstr>2.8. Revisão e Atualização da Política</vt:lpstr>
      <vt:lpstr>3. Responsabilidades</vt:lpstr>
      <vt:lpstr>3.1. Alta Administração</vt:lpstr>
      <vt:lpstr>3.2. Gestores</vt:lpstr>
      <vt:lpstr>3.3. Equipe de TI/Segurança</vt:lpstr>
      <vt:lpstr>3.4. Usuários Finais</vt:lpstr>
      <vt:lpstr>3.5. Auditores Internos/Externos</vt:lpstr>
      <vt:lpstr>Resumo visual das responsabilidades</vt:lpstr>
      <vt:lpstr>4. Análise Crítica da Política</vt:lpstr>
      <vt:lpstr>4.1 Requisitos de uma Análise Crítica</vt:lpstr>
      <vt:lpstr>4.1 Requisitos de uma Análise Crítica</vt:lpstr>
      <vt:lpstr>4.2 Critérios de Avaliação da PSI</vt:lpstr>
      <vt:lpstr>4.3 Exemplos de Problemas Detectados em Análises Críticas</vt:lpstr>
      <vt:lpstr>4.4 Benefícios da Análise Crítica</vt:lpstr>
      <vt:lpstr>Exemplo 1 – Uso de Senhas</vt:lpstr>
      <vt:lpstr>Exemplo 2 – Classificação da Informação</vt:lpstr>
      <vt:lpstr>Exemplo 3 – Resposta a Incidentes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2025-08-26T01:54:23Z</dcterms:modified>
  <cp:category/>
</cp:coreProperties>
</file>