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9" r:id="rId3"/>
    <p:sldId id="272" r:id="rId4"/>
    <p:sldId id="260" r:id="rId5"/>
    <p:sldId id="262" r:id="rId6"/>
    <p:sldId id="273" r:id="rId7"/>
    <p:sldId id="264" r:id="rId8"/>
    <p:sldId id="274" r:id="rId9"/>
    <p:sldId id="266" r:id="rId10"/>
    <p:sldId id="275" r:id="rId11"/>
    <p:sldId id="268" r:id="rId12"/>
    <p:sldId id="276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16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3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3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9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11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8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7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9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0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5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4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09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ISO 27001: Controles de Segurança (A.5 a A.9)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0948E0-6A9F-5ECD-4ED9-39D2D56B1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1A438-FC75-B22C-1214-288C1EB7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pt-BR" sz="3100">
                <a:solidFill>
                  <a:srgbClr val="FFFFFF"/>
                </a:solidFill>
              </a:rPr>
              <a:t>A.8 – Gestão de Ativos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89630-7797-3E8C-6CCD-ACD5EFC9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 lvl="1"/>
            <a:r>
              <a:rPr dirty="0" err="1"/>
              <a:t>Proprietário</a:t>
            </a:r>
            <a:r>
              <a:rPr dirty="0"/>
              <a:t> do </a:t>
            </a:r>
            <a:r>
              <a:rPr dirty="0" err="1"/>
              <a:t>ativo</a:t>
            </a:r>
            <a:r>
              <a:rPr dirty="0"/>
              <a:t>: </a:t>
            </a:r>
            <a:r>
              <a:rPr dirty="0" err="1"/>
              <a:t>cada</a:t>
            </a:r>
            <a:r>
              <a:rPr dirty="0"/>
              <a:t> </a:t>
            </a:r>
            <a:r>
              <a:rPr dirty="0" err="1"/>
              <a:t>ativo</a:t>
            </a:r>
            <a:r>
              <a:rPr dirty="0"/>
              <a:t> </a:t>
            </a:r>
            <a:r>
              <a:rPr dirty="0" err="1"/>
              <a:t>deve</a:t>
            </a:r>
            <a:r>
              <a:rPr dirty="0"/>
              <a:t> </a:t>
            </a:r>
            <a:r>
              <a:rPr dirty="0" err="1"/>
              <a:t>ter</a:t>
            </a:r>
            <a:r>
              <a:rPr dirty="0"/>
              <a:t> um </a:t>
            </a:r>
            <a:r>
              <a:rPr dirty="0" err="1"/>
              <a:t>responsável</a:t>
            </a:r>
            <a:r>
              <a:rPr dirty="0"/>
              <a:t> que decide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ele</a:t>
            </a:r>
            <a:r>
              <a:rPr dirty="0"/>
              <a:t> </a:t>
            </a:r>
            <a:r>
              <a:rPr dirty="0" err="1"/>
              <a:t>pode</a:t>
            </a:r>
            <a:r>
              <a:rPr dirty="0"/>
              <a:t> ser </a:t>
            </a:r>
            <a:r>
              <a:rPr dirty="0" err="1"/>
              <a:t>usado</a:t>
            </a:r>
            <a:r>
              <a:rPr dirty="0"/>
              <a:t>, </a:t>
            </a:r>
            <a:r>
              <a:rPr dirty="0" err="1"/>
              <a:t>compartilhado</a:t>
            </a:r>
            <a:r>
              <a:rPr dirty="0"/>
              <a:t> e </a:t>
            </a:r>
            <a:r>
              <a:rPr dirty="0" err="1"/>
              <a:t>protegido</a:t>
            </a:r>
            <a:r>
              <a:rPr dirty="0"/>
              <a:t>.</a:t>
            </a:r>
          </a:p>
          <a:p>
            <a:pPr lvl="1"/>
            <a:r>
              <a:rPr dirty="0" err="1"/>
              <a:t>Benefícios</a:t>
            </a:r>
            <a:r>
              <a:rPr dirty="0"/>
              <a:t>: </a:t>
            </a:r>
            <a:r>
              <a:rPr dirty="0" err="1"/>
              <a:t>permite</a:t>
            </a:r>
            <a:r>
              <a:rPr dirty="0"/>
              <a:t> </a:t>
            </a:r>
            <a:r>
              <a:rPr dirty="0" err="1"/>
              <a:t>priorizar</a:t>
            </a:r>
            <a:r>
              <a:rPr dirty="0"/>
              <a:t> </a:t>
            </a:r>
            <a:r>
              <a:rPr dirty="0" err="1"/>
              <a:t>controles</a:t>
            </a:r>
            <a:r>
              <a:rPr dirty="0"/>
              <a:t> de </a:t>
            </a:r>
            <a:r>
              <a:rPr dirty="0" err="1"/>
              <a:t>acordo</a:t>
            </a:r>
            <a:r>
              <a:rPr dirty="0"/>
              <a:t> com a </a:t>
            </a:r>
            <a:r>
              <a:rPr dirty="0" err="1"/>
              <a:t>importância</a:t>
            </a:r>
            <a:r>
              <a:rPr dirty="0"/>
              <a:t> dos </a:t>
            </a:r>
            <a:r>
              <a:rPr dirty="0" err="1"/>
              <a:t>ativos</a:t>
            </a:r>
            <a:r>
              <a:rPr dirty="0"/>
              <a:t> para o </a:t>
            </a:r>
            <a:r>
              <a:rPr dirty="0" err="1"/>
              <a:t>negócio</a:t>
            </a:r>
            <a:r>
              <a:rPr dirty="0"/>
              <a:t>.</a:t>
            </a:r>
          </a:p>
          <a:p>
            <a:r>
              <a:rPr dirty="0" err="1"/>
              <a:t>Exemp</a:t>
            </a:r>
            <a:r>
              <a:rPr lang="pt-BR" dirty="0"/>
              <a:t>lo prático: uma startup mantém inventário dos notebooks fornecidos a funcionários, com regras para uso e devolução.</a:t>
            </a:r>
          </a:p>
        </p:txBody>
      </p:sp>
    </p:spTree>
    <p:extLst>
      <p:ext uri="{BB962C8B-B14F-4D97-AF65-F5344CB8AC3E}">
        <p14:creationId xmlns:p14="http://schemas.microsoft.com/office/powerpoint/2010/main" val="811635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pt-BR" sz="3100">
                <a:solidFill>
                  <a:srgbClr val="FFFFFF"/>
                </a:solidFill>
              </a:rPr>
              <a:t>A.9 – Controle de Acesso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rPr dirty="0" err="1"/>
              <a:t>Finalidade</a:t>
            </a:r>
            <a:r>
              <a:rPr dirty="0"/>
              <a:t>: </a:t>
            </a:r>
            <a:r>
              <a:rPr dirty="0" err="1"/>
              <a:t>restringir</a:t>
            </a:r>
            <a:r>
              <a:rPr dirty="0"/>
              <a:t> o </a:t>
            </a:r>
            <a:r>
              <a:rPr dirty="0" err="1"/>
              <a:t>acesso</a:t>
            </a:r>
            <a:r>
              <a:rPr dirty="0"/>
              <a:t> </a:t>
            </a:r>
            <a:r>
              <a:rPr dirty="0" err="1"/>
              <a:t>às</a:t>
            </a:r>
            <a:r>
              <a:rPr dirty="0"/>
              <a:t> </a:t>
            </a:r>
            <a:r>
              <a:rPr dirty="0" err="1"/>
              <a:t>informações</a:t>
            </a:r>
            <a:r>
              <a:rPr dirty="0"/>
              <a:t> </a:t>
            </a:r>
            <a:r>
              <a:rPr dirty="0" err="1"/>
              <a:t>apenas</a:t>
            </a:r>
            <a:r>
              <a:rPr dirty="0"/>
              <a:t> a </a:t>
            </a:r>
            <a:r>
              <a:rPr dirty="0" err="1"/>
              <a:t>pessoas</a:t>
            </a:r>
            <a:r>
              <a:rPr dirty="0"/>
              <a:t> </a:t>
            </a:r>
            <a:r>
              <a:rPr dirty="0" err="1"/>
              <a:t>autorizadas</a:t>
            </a:r>
            <a:r>
              <a:rPr dirty="0"/>
              <a:t>, </a:t>
            </a:r>
            <a:r>
              <a:rPr dirty="0" err="1"/>
              <a:t>conforme</a:t>
            </a:r>
            <a:r>
              <a:rPr dirty="0"/>
              <a:t> </a:t>
            </a:r>
            <a:r>
              <a:rPr dirty="0" err="1"/>
              <a:t>suas</a:t>
            </a:r>
            <a:r>
              <a:rPr dirty="0"/>
              <a:t> </a:t>
            </a:r>
            <a:r>
              <a:rPr dirty="0" err="1"/>
              <a:t>responsabilidades</a:t>
            </a:r>
            <a:r>
              <a:rPr dirty="0"/>
              <a:t>.</a:t>
            </a:r>
          </a:p>
          <a:p>
            <a:r>
              <a:rPr dirty="0" err="1"/>
              <a:t>Principais</a:t>
            </a:r>
            <a:r>
              <a:rPr dirty="0"/>
              <a:t> </a:t>
            </a:r>
            <a:r>
              <a:rPr dirty="0" err="1"/>
              <a:t>medidas</a:t>
            </a:r>
            <a:r>
              <a:rPr dirty="0"/>
              <a:t>:</a:t>
            </a:r>
          </a:p>
          <a:p>
            <a:pPr lvl="1"/>
            <a:r>
              <a:rPr dirty="0"/>
              <a:t>Política de </a:t>
            </a:r>
            <a:r>
              <a:rPr dirty="0" err="1"/>
              <a:t>controle</a:t>
            </a:r>
            <a:r>
              <a:rPr dirty="0"/>
              <a:t> de </a:t>
            </a:r>
            <a:r>
              <a:rPr dirty="0" err="1"/>
              <a:t>acesso</a:t>
            </a:r>
            <a:r>
              <a:rPr dirty="0"/>
              <a:t>: </a:t>
            </a:r>
            <a:r>
              <a:rPr dirty="0" err="1"/>
              <a:t>documento</a:t>
            </a:r>
            <a:r>
              <a:rPr dirty="0"/>
              <a:t> que define </a:t>
            </a:r>
            <a:r>
              <a:rPr dirty="0" err="1"/>
              <a:t>princípios</a:t>
            </a:r>
            <a:r>
              <a:rPr dirty="0"/>
              <a:t> </a:t>
            </a:r>
            <a:r>
              <a:rPr dirty="0" err="1"/>
              <a:t>gerais</a:t>
            </a:r>
            <a:r>
              <a:rPr dirty="0"/>
              <a:t>, </a:t>
            </a:r>
            <a:r>
              <a:rPr dirty="0" err="1"/>
              <a:t>como</a:t>
            </a:r>
            <a:r>
              <a:rPr dirty="0"/>
              <a:t> “</a:t>
            </a:r>
            <a:r>
              <a:rPr dirty="0" err="1"/>
              <a:t>mínimo</a:t>
            </a:r>
            <a:r>
              <a:rPr dirty="0"/>
              <a:t> </a:t>
            </a:r>
            <a:r>
              <a:rPr dirty="0" err="1"/>
              <a:t>privilégio</a:t>
            </a:r>
            <a:r>
              <a:rPr dirty="0"/>
              <a:t>” e “</a:t>
            </a:r>
            <a:r>
              <a:rPr dirty="0" err="1"/>
              <a:t>necessidade</a:t>
            </a:r>
            <a:r>
              <a:rPr dirty="0"/>
              <a:t> de saber”.</a:t>
            </a:r>
          </a:p>
          <a:p>
            <a:pPr lvl="1"/>
            <a:r>
              <a:rPr dirty="0" err="1"/>
              <a:t>Autenticação</a:t>
            </a:r>
            <a:r>
              <a:rPr dirty="0"/>
              <a:t>: </a:t>
            </a:r>
            <a:r>
              <a:rPr dirty="0" err="1"/>
              <a:t>métodos</a:t>
            </a:r>
            <a:r>
              <a:rPr dirty="0"/>
              <a:t> que </a:t>
            </a:r>
            <a:r>
              <a:rPr dirty="0" err="1"/>
              <a:t>garantem</a:t>
            </a:r>
            <a:r>
              <a:rPr dirty="0"/>
              <a:t> a </a:t>
            </a:r>
            <a:r>
              <a:rPr dirty="0" err="1"/>
              <a:t>identidade</a:t>
            </a:r>
            <a:r>
              <a:rPr dirty="0"/>
              <a:t> do </a:t>
            </a:r>
            <a:r>
              <a:rPr dirty="0" err="1"/>
              <a:t>usuário</a:t>
            </a:r>
            <a:r>
              <a:rPr dirty="0"/>
              <a:t> (</a:t>
            </a:r>
            <a:r>
              <a:rPr dirty="0" err="1"/>
              <a:t>senhas</a:t>
            </a:r>
            <a:r>
              <a:rPr dirty="0"/>
              <a:t> fortes, tokens, </a:t>
            </a:r>
            <a:r>
              <a:rPr dirty="0" err="1"/>
              <a:t>biometria</a:t>
            </a:r>
            <a:r>
              <a:rPr dirty="0"/>
              <a:t>, </a:t>
            </a:r>
            <a:r>
              <a:rPr dirty="0" err="1"/>
              <a:t>autenticação</a:t>
            </a:r>
            <a:r>
              <a:rPr dirty="0"/>
              <a:t> </a:t>
            </a:r>
            <a:r>
              <a:rPr dirty="0" err="1"/>
              <a:t>multifator</a:t>
            </a:r>
            <a:r>
              <a:rPr dirty="0"/>
              <a:t>).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42324F-A803-8A2F-64BF-3C388BD4F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2D3BB6-05C4-FBA2-20AD-2092BC4AB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pt-BR" sz="3100">
                <a:solidFill>
                  <a:srgbClr val="FFFFFF"/>
                </a:solidFill>
              </a:rPr>
              <a:t>A.9 – Controle de Acesso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167B8-BC0A-5311-6188-24AAF30DF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 lvl="1"/>
            <a:r>
              <a:rPr lang="pt-BR" dirty="0"/>
              <a:t>Autorização: concessão de permissões conforme a função do colaborador.</a:t>
            </a:r>
          </a:p>
          <a:p>
            <a:pPr lvl="1"/>
            <a:r>
              <a:rPr lang="pt-BR" dirty="0"/>
              <a:t>Revisão periódica de acessos: checar regularmente se usuários ainda precisam das permissões concedidas.</a:t>
            </a:r>
          </a:p>
          <a:p>
            <a:pPr lvl="1"/>
            <a:r>
              <a:rPr lang="pt-BR" dirty="0"/>
              <a:t>Gestão de contas privilegiadas: controles especiais  para administradores e superusuários.</a:t>
            </a:r>
          </a:p>
          <a:p>
            <a:r>
              <a:rPr lang="pt-BR" sz="2400" dirty="0"/>
              <a:t>Exemplo prático: em um banco, um analista de crédito pode acessar informações financeiras de clientes, mas não consegue alterar registros no sistema principal.</a:t>
            </a:r>
          </a:p>
        </p:txBody>
      </p:sp>
    </p:spTree>
    <p:extLst>
      <p:ext uri="{BB962C8B-B14F-4D97-AF65-F5344CB8AC3E}">
        <p14:creationId xmlns:p14="http://schemas.microsoft.com/office/powerpoint/2010/main" val="3792405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sz="3600" b="1" dirty="0">
                <a:solidFill>
                  <a:schemeClr val="tx1"/>
                </a:solidFill>
              </a:rPr>
              <a:t>Elaborando uma Política de Segurança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62500" lnSpcReduction="20000"/>
          </a:bodyPr>
          <a:lstStyle/>
          <a:p>
            <a:r>
              <a:rPr lang="pt-BR" sz="2900" dirty="0"/>
              <a:t>Com base no cenário definido na Aula 04 e nas referências da Aula 03 (PSI) e da ISO 27001 (Aula 04 e Aula 05), cada grupo deverá:</a:t>
            </a:r>
          </a:p>
          <a:p>
            <a:r>
              <a:rPr lang="pt-BR" sz="2900" dirty="0"/>
              <a:t>1. Escolher um cenário trabalhado anteriormente (hospital, banco, startup, universidade etc.).</a:t>
            </a:r>
          </a:p>
          <a:p>
            <a:r>
              <a:rPr lang="pt-BR" sz="2900" dirty="0"/>
              <a:t>2. Elaborar uma Política de Segurança da Informação cobrindo os seguintes pontos:</a:t>
            </a:r>
          </a:p>
          <a:p>
            <a:pPr lvl="1"/>
            <a:r>
              <a:rPr lang="pt-BR" sz="2900" dirty="0"/>
              <a:t>Objetivo da política: por que ela existe e o que busca proteger.</a:t>
            </a:r>
          </a:p>
          <a:p>
            <a:pPr lvl="1"/>
            <a:r>
              <a:rPr lang="pt-BR" sz="2900" dirty="0"/>
              <a:t>Escopo de aplicação: quem deve segui-la (funcionários, terceirizados, fornecedores).</a:t>
            </a:r>
          </a:p>
          <a:p>
            <a:pPr lvl="1"/>
            <a:r>
              <a:rPr lang="pt-BR" sz="2900" dirty="0"/>
              <a:t>Responsabilidades: papéis das áreas de TI, gestores e usuários.</a:t>
            </a:r>
          </a:p>
          <a:p>
            <a:pPr lvl="1"/>
            <a:endParaRPr lang="pt-BR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7FE02-7F0C-8467-0DCD-61E4DF018E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pt-BR" sz="2000" dirty="0"/>
              <a:t>Controles mínimos obrigatórios: aplicar conceitos dos domínios A.5 a A.9 (políticas, organização, RH, ativos, acessos).</a:t>
            </a:r>
          </a:p>
          <a:p>
            <a:pPr lvl="1"/>
            <a:r>
              <a:rPr lang="pt-BR" sz="2000" dirty="0"/>
              <a:t>Regras práticas para usuários: uso de senhas, acesso a sistemas, cuidados com documentos e dispositivos.</a:t>
            </a:r>
          </a:p>
          <a:p>
            <a:r>
              <a:rPr lang="pt-BR" dirty="0"/>
              <a:t>3. Entregar a política em 1 a 2 páginas, com linguagem clara, objetiva e compreensível até para quem não é da área de TI.</a:t>
            </a:r>
          </a:p>
          <a:p>
            <a:r>
              <a:rPr lang="pt-BR" dirty="0"/>
              <a:t>4. Preparar um breve resumo para apresentar em sala, destacando como a política escolhida ajuda a reduzir riscos no cenário selecionado.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pt-BR" sz="3100">
                <a:solidFill>
                  <a:srgbClr val="FFFFFF"/>
                </a:solidFill>
              </a:rPr>
              <a:t>1. Introdução aos Controles da ISO 27001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rPr lang="pt-BR" sz="2400" dirty="0"/>
              <a:t>A ISO/IEC 27001 organiza seus controles em 14 domínios (Anexo A da norma), cobrindo desde políticas e governança até segurança física, comunicações, continuidade de negócios e conformidade.</a:t>
            </a:r>
          </a:p>
          <a:p>
            <a:r>
              <a:rPr lang="pt-BR" sz="2400" dirty="0"/>
              <a:t>Nesta aula, aprofundaremos os controles A.5 a A.9, que estão na base de qualquer Sistema de Gestão de Segurança da Informação (SGSI). Eles tratam de políticas, organização, pessoas, ativos e acesso, ou seja, os elementos mais fundamentais para garantir proteção consistente.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370C3E-E5A1-CBA0-7161-094B7542A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4DD52-81BC-2A28-A841-063DD45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pt-BR" sz="3100">
                <a:solidFill>
                  <a:srgbClr val="FFFFFF"/>
                </a:solidFill>
              </a:rPr>
              <a:t>A.5 – Políticas de Segurança da Informação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D9132-8F5A-DDFF-4C6E-B2BC0ED0A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rPr sz="2400" dirty="0" err="1"/>
              <a:t>Finalidade</a:t>
            </a:r>
            <a:r>
              <a:rPr sz="2400" dirty="0"/>
              <a:t>: </a:t>
            </a:r>
            <a:r>
              <a:rPr sz="2400" dirty="0" err="1"/>
              <a:t>garantir</a:t>
            </a:r>
            <a:r>
              <a:rPr sz="2400" dirty="0"/>
              <a:t> que </a:t>
            </a:r>
            <a:r>
              <a:rPr sz="2400" dirty="0" err="1"/>
              <a:t>haja</a:t>
            </a:r>
            <a:r>
              <a:rPr sz="2400" dirty="0"/>
              <a:t> </a:t>
            </a:r>
            <a:r>
              <a:rPr sz="2400" dirty="0" err="1"/>
              <a:t>diretrizes</a:t>
            </a:r>
            <a:r>
              <a:rPr sz="2400" dirty="0"/>
              <a:t> </a:t>
            </a:r>
            <a:r>
              <a:rPr sz="2400" dirty="0" err="1"/>
              <a:t>formais</a:t>
            </a:r>
            <a:r>
              <a:rPr sz="2400" dirty="0"/>
              <a:t> que </a:t>
            </a:r>
            <a:r>
              <a:rPr sz="2400" dirty="0" err="1"/>
              <a:t>orientem</a:t>
            </a:r>
            <a:r>
              <a:rPr sz="2400" dirty="0"/>
              <a:t> </a:t>
            </a:r>
            <a:r>
              <a:rPr sz="2400" dirty="0" err="1"/>
              <a:t>todas</a:t>
            </a:r>
            <a:r>
              <a:rPr sz="2400" dirty="0"/>
              <a:t> as </a:t>
            </a:r>
            <a:r>
              <a:rPr sz="2400" dirty="0" err="1"/>
              <a:t>ações</a:t>
            </a:r>
            <a:r>
              <a:rPr sz="2400" dirty="0"/>
              <a:t> de </a:t>
            </a:r>
            <a:r>
              <a:rPr sz="2400" dirty="0" err="1"/>
              <a:t>segurança</a:t>
            </a:r>
            <a:r>
              <a:rPr sz="2400" dirty="0"/>
              <a:t> da </a:t>
            </a:r>
            <a:r>
              <a:rPr sz="2400" dirty="0" err="1"/>
              <a:t>informação</a:t>
            </a:r>
            <a:r>
              <a:rPr sz="2400" dirty="0"/>
              <a:t> </a:t>
            </a:r>
            <a:r>
              <a:rPr sz="2400" dirty="0" err="1"/>
              <a:t>na</a:t>
            </a:r>
            <a:r>
              <a:rPr sz="2400" dirty="0"/>
              <a:t> </a:t>
            </a:r>
            <a:r>
              <a:rPr sz="2400" dirty="0" err="1"/>
              <a:t>organização</a:t>
            </a:r>
            <a:r>
              <a:rPr sz="2400" dirty="0"/>
              <a:t>.</a:t>
            </a:r>
          </a:p>
          <a:p>
            <a:r>
              <a:rPr sz="2400" dirty="0" err="1"/>
              <a:t>Requisitos</a:t>
            </a:r>
            <a:r>
              <a:rPr sz="2400" dirty="0"/>
              <a:t> </a:t>
            </a:r>
            <a:r>
              <a:rPr sz="2400" dirty="0" err="1"/>
              <a:t>principais</a:t>
            </a:r>
            <a:r>
              <a:rPr sz="2400" dirty="0"/>
              <a:t>:</a:t>
            </a:r>
          </a:p>
          <a:p>
            <a:pPr lvl="1"/>
            <a:r>
              <a:rPr sz="2000" dirty="0"/>
              <a:t>A </a:t>
            </a:r>
            <a:r>
              <a:rPr sz="2000" dirty="0" err="1"/>
              <a:t>política</a:t>
            </a:r>
            <a:r>
              <a:rPr sz="2000" dirty="0"/>
              <a:t> </a:t>
            </a:r>
            <a:r>
              <a:rPr sz="2000" dirty="0" err="1"/>
              <a:t>deve</a:t>
            </a:r>
            <a:r>
              <a:rPr sz="2000" dirty="0"/>
              <a:t> ser </a:t>
            </a:r>
            <a:r>
              <a:rPr sz="2000" dirty="0" err="1"/>
              <a:t>aprovada</a:t>
            </a:r>
            <a:r>
              <a:rPr sz="2000" dirty="0"/>
              <a:t> pela </a:t>
            </a:r>
            <a:r>
              <a:rPr sz="2000" dirty="0" err="1"/>
              <a:t>direção</a:t>
            </a:r>
            <a:r>
              <a:rPr sz="2000" dirty="0"/>
              <a:t> da </a:t>
            </a:r>
            <a:r>
              <a:rPr sz="2000" dirty="0" err="1"/>
              <a:t>empresa</a:t>
            </a:r>
            <a:r>
              <a:rPr sz="2000" dirty="0"/>
              <a:t>.</a:t>
            </a:r>
          </a:p>
          <a:p>
            <a:pPr lvl="1"/>
            <a:r>
              <a:rPr sz="2000" dirty="0" err="1"/>
              <a:t>Precisa</a:t>
            </a:r>
            <a:r>
              <a:rPr sz="2000" dirty="0"/>
              <a:t> ser </a:t>
            </a:r>
            <a:r>
              <a:rPr sz="2000" dirty="0" err="1"/>
              <a:t>comunicada</a:t>
            </a:r>
            <a:r>
              <a:rPr sz="2000" dirty="0"/>
              <a:t> a </a:t>
            </a:r>
            <a:r>
              <a:rPr sz="2000" dirty="0" err="1"/>
              <a:t>todos</a:t>
            </a:r>
            <a:r>
              <a:rPr sz="2000" dirty="0"/>
              <a:t> </a:t>
            </a:r>
            <a:r>
              <a:rPr sz="2000" dirty="0" err="1"/>
              <a:t>os</a:t>
            </a:r>
            <a:r>
              <a:rPr sz="2000" dirty="0"/>
              <a:t> </a:t>
            </a:r>
            <a:r>
              <a:rPr sz="2000" dirty="0" err="1"/>
              <a:t>colaboradores</a:t>
            </a:r>
            <a:r>
              <a:rPr sz="2000" dirty="0"/>
              <a:t>.</a:t>
            </a:r>
          </a:p>
          <a:p>
            <a:pPr lvl="1"/>
            <a:r>
              <a:rPr sz="2000" dirty="0"/>
              <a:t>Deve ser </a:t>
            </a:r>
            <a:r>
              <a:rPr sz="2000" dirty="0" err="1"/>
              <a:t>revisada</a:t>
            </a:r>
            <a:r>
              <a:rPr sz="2000" dirty="0"/>
              <a:t> </a:t>
            </a:r>
            <a:r>
              <a:rPr sz="2000" dirty="0" err="1"/>
              <a:t>periodicamente</a:t>
            </a:r>
            <a:r>
              <a:rPr sz="2000" dirty="0"/>
              <a:t>, </a:t>
            </a:r>
            <a:r>
              <a:rPr sz="2000" dirty="0" err="1"/>
              <a:t>geralmente</a:t>
            </a:r>
            <a:r>
              <a:rPr sz="2000" dirty="0"/>
              <a:t> a </a:t>
            </a:r>
            <a:r>
              <a:rPr sz="2000" dirty="0" err="1"/>
              <a:t>cada</a:t>
            </a:r>
            <a:r>
              <a:rPr sz="2000" dirty="0"/>
              <a:t> 12 meses </a:t>
            </a:r>
            <a:r>
              <a:rPr sz="2000" dirty="0" err="1"/>
              <a:t>ou</a:t>
            </a:r>
            <a:r>
              <a:rPr sz="2000" dirty="0"/>
              <a:t> </a:t>
            </a:r>
            <a:r>
              <a:rPr sz="2000" dirty="0" err="1"/>
              <a:t>quando</a:t>
            </a:r>
            <a:r>
              <a:rPr sz="2000" dirty="0"/>
              <a:t> </a:t>
            </a:r>
            <a:r>
              <a:rPr sz="2000" dirty="0" err="1"/>
              <a:t>houver</a:t>
            </a:r>
            <a:r>
              <a:rPr sz="2000" dirty="0"/>
              <a:t> </a:t>
            </a:r>
            <a:r>
              <a:rPr sz="2000" dirty="0" err="1"/>
              <a:t>mudanças</a:t>
            </a:r>
            <a:r>
              <a:rPr sz="2000" dirty="0"/>
              <a:t> </a:t>
            </a:r>
            <a:r>
              <a:rPr sz="2000" dirty="0" err="1"/>
              <a:t>significativas</a:t>
            </a:r>
            <a:r>
              <a:rPr sz="2000" dirty="0"/>
              <a:t> no </a:t>
            </a:r>
            <a:r>
              <a:rPr sz="2000" dirty="0" err="1"/>
              <a:t>ambiente</a:t>
            </a:r>
            <a:r>
              <a:rPr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161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pt-BR" sz="3100">
                <a:solidFill>
                  <a:srgbClr val="FFFFFF"/>
                </a:solidFill>
              </a:rPr>
              <a:t>A.5 – Políticas de Segurança da Informação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 fontScale="92500"/>
          </a:bodyPr>
          <a:lstStyle/>
          <a:p>
            <a:r>
              <a:rPr lang="pt-BR" sz="2600" dirty="0"/>
              <a:t>Conteúdo esperado de uma política:</a:t>
            </a:r>
          </a:p>
          <a:p>
            <a:pPr lvl="1"/>
            <a:r>
              <a:rPr lang="pt-BR" sz="2600" dirty="0"/>
              <a:t>Objetivos da segurança da informação.</a:t>
            </a:r>
          </a:p>
          <a:p>
            <a:pPr lvl="1"/>
            <a:r>
              <a:rPr lang="pt-BR" sz="2600" dirty="0"/>
              <a:t>Definição de responsabilidades.</a:t>
            </a:r>
          </a:p>
          <a:p>
            <a:pPr lvl="1"/>
            <a:r>
              <a:rPr lang="pt-BR" sz="2600" dirty="0"/>
              <a:t>Regras gerais para proteção de dados e uso de recursos.</a:t>
            </a:r>
          </a:p>
          <a:p>
            <a:pPr lvl="1"/>
            <a:r>
              <a:rPr lang="pt-BR" sz="2600" dirty="0"/>
              <a:t>Direcionamento para documentos complementares (ex.: política de senhas, política de backup).</a:t>
            </a:r>
          </a:p>
          <a:p>
            <a:r>
              <a:rPr lang="pt-BR" sz="2600" dirty="0"/>
              <a:t>Exemplo prático: uma universidade que define regras claras para o uso de e-mails institucionais e para o armazenamento de documentos acadêmicos em nuvem.</a:t>
            </a:r>
          </a:p>
          <a:p>
            <a:endParaRPr lang="pt-BR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pt-BR" sz="3100">
                <a:solidFill>
                  <a:srgbClr val="FFFFFF"/>
                </a:solidFill>
              </a:rPr>
              <a:t>A.6 – Organização da Segurança da Informação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rPr lang="pt-BR" sz="2400" dirty="0"/>
              <a:t>Finalidade: definir responsabilidades e garantir que a gestão da segurança não fique restrita a apenas uma pessoa ou área.</a:t>
            </a:r>
          </a:p>
          <a:p>
            <a:r>
              <a:rPr lang="pt-BR" sz="2400" dirty="0"/>
              <a:t>Principais pontos:</a:t>
            </a:r>
          </a:p>
          <a:p>
            <a:pPr lvl="1"/>
            <a:r>
              <a:rPr lang="pt-BR" dirty="0"/>
              <a:t>Papéis e responsabilidades: todos devem saber quais são suas atribuições em relação à segurança (ex.: administradores de sistema, gestores de dados, usuários finais).</a:t>
            </a:r>
          </a:p>
          <a:p>
            <a:pPr lvl="1"/>
            <a:r>
              <a:rPr lang="pt-BR" dirty="0"/>
              <a:t>Segregação de funções: reduzir riscos de fraude ou abuso. Ex.: quem aprova pagamentos não deve ser a mesma pessoa que executa as transações.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DC6555-D652-54F7-8693-B16E7C824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CA53E-E9EF-4B6E-9F53-91A58B343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pt-BR" sz="3100">
                <a:solidFill>
                  <a:srgbClr val="FFFFFF"/>
                </a:solidFill>
              </a:rPr>
              <a:t>A.6 – Organização da Segurança da Informação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470F9-360E-F417-157B-1A48C2CC0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 lvl="1"/>
            <a:r>
              <a:rPr dirty="0" err="1"/>
              <a:t>Relacionamento</a:t>
            </a:r>
            <a:r>
              <a:rPr dirty="0"/>
              <a:t> com </a:t>
            </a:r>
            <a:r>
              <a:rPr dirty="0" err="1"/>
              <a:t>terceiros</a:t>
            </a:r>
            <a:r>
              <a:rPr dirty="0"/>
              <a:t>: </a:t>
            </a:r>
            <a:r>
              <a:rPr dirty="0" err="1"/>
              <a:t>fornecedores</a:t>
            </a:r>
            <a:r>
              <a:rPr dirty="0"/>
              <a:t> e </a:t>
            </a:r>
            <a:r>
              <a:rPr dirty="0" err="1"/>
              <a:t>parceiros</a:t>
            </a:r>
            <a:r>
              <a:rPr dirty="0"/>
              <a:t> </a:t>
            </a:r>
            <a:r>
              <a:rPr dirty="0" err="1"/>
              <a:t>também</a:t>
            </a:r>
            <a:r>
              <a:rPr dirty="0"/>
              <a:t> </a:t>
            </a:r>
            <a:r>
              <a:rPr dirty="0" err="1"/>
              <a:t>devem</a:t>
            </a:r>
            <a:r>
              <a:rPr dirty="0"/>
              <a:t> </a:t>
            </a:r>
            <a:r>
              <a:rPr dirty="0" err="1"/>
              <a:t>seguir</a:t>
            </a:r>
            <a:r>
              <a:rPr dirty="0"/>
              <a:t> </a:t>
            </a:r>
            <a:r>
              <a:rPr dirty="0" err="1"/>
              <a:t>diretrizes</a:t>
            </a:r>
            <a:r>
              <a:rPr dirty="0"/>
              <a:t> de </a:t>
            </a:r>
            <a:r>
              <a:rPr dirty="0" err="1"/>
              <a:t>segurança</a:t>
            </a:r>
            <a:r>
              <a:rPr dirty="0"/>
              <a:t> (</a:t>
            </a:r>
            <a:r>
              <a:rPr dirty="0" err="1"/>
              <a:t>contratos</a:t>
            </a:r>
            <a:r>
              <a:rPr dirty="0"/>
              <a:t> com </a:t>
            </a:r>
            <a:r>
              <a:rPr dirty="0" err="1"/>
              <a:t>cláusulas</a:t>
            </a:r>
            <a:r>
              <a:rPr dirty="0"/>
              <a:t> de </a:t>
            </a:r>
            <a:r>
              <a:rPr dirty="0" err="1"/>
              <a:t>confidencialidade</a:t>
            </a:r>
            <a:r>
              <a:rPr dirty="0"/>
              <a:t> e </a:t>
            </a:r>
            <a:r>
              <a:rPr dirty="0" err="1"/>
              <a:t>re</a:t>
            </a:r>
            <a:r>
              <a:rPr lang="en-US" dirty="0" err="1"/>
              <a:t>quisitos</a:t>
            </a:r>
            <a:r>
              <a:rPr lang="en-US" dirty="0"/>
              <a:t> de </a:t>
            </a:r>
            <a:r>
              <a:rPr lang="en-US" dirty="0" err="1"/>
              <a:t>proteção</a:t>
            </a:r>
            <a:r>
              <a:rPr lang="en-US" dirty="0"/>
              <a:t>).</a:t>
            </a:r>
          </a:p>
          <a:p>
            <a:r>
              <a:rPr lang="pt-BR" sz="2400" dirty="0"/>
              <a:t>Exemplo prático: uma empresa de e-commerce que terceiriza o datacenter exige do provedor certificação ISO 27001 e auditorias regulares de conformidade.</a:t>
            </a:r>
          </a:p>
          <a:p>
            <a:pPr lvl="1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4134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pt-BR" sz="3100">
                <a:solidFill>
                  <a:srgbClr val="FFFFFF"/>
                </a:solidFill>
              </a:rPr>
              <a:t>A.7 – Segurança em Recursos Humanos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rPr dirty="0" err="1"/>
              <a:t>Finalidade</a:t>
            </a:r>
            <a:r>
              <a:rPr dirty="0"/>
              <a:t>: </a:t>
            </a:r>
            <a:r>
              <a:rPr dirty="0" err="1"/>
              <a:t>proteger</a:t>
            </a:r>
            <a:r>
              <a:rPr dirty="0"/>
              <a:t> </a:t>
            </a:r>
            <a:r>
              <a:rPr dirty="0" err="1"/>
              <a:t>informações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todo</a:t>
            </a:r>
            <a:r>
              <a:rPr dirty="0"/>
              <a:t> o </a:t>
            </a:r>
            <a:r>
              <a:rPr dirty="0" err="1"/>
              <a:t>ciclo</a:t>
            </a:r>
            <a:r>
              <a:rPr dirty="0"/>
              <a:t> de </a:t>
            </a:r>
            <a:r>
              <a:rPr dirty="0" err="1"/>
              <a:t>vida</a:t>
            </a:r>
            <a:r>
              <a:rPr dirty="0"/>
              <a:t> do </a:t>
            </a:r>
            <a:r>
              <a:rPr dirty="0" err="1"/>
              <a:t>vínculo</a:t>
            </a:r>
            <a:r>
              <a:rPr dirty="0"/>
              <a:t> </a:t>
            </a:r>
            <a:r>
              <a:rPr dirty="0" err="1"/>
              <a:t>empregatício</a:t>
            </a:r>
            <a:r>
              <a:rPr dirty="0"/>
              <a:t> — antes, </a:t>
            </a:r>
            <a:r>
              <a:rPr dirty="0" err="1"/>
              <a:t>durante</a:t>
            </a:r>
            <a:r>
              <a:rPr dirty="0"/>
              <a:t> e </a:t>
            </a:r>
            <a:r>
              <a:rPr dirty="0" err="1"/>
              <a:t>após</a:t>
            </a:r>
            <a:r>
              <a:rPr dirty="0"/>
              <a:t> a </a:t>
            </a:r>
            <a:r>
              <a:rPr dirty="0" err="1"/>
              <a:t>contratação</a:t>
            </a:r>
            <a:r>
              <a:rPr dirty="0"/>
              <a:t>.</a:t>
            </a:r>
          </a:p>
          <a:p>
            <a:r>
              <a:rPr dirty="0" err="1"/>
              <a:t>Fases</a:t>
            </a:r>
            <a:r>
              <a:rPr dirty="0"/>
              <a:t> </a:t>
            </a:r>
            <a:r>
              <a:rPr dirty="0" err="1"/>
              <a:t>principais</a:t>
            </a:r>
            <a:r>
              <a:rPr dirty="0"/>
              <a:t>:</a:t>
            </a:r>
          </a:p>
          <a:p>
            <a:pPr lvl="1"/>
            <a:r>
              <a:rPr dirty="0"/>
              <a:t>Pré-</a:t>
            </a:r>
            <a:r>
              <a:rPr dirty="0" err="1"/>
              <a:t>contratação</a:t>
            </a:r>
            <a:r>
              <a:rPr dirty="0"/>
              <a:t>: </a:t>
            </a:r>
            <a:r>
              <a:rPr dirty="0" err="1"/>
              <a:t>checagem</a:t>
            </a:r>
            <a:r>
              <a:rPr dirty="0"/>
              <a:t> de </a:t>
            </a:r>
            <a:r>
              <a:rPr dirty="0" err="1"/>
              <a:t>antecedentes</a:t>
            </a:r>
            <a:r>
              <a:rPr dirty="0"/>
              <a:t>, </a:t>
            </a:r>
            <a:r>
              <a:rPr dirty="0" err="1"/>
              <a:t>inclusão</a:t>
            </a:r>
            <a:r>
              <a:rPr dirty="0"/>
              <a:t> de </a:t>
            </a:r>
            <a:r>
              <a:rPr dirty="0" err="1"/>
              <a:t>cláusulas</a:t>
            </a:r>
            <a:r>
              <a:rPr dirty="0"/>
              <a:t> de </a:t>
            </a:r>
            <a:r>
              <a:rPr dirty="0" err="1"/>
              <a:t>confidencialidade</a:t>
            </a:r>
            <a:r>
              <a:rPr dirty="0"/>
              <a:t> </a:t>
            </a:r>
            <a:r>
              <a:rPr dirty="0" err="1"/>
              <a:t>nos</a:t>
            </a:r>
            <a:r>
              <a:rPr dirty="0"/>
              <a:t> </a:t>
            </a:r>
            <a:r>
              <a:rPr dirty="0" err="1"/>
              <a:t>contratos</a:t>
            </a:r>
            <a:r>
              <a:rPr dirty="0"/>
              <a:t>.</a:t>
            </a:r>
          </a:p>
          <a:p>
            <a:pPr lvl="1"/>
            <a:r>
              <a:rPr dirty="0"/>
              <a:t>Durante o </a:t>
            </a:r>
            <a:r>
              <a:rPr dirty="0" err="1"/>
              <a:t>vínculo</a:t>
            </a:r>
            <a:r>
              <a:rPr dirty="0"/>
              <a:t>: </a:t>
            </a:r>
            <a:r>
              <a:rPr dirty="0" err="1"/>
              <a:t>treinamentos</a:t>
            </a:r>
            <a:r>
              <a:rPr dirty="0"/>
              <a:t> </a:t>
            </a:r>
            <a:r>
              <a:rPr dirty="0" err="1"/>
              <a:t>periódicos</a:t>
            </a:r>
            <a:r>
              <a:rPr dirty="0"/>
              <a:t>, </a:t>
            </a:r>
            <a:r>
              <a:rPr dirty="0" err="1"/>
              <a:t>campanhas</a:t>
            </a:r>
            <a:r>
              <a:rPr dirty="0"/>
              <a:t> de </a:t>
            </a:r>
            <a:r>
              <a:rPr dirty="0" err="1"/>
              <a:t>conscientização</a:t>
            </a:r>
            <a:r>
              <a:rPr dirty="0"/>
              <a:t>, </a:t>
            </a:r>
            <a:r>
              <a:rPr dirty="0" err="1"/>
              <a:t>regras</a:t>
            </a:r>
            <a:r>
              <a:rPr dirty="0"/>
              <a:t> </a:t>
            </a:r>
            <a:r>
              <a:rPr dirty="0" err="1"/>
              <a:t>claras</a:t>
            </a:r>
            <a:r>
              <a:rPr dirty="0"/>
              <a:t> de </a:t>
            </a:r>
            <a:r>
              <a:rPr dirty="0" err="1"/>
              <a:t>conduta</a:t>
            </a:r>
            <a:r>
              <a:rPr dirty="0"/>
              <a:t> digital.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00C349-D728-8B77-C518-A157F12A2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B3DC8-F941-2E75-975B-1460D4224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pt-BR" sz="3100">
                <a:solidFill>
                  <a:srgbClr val="FFFFFF"/>
                </a:solidFill>
              </a:rPr>
              <a:t>A.7 – Segurança em Recursos Humanos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60C94-8FD9-6B7B-4E69-4D874D410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 lvl="1"/>
            <a:r>
              <a:rPr lang="pt-BR" dirty="0"/>
              <a:t>Pós-desligamento: revogação imediata de acessos, devolução de equipamentos, manutenção de cláusulas de sigilo.</a:t>
            </a:r>
          </a:p>
          <a:p>
            <a:pPr lvl="1"/>
            <a:r>
              <a:rPr lang="pt-BR" dirty="0"/>
              <a:t>Importância: a falha humana ainda é uma das principais causas de incidentes de segurança (ex.: phishing, engenharia social).</a:t>
            </a:r>
          </a:p>
          <a:p>
            <a:r>
              <a:rPr lang="pt-BR" sz="2400" dirty="0"/>
              <a:t>Exemplo prático:  em um hospital, novos funcionários assinam termo de confidencialidade sobre dados de pacientes e recebem treinamento obrigatório em LGPD.</a:t>
            </a:r>
          </a:p>
        </p:txBody>
      </p:sp>
    </p:spTree>
    <p:extLst>
      <p:ext uri="{BB962C8B-B14F-4D97-AF65-F5344CB8AC3E}">
        <p14:creationId xmlns:p14="http://schemas.microsoft.com/office/powerpoint/2010/main" val="115915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pt-BR" sz="3100">
                <a:solidFill>
                  <a:srgbClr val="FFFFFF"/>
                </a:solidFill>
              </a:rPr>
              <a:t>A.8 – Gestão de Ativos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rPr dirty="0" err="1"/>
              <a:t>Finalidade</a:t>
            </a:r>
            <a:r>
              <a:rPr dirty="0"/>
              <a:t>: </a:t>
            </a:r>
            <a:r>
              <a:rPr dirty="0" err="1"/>
              <a:t>assegurar</a:t>
            </a:r>
            <a:r>
              <a:rPr dirty="0"/>
              <a:t> que </a:t>
            </a:r>
            <a:r>
              <a:rPr dirty="0" err="1"/>
              <a:t>todos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ativos</a:t>
            </a:r>
            <a:r>
              <a:rPr dirty="0"/>
              <a:t> de </a:t>
            </a:r>
            <a:r>
              <a:rPr dirty="0" err="1"/>
              <a:t>informação</a:t>
            </a:r>
            <a:r>
              <a:rPr dirty="0"/>
              <a:t> </a:t>
            </a:r>
            <a:r>
              <a:rPr dirty="0" err="1"/>
              <a:t>sejam</a:t>
            </a:r>
            <a:r>
              <a:rPr dirty="0"/>
              <a:t> </a:t>
            </a:r>
            <a:r>
              <a:rPr dirty="0" err="1"/>
              <a:t>identificados</a:t>
            </a:r>
            <a:r>
              <a:rPr dirty="0"/>
              <a:t>, </a:t>
            </a:r>
            <a:r>
              <a:rPr dirty="0" err="1"/>
              <a:t>inventariados</a:t>
            </a:r>
            <a:r>
              <a:rPr dirty="0"/>
              <a:t>, </a:t>
            </a:r>
            <a:r>
              <a:rPr dirty="0" err="1"/>
              <a:t>classificados</a:t>
            </a:r>
            <a:r>
              <a:rPr dirty="0"/>
              <a:t> e </a:t>
            </a:r>
            <a:r>
              <a:rPr dirty="0" err="1"/>
              <a:t>protegidos</a:t>
            </a:r>
            <a:r>
              <a:rPr dirty="0"/>
              <a:t>.</a:t>
            </a:r>
          </a:p>
          <a:p>
            <a:r>
              <a:rPr dirty="0" err="1"/>
              <a:t>Etapas</a:t>
            </a:r>
            <a:r>
              <a:rPr dirty="0"/>
              <a:t> </a:t>
            </a:r>
            <a:r>
              <a:rPr dirty="0" err="1"/>
              <a:t>principais</a:t>
            </a:r>
            <a:r>
              <a:rPr dirty="0"/>
              <a:t>:</a:t>
            </a:r>
          </a:p>
          <a:p>
            <a:pPr lvl="1"/>
            <a:r>
              <a:rPr dirty="0" err="1"/>
              <a:t>Inventário</a:t>
            </a:r>
            <a:r>
              <a:rPr dirty="0"/>
              <a:t> de </a:t>
            </a:r>
            <a:r>
              <a:rPr dirty="0" err="1"/>
              <a:t>ativos</a:t>
            </a:r>
            <a:r>
              <a:rPr dirty="0"/>
              <a:t>: </a:t>
            </a:r>
            <a:r>
              <a:rPr dirty="0" err="1"/>
              <a:t>lista</a:t>
            </a:r>
            <a:r>
              <a:rPr dirty="0"/>
              <a:t> </a:t>
            </a:r>
            <a:r>
              <a:rPr dirty="0" err="1"/>
              <a:t>atualizada</a:t>
            </a:r>
            <a:r>
              <a:rPr dirty="0"/>
              <a:t> de </a:t>
            </a:r>
            <a:r>
              <a:rPr dirty="0" err="1"/>
              <a:t>equipamentos</a:t>
            </a:r>
            <a:r>
              <a:rPr dirty="0"/>
              <a:t>, </a:t>
            </a:r>
            <a:r>
              <a:rPr dirty="0" err="1"/>
              <a:t>sistemas</a:t>
            </a:r>
            <a:r>
              <a:rPr dirty="0"/>
              <a:t>, </a:t>
            </a:r>
            <a:r>
              <a:rPr dirty="0" err="1"/>
              <a:t>bancos</a:t>
            </a:r>
            <a:r>
              <a:rPr dirty="0"/>
              <a:t> de dados, </a:t>
            </a:r>
            <a:r>
              <a:rPr dirty="0" err="1"/>
              <a:t>documentos</a:t>
            </a:r>
            <a:r>
              <a:rPr dirty="0"/>
              <a:t> e </a:t>
            </a:r>
            <a:r>
              <a:rPr dirty="0" err="1"/>
              <a:t>até</a:t>
            </a:r>
            <a:r>
              <a:rPr dirty="0"/>
              <a:t> </a:t>
            </a:r>
            <a:r>
              <a:rPr dirty="0" err="1"/>
              <a:t>conhecimento</a:t>
            </a:r>
            <a:r>
              <a:rPr dirty="0"/>
              <a:t> </a:t>
            </a:r>
            <a:r>
              <a:rPr dirty="0" err="1"/>
              <a:t>humano</a:t>
            </a:r>
            <a:r>
              <a:rPr dirty="0"/>
              <a:t>.</a:t>
            </a:r>
          </a:p>
          <a:p>
            <a:pPr lvl="1"/>
            <a:r>
              <a:rPr dirty="0" err="1"/>
              <a:t>Classificação</a:t>
            </a:r>
            <a:r>
              <a:rPr dirty="0"/>
              <a:t> da </a:t>
            </a:r>
            <a:r>
              <a:rPr dirty="0" err="1"/>
              <a:t>informação</a:t>
            </a:r>
            <a:r>
              <a:rPr dirty="0"/>
              <a:t>: </a:t>
            </a:r>
            <a:r>
              <a:rPr dirty="0" err="1"/>
              <a:t>categorização</a:t>
            </a:r>
            <a:r>
              <a:rPr dirty="0"/>
              <a:t> de </a:t>
            </a:r>
            <a:r>
              <a:rPr dirty="0" err="1"/>
              <a:t>acordo</a:t>
            </a:r>
            <a:r>
              <a:rPr dirty="0"/>
              <a:t> com </a:t>
            </a:r>
            <a:r>
              <a:rPr dirty="0" err="1"/>
              <a:t>criticidade</a:t>
            </a:r>
            <a:r>
              <a:rPr dirty="0"/>
              <a:t> (ex.: </a:t>
            </a:r>
            <a:r>
              <a:rPr dirty="0" err="1"/>
              <a:t>público</a:t>
            </a:r>
            <a:r>
              <a:rPr dirty="0"/>
              <a:t>, </a:t>
            </a:r>
            <a:r>
              <a:rPr dirty="0" err="1"/>
              <a:t>interno</a:t>
            </a:r>
            <a:r>
              <a:rPr dirty="0"/>
              <a:t>, </a:t>
            </a:r>
            <a:r>
              <a:rPr dirty="0" err="1"/>
              <a:t>confidencial</a:t>
            </a:r>
            <a:r>
              <a:rPr dirty="0"/>
              <a:t>, </a:t>
            </a:r>
            <a:r>
              <a:rPr dirty="0" err="1"/>
              <a:t>restrito</a:t>
            </a:r>
            <a:r>
              <a:rPr dirty="0"/>
              <a:t>).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</TotalTime>
  <Words>1018</Words>
  <Application>Microsoft Office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ISO 27001: Controles de Segurança (A.5 a A.9)</vt:lpstr>
      <vt:lpstr>1. Introdução aos Controles da ISO 27001</vt:lpstr>
      <vt:lpstr>A.5 – Políticas de Segurança da Informação</vt:lpstr>
      <vt:lpstr>A.5 – Políticas de Segurança da Informação</vt:lpstr>
      <vt:lpstr>A.6 – Organização da Segurança da Informação</vt:lpstr>
      <vt:lpstr>A.6 – Organização da Segurança da Informação</vt:lpstr>
      <vt:lpstr>A.7 – Segurança em Recursos Humanos</vt:lpstr>
      <vt:lpstr>A.7 – Segurança em Recursos Humanos</vt:lpstr>
      <vt:lpstr>A.8 – Gestão de Ativos</vt:lpstr>
      <vt:lpstr>A.8 – Gestão de Ativos</vt:lpstr>
      <vt:lpstr>A.9 – Controle de Acesso</vt:lpstr>
      <vt:lpstr>A.9 – Controle de Acesso</vt:lpstr>
      <vt:lpstr>Elaborando uma Política de Segurança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Andre Cassulino Araujo Souza</cp:lastModifiedBy>
  <cp:revision>2</cp:revision>
  <dcterms:created xsi:type="dcterms:W3CDTF">2013-01-27T09:14:16Z</dcterms:created>
  <dcterms:modified xsi:type="dcterms:W3CDTF">2025-09-09T00:58:22Z</dcterms:modified>
  <cp:category/>
</cp:coreProperties>
</file>