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310" r:id="rId13"/>
    <p:sldId id="268" r:id="rId14"/>
    <p:sldId id="269" r:id="rId15"/>
    <p:sldId id="270" r:id="rId16"/>
    <p:sldId id="272" r:id="rId17"/>
    <p:sldId id="273" r:id="rId18"/>
    <p:sldId id="311" r:id="rId19"/>
    <p:sldId id="274" r:id="rId20"/>
    <p:sldId id="275" r:id="rId21"/>
    <p:sldId id="276" r:id="rId22"/>
    <p:sldId id="278" r:id="rId23"/>
    <p:sldId id="312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318" r:id="rId33"/>
    <p:sldId id="313" r:id="rId34"/>
    <p:sldId id="314" r:id="rId35"/>
    <p:sldId id="288" r:id="rId36"/>
    <p:sldId id="289" r:id="rId37"/>
    <p:sldId id="290" r:id="rId38"/>
    <p:sldId id="291" r:id="rId39"/>
    <p:sldId id="294" r:id="rId40"/>
    <p:sldId id="295" r:id="rId41"/>
    <p:sldId id="319" r:id="rId42"/>
    <p:sldId id="315" r:id="rId43"/>
    <p:sldId id="320" r:id="rId44"/>
    <p:sldId id="296" r:id="rId45"/>
    <p:sldId id="297" r:id="rId46"/>
    <p:sldId id="316" r:id="rId47"/>
    <p:sldId id="298" r:id="rId48"/>
    <p:sldId id="299" r:id="rId49"/>
    <p:sldId id="300" r:id="rId50"/>
    <p:sldId id="301" r:id="rId51"/>
    <p:sldId id="302" r:id="rId52"/>
    <p:sldId id="303" r:id="rId53"/>
    <p:sldId id="305" r:id="rId54"/>
    <p:sldId id="317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Criptografia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>
                <a:solidFill>
                  <a:srgbClr val="FFFFFF"/>
                </a:solidFill>
              </a:rPr>
              <a:t>Aplicada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2.1 Criptografia Simétrica (Cap.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A criptografia simétrica, também chamada de criptografia de chave secreta, utiliza a mesma chave tanto para o processo de cifragem quanto para o de decifragem. Isso significa que o emissor e o receptor devem compartilhar uma chave secreta previamente acordada.</a:t>
            </a:r>
          </a:p>
          <a:p>
            <a:endParaRPr lang="pt-BR" sz="2200"/>
          </a:p>
          <a:p>
            <a:r>
              <a:rPr lang="pt-BR" sz="2200"/>
              <a:t>📖 Referência: Cap. 2, p. 34–36 — onde Tanenbaum apresenta o conceito de cifra simétrica e a necessidade do compartilhamento da chave.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Exemplos Clássicos e Modernos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t-BR" sz="2200"/>
              <a:t>1. DES (Data Encryption Standard)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Criado pela IBM e adotado como padrão pelo NIST em 1977.</a:t>
            </a:r>
          </a:p>
          <a:p>
            <a:pPr>
              <a:lnSpc>
                <a:spcPct val="90000"/>
              </a:lnSpc>
            </a:pPr>
            <a:r>
              <a:rPr lang="pt-BR" sz="2200"/>
              <a:t>Trabalha com blocos de 64 bits e chave de 56 bits.</a:t>
            </a:r>
          </a:p>
          <a:p>
            <a:pPr>
              <a:lnSpc>
                <a:spcPct val="90000"/>
              </a:lnSpc>
            </a:pPr>
            <a:r>
              <a:rPr lang="pt-BR" sz="2200"/>
              <a:t>Vulnerável a ataques de força bruta devido ao tamanho reduzido da chave.</a:t>
            </a:r>
          </a:p>
          <a:p>
            <a:pPr>
              <a:lnSpc>
                <a:spcPct val="90000"/>
              </a:lnSpc>
            </a:pPr>
            <a:r>
              <a:rPr lang="pt-BR" sz="2200"/>
              <a:t>📖 p. 42–45: detalhamento do funcionamento do DES.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2. 3DES (Triple DES)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Extensão do DES que aplica o algoritmo três vezes com chaves diferentes (ou duas chaves reutilizadas).</a:t>
            </a:r>
          </a:p>
          <a:p>
            <a:pPr>
              <a:lnSpc>
                <a:spcPct val="90000"/>
              </a:lnSpc>
            </a:pPr>
            <a:r>
              <a:rPr lang="pt-BR" sz="2200"/>
              <a:t>Considerado mais seguro que o DES, mas mais lento.</a:t>
            </a:r>
          </a:p>
          <a:p>
            <a:pPr>
              <a:lnSpc>
                <a:spcPct val="90000"/>
              </a:lnSpc>
            </a:pPr>
            <a:r>
              <a:rPr lang="pt-BR" sz="2200"/>
              <a:t>📖 p. 47: apresentação do 3DES como evolução do 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325EE-E4AF-A26D-6DF0-DADFEA71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2BE21-6EAE-B2D4-8D68-DB5EACE6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Exemplos Clássicos e Modernos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59D1-6563-67B2-966C-F19846C0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pt-BR" sz="2200"/>
              <a:t>3. AES (Advanced Encryption Standard)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Selecionado pelo NIST em 2001 para substituir o DES.</a:t>
            </a:r>
          </a:p>
          <a:p>
            <a:pPr>
              <a:lnSpc>
                <a:spcPct val="90000"/>
              </a:lnSpc>
            </a:pPr>
            <a:r>
              <a:rPr lang="pt-BR" sz="2200"/>
              <a:t>Baseado no algoritmo Rijndael, utiliza blocos de 128 bits e chaves de 128, 192 ou 256 bits.</a:t>
            </a:r>
          </a:p>
          <a:p>
            <a:pPr>
              <a:lnSpc>
                <a:spcPct val="90000"/>
              </a:lnSpc>
            </a:pPr>
            <a:r>
              <a:rPr lang="pt-BR" sz="2200"/>
              <a:t>Mais eficiente e seguro contra ataques conhecidos.</a:t>
            </a:r>
          </a:p>
          <a:p>
            <a:pPr>
              <a:lnSpc>
                <a:spcPct val="90000"/>
              </a:lnSpc>
            </a:pPr>
            <a:r>
              <a:rPr lang="pt-BR" sz="2200"/>
              <a:t>📖 p. 48–50: descrição do AES e justificativas para sua escolha como padrão.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4. RC4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Algoritmo de fluxo, muito usado no passado em protocolos como SSL e WEP.</a:t>
            </a:r>
          </a:p>
          <a:p>
            <a:pPr>
              <a:lnSpc>
                <a:spcPct val="90000"/>
              </a:lnSpc>
            </a:pPr>
            <a:r>
              <a:rPr lang="pt-BR" sz="2200"/>
              <a:t>Rapidez na cifragem de dados em fluxo contínuo.</a:t>
            </a:r>
          </a:p>
          <a:p>
            <a:pPr>
              <a:lnSpc>
                <a:spcPct val="90000"/>
              </a:lnSpc>
            </a:pPr>
            <a:r>
              <a:rPr lang="pt-BR" sz="2200"/>
              <a:t>Vulnerabilidades graves foram descobertas, tornando-o obsoleto em sistemas modernos.</a:t>
            </a:r>
          </a:p>
          <a:p>
            <a:pPr>
              <a:lnSpc>
                <a:spcPct val="90000"/>
              </a:lnSpc>
            </a:pPr>
            <a:r>
              <a:rPr lang="pt-BR" sz="2200"/>
              <a:t>📖 p. 53: descrição do RC4 e seu uso em protocolos de rede.</a:t>
            </a:r>
          </a:p>
        </p:txBody>
      </p:sp>
    </p:spTree>
    <p:extLst>
      <p:ext uri="{BB962C8B-B14F-4D97-AF65-F5344CB8AC3E}">
        <p14:creationId xmlns:p14="http://schemas.microsoft.com/office/powerpoint/2010/main" val="360392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Rapidez: operações matemáticas menos complexas, permitindo cifragem em alta velocidade.</a:t>
            </a:r>
          </a:p>
          <a:p>
            <a:r>
              <a:rPr lang="pt-BR" sz="2200"/>
              <a:t>Baixo custo computacional: adequado para grandes volumes de dados.</a:t>
            </a:r>
          </a:p>
          <a:p>
            <a:r>
              <a:rPr lang="pt-BR" sz="2200"/>
              <a:t>Eficiência em hardware e software.</a:t>
            </a:r>
          </a:p>
          <a:p>
            <a:r>
              <a:rPr lang="pt-BR" sz="2200"/>
              <a:t>📖 p. 36 — Tanenbaum destaca a eficiência das cifras simétricas para transmissão de grandes quantidades de informação.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Desvantagens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Distribuição de chaves: principal problema, pois todos os participantes precisam ter acesso à chave secreta antes da comunicação.</a:t>
            </a:r>
          </a:p>
          <a:p>
            <a:r>
              <a:rPr lang="pt-BR" sz="2200"/>
              <a:t>Escalabilidade: em redes com muitos usuários, o número de chaves necessárias cresce rapidamente (N(N-1)/2 para N usuários).</a:t>
            </a:r>
          </a:p>
          <a:p>
            <a:r>
              <a:rPr lang="pt-BR" sz="2200"/>
              <a:t>Menor flexibilidade: não oferece mecanismos de autenticação ou não repúdio sozinha.</a:t>
            </a:r>
          </a:p>
          <a:p>
            <a:r>
              <a:rPr lang="pt-BR" sz="2200"/>
              <a:t>📖 p. 36–38 — discussão sobre os problemas de distribuição e gerenciamento de chaves.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Aplicações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Criptografia de discos e arquivos: softwares como BitLocker (Windows) e VeraCrypt usam AES para proteger dados armazenados.</a:t>
            </a:r>
          </a:p>
          <a:p>
            <a:r>
              <a:rPr lang="pt-BR" sz="2200"/>
              <a:t>VPNs: protocolos como IPSec utilizam criptografia simétrica (AES, 3DES) para criar túneis seguros.</a:t>
            </a:r>
          </a:p>
          <a:p>
            <a:r>
              <a:rPr lang="pt-BR" sz="2200"/>
              <a:t>Sistemas de backup: criptografia de grandes volumes de dados em servidores.</a:t>
            </a:r>
          </a:p>
          <a:p>
            <a:r>
              <a:rPr lang="pt-BR" sz="2200"/>
              <a:t>📖 p. 50–52 — exemplos de aplicações reais de cifras simétricas em sistemas de comunicação e armazenamento.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2.2 Criptografia Assimétrica (Cap.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pt-BR" sz="2200" dirty="0"/>
              <a:t>A criptografia assimétrica, também chamada de criptografia de chave pública, utiliza um par de chaves distintas:</a:t>
            </a:r>
          </a:p>
          <a:p>
            <a:endParaRPr lang="pt-BR" sz="2200" dirty="0"/>
          </a:p>
          <a:p>
            <a:r>
              <a:rPr lang="pt-BR" sz="2200" dirty="0"/>
              <a:t>Chave pública: pode ser livremente distribuída e usada para cifrar mensagens.</a:t>
            </a:r>
          </a:p>
          <a:p>
            <a:r>
              <a:rPr lang="pt-BR" sz="2200" dirty="0"/>
              <a:t>Chave privada: mantida em segredo e usada para decifrar mensagens ou assinar digitalmente documentos.</a:t>
            </a:r>
          </a:p>
          <a:p>
            <a:r>
              <a:rPr lang="pt-BR" sz="2200" dirty="0"/>
              <a:t>Esse modelo resolve o problema da distribuição de chaves, comum nas cifras simétricas.</a:t>
            </a:r>
          </a:p>
          <a:p>
            <a:r>
              <a:rPr lang="pt-BR" sz="2200" dirty="0"/>
              <a:t>📖 Referência: Cap. 9, p. 292–295 — introdução ao conceito de criptografia de chave pública e comparação com a criptografia simétrica.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Exemplos Clássicos e Modernos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1. RSA (Rivest–Shamir–Adleman)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Baseado na dificuldade da fatoração de números grandes.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Usado tanto para cifragem de dados quanto para assinaturas digitais.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Amplamente adotado em protocolos de segurança (TLS, certificados digitais, VPNs).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📖 p. 295–302 — descrição do funcionamento do RSA, incluindo geração de chaves e operações de cifrar/decifrar.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2. ElGamal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Baseado no problema do logaritmo discreto em corpos finitos.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Oferece segurança probabilística, pois incorpora aleatoriedade no processo de cifragem.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Utilizado em sistemas de assinatura digital (ex.: DSS – Digital Signature Standard).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📖 p. 303–305 — explicação do ElGamal e sua aplicação em assinaturas digitais.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D5848-C18E-0F26-2E4A-E32DDCA8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40212-3701-012F-964F-2A76A7B0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Exemplos Clássicos e Modernos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F971-3679-1498-E4FD-3DD7D6E2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/>
          </a:bodyPr>
          <a:lstStyle/>
          <a:p>
            <a:r>
              <a:rPr lang="pt-BR" sz="2200"/>
              <a:t>3. ECC (Elliptic Curve Cryptography – Criptografia de Curvas Elípticas)</a:t>
            </a:r>
          </a:p>
          <a:p>
            <a:endParaRPr lang="pt-BR" sz="2200"/>
          </a:p>
          <a:p>
            <a:r>
              <a:rPr lang="pt-BR" sz="2200"/>
              <a:t>Baseada na dificuldade do logaritmo discreto em curvas elípticas.</a:t>
            </a:r>
          </a:p>
          <a:p>
            <a:r>
              <a:rPr lang="pt-BR" sz="2200"/>
              <a:t>Proporciona o mesmo nível de segurança que RSA, mas com chaves muito menores (e.g., ECC 256 bits ≈ RSA 3072 bits).</a:t>
            </a:r>
          </a:p>
          <a:p>
            <a:r>
              <a:rPr lang="pt-BR" sz="2200"/>
              <a:t>Muito usada em dispositivos móveis e IoT, onde há limitação de processamento e energia.</a:t>
            </a:r>
          </a:p>
          <a:p>
            <a:r>
              <a:rPr lang="pt-BR" sz="2200"/>
              <a:t>📖 p. 308–310 — introdução à ECC e vantagens em termos de eficiência e segurança.</a:t>
            </a:r>
          </a:p>
        </p:txBody>
      </p:sp>
    </p:spTree>
    <p:extLst>
      <p:ext uri="{BB962C8B-B14F-4D97-AF65-F5344CB8AC3E}">
        <p14:creationId xmlns:p14="http://schemas.microsoft.com/office/powerpoint/2010/main" val="328305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Distribuição de chaves simplificada: basta publicar a chave pública.</a:t>
            </a:r>
          </a:p>
          <a:p>
            <a:r>
              <a:rPr lang="pt-BR" sz="2200"/>
              <a:t>Oferece autenticação e não repúdio via assinaturas digitais.</a:t>
            </a:r>
          </a:p>
          <a:p>
            <a:r>
              <a:rPr lang="pt-BR" sz="2200"/>
              <a:t>Mais escalável em grandes redes, já que não é necessário compartilhar segredos prévios.</a:t>
            </a:r>
          </a:p>
          <a:p>
            <a:r>
              <a:rPr lang="pt-BR" sz="2200"/>
              <a:t>📖 p. 295–296 — destaque para a resolução do problema da distribuição de chaves.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Introdução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Desvantagens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Baixa performance: operações matemáticas complexas tornam-na lenta.</a:t>
            </a:r>
          </a:p>
          <a:p>
            <a:r>
              <a:rPr lang="pt-BR" sz="2200"/>
              <a:t>Ineficiente para grandes volumes de dados: geralmente é usada apenas para troca de chaves ou assinatura, não para criptografar arquivos inteiros.</a:t>
            </a:r>
          </a:p>
          <a:p>
            <a:r>
              <a:rPr lang="pt-BR" sz="2200"/>
              <a:t>📖 p. 297–298 — discussão sobre limitações de desempenho em comparação com cifras simétricas.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Aplicações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Certificados digitais: usados em protocolos HTTPS, e-mails seguros (S/MIME) e autenticação em VPNs.</a:t>
            </a:r>
          </a:p>
          <a:p>
            <a:r>
              <a:rPr lang="pt-BR" sz="2200"/>
              <a:t>Assinaturas eletrônicas: contratos digitais, documentos oficiais e sistemas de governo eletrônico.</a:t>
            </a:r>
          </a:p>
          <a:p>
            <a:r>
              <a:rPr lang="pt-BR" sz="2200"/>
              <a:t>Troca segura de chaves: utilizada em conjunto com criptografia simétrica em protocolos como TLS/SSL.</a:t>
            </a:r>
          </a:p>
          <a:p>
            <a:r>
              <a:rPr lang="pt-BR" sz="2200"/>
              <a:t>📖 p. 310–312 — exemplos de uso em certificação digital e protocolos de segurança.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2.3 Funções de Hash (Cap. 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r>
              <a:rPr lang="pt-BR" sz="2200"/>
              <a:t>Uma função de hash criptográfica é uma função matemática unidirecional que transforma uma entrada de tamanho arbitrário em uma saída de tamanho fixo, chamada resumo (digest).</a:t>
            </a:r>
          </a:p>
          <a:p>
            <a:endParaRPr lang="pt-BR" sz="2200"/>
          </a:p>
          <a:p>
            <a:r>
              <a:rPr lang="pt-BR" sz="2200"/>
              <a:t>A função deve ser determinística: a mesma entrada sempre gera a mesma saída.</a:t>
            </a:r>
          </a:p>
          <a:p>
            <a:r>
              <a:rPr lang="pt-BR" sz="2200"/>
              <a:t>É usada como mecanismo de verificação de integridade e em protocolos de autenticação.</a:t>
            </a:r>
          </a:p>
          <a:p>
            <a:r>
              <a:rPr lang="pt-BR" sz="2200"/>
              <a:t>📖 Referência: Cap. 11, p. 371–373 — definição de funções de hash e introdução ao seu papel na criptografia.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2ACD5-6857-9460-F533-822C1E1F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23297-A797-C158-838A-17FDF13C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Exemplos de Funções de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69DF-7B6A-B9CE-7C78-54E20D77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1. MD5 (Message Digest 5)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Produz um hash de 128 bits.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Muito utilizado no passado, mas atualmente considerado inseguro devido à existência de colisões práticas.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📖 p. 375–376 — descrição do MD5 e suas vulnerabilidades.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2. SHA-1 (Secure Hash Algorithm 1)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Produz um hash de 160 bits.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Foi amplamente usado em certificados digitais e assinaturas eletrônicas.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Tornou-se obsoleto após demonstrações de colisões viáveis (ataque SHAttered em 2017).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📖 p. 377–378 — explicação sobre o SHA-1 e seus problemas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409264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Exemplos de Funções de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r>
              <a:rPr lang="pt-BR" sz="2400" dirty="0"/>
              <a:t>3. SHA-2 (Secure Hash Algorithm 2)</a:t>
            </a:r>
          </a:p>
          <a:p>
            <a:endParaRPr lang="pt-BR" sz="2400" dirty="0"/>
          </a:p>
          <a:p>
            <a:r>
              <a:rPr lang="pt-BR" sz="2400" dirty="0"/>
              <a:t>Família de funções (SHA-224, SHA-256, SHA-384, SHA-512).</a:t>
            </a:r>
          </a:p>
          <a:p>
            <a:r>
              <a:rPr lang="pt-BR" sz="2400" dirty="0"/>
              <a:t>Baseadas em melhorias sobre o SHA-1, com maior resistência a colisões.</a:t>
            </a:r>
          </a:p>
          <a:p>
            <a:r>
              <a:rPr lang="pt-BR" sz="2400" dirty="0"/>
              <a:t>Atualmente recomendada para aplicações seguras.</a:t>
            </a:r>
          </a:p>
          <a:p>
            <a:r>
              <a:rPr lang="pt-BR" sz="2400" dirty="0"/>
              <a:t>📖 p. 378–380 — descrição da família SHA-2 e suas variantes.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Propriedades Criptográficas Essenciais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 dirty="0"/>
              <a:t>3. Resistência à Inversão (pré-imagem)</a:t>
            </a:r>
          </a:p>
          <a:p>
            <a:endParaRPr lang="pt-BR" sz="2200" dirty="0"/>
          </a:p>
          <a:p>
            <a:r>
              <a:rPr lang="pt-BR" sz="2200" dirty="0"/>
              <a:t>Dado o valor do hash, deve ser impossível recuperar a entrada original.</a:t>
            </a:r>
          </a:p>
          <a:p>
            <a:r>
              <a:rPr lang="pt-BR" sz="2200" dirty="0"/>
              <a:t>📖 p. 374–375 — análise da propriedade de pré-imagem e sua relevância em segurança.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Aplicações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r>
              <a:rPr lang="pt-BR" sz="2200"/>
              <a:t>Verificação de integridade: garantir que um arquivo baixado não foi alterado (uso de sha256sum).</a:t>
            </a:r>
          </a:p>
          <a:p>
            <a:r>
              <a:rPr lang="pt-BR" sz="2200"/>
              <a:t>Armazenamento de senhas: sistemas não armazenam senhas em claro, apenas seus hashes (com salt).</a:t>
            </a:r>
          </a:p>
          <a:p>
            <a:r>
              <a:rPr lang="pt-BR" sz="2200"/>
              <a:t>Assinaturas digitais: antes de assinar, documentos são convertidos em hashes para reduzir o custo computacional.</a:t>
            </a:r>
          </a:p>
          <a:p>
            <a:r>
              <a:rPr lang="pt-BR" sz="2200"/>
              <a:t>Blockchain: cada bloco contém o hash do anterior, garantindo a imutabilidade da cadeia.</a:t>
            </a:r>
          </a:p>
          <a:p>
            <a:r>
              <a:rPr lang="pt-BR" sz="2200"/>
              <a:t>📖 p. 381–383 — exemplos de uso prático em assinaturas digitais e protocolos de segurança.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Protocolos Criptográficos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3.1 TLS/SSL (Cap. 7 e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TLS/SSL protege a comunicação fim-a-fim (cliente–servidor) acima do TCP, oferecendo confidencialidade e integridade para protocolos de aplicação como HTTP (origem do “HTTPS”). O livro descreve SSL/TLS como um conjunto de protocolos amplamente empregado pelos navegadores e servidores Web, com TLS padronizado na RFC 5246.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Arquitetura em camadas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 dirty="0"/>
              <a:t>SSL/TLS não é um único protocolo:</a:t>
            </a:r>
          </a:p>
          <a:p>
            <a:endParaRPr lang="pt-BR" sz="2200" dirty="0"/>
          </a:p>
          <a:p>
            <a:r>
              <a:rPr lang="pt-BR" sz="2200" dirty="0"/>
              <a:t>Protocolo de Registro (Record Protocol): fornece confidencialidade (cifra simétrica) e integridade (MAC/HMAC) para os dados da aplicação.</a:t>
            </a:r>
          </a:p>
          <a:p>
            <a:r>
              <a:rPr lang="pt-BR" sz="2200" dirty="0"/>
              <a:t>Protocolos de controle em cima do Registro: Handshake, Change Cipher Spec e Alert.</a:t>
            </a:r>
          </a:p>
          <a:p>
            <a:pPr marL="0" indent="0">
              <a:buNone/>
            </a:pPr>
            <a:endParaRPr lang="pt-BR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>
                <a:solidFill>
                  <a:srgbClr val="FFFFFF"/>
                </a:solidFill>
              </a:rPr>
              <a:t>1.1 Importância da Criptografia para a Segurança da Informação</a:t>
            </a:r>
            <a:endParaRPr lang="pt-BR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91970"/>
            <a:ext cx="7938597" cy="4490542"/>
          </a:xfrm>
        </p:spPr>
        <p:txBody>
          <a:bodyPr anchor="ctr">
            <a:normAutofit fontScale="92500"/>
          </a:bodyPr>
          <a:lstStyle/>
          <a:p>
            <a:r>
              <a:rPr lang="pt-BR" sz="2200"/>
              <a:t>A comunicação em redes abertas, como a Internet, está sujeita a diversos tipos de ataques: escuta clandestina (eavesdropping), adulteração de mensagens, falsificação de identidade e negação de autoria.</a:t>
            </a:r>
          </a:p>
          <a:p>
            <a:r>
              <a:rPr lang="pt-BR" sz="2200"/>
              <a:t>A criptografia é a principal ferramenta para mitigar esses riscos, fornecendo proteção tanto para dados em trânsito (e.g., transmissão de senhas, transações financeiras) quanto para dados em repouso (e.g., armazenamento em bancos de dados e dispositivos móveis).</a:t>
            </a:r>
          </a:p>
          <a:p>
            <a:endParaRPr lang="pt-BR" sz="2200"/>
          </a:p>
          <a:p>
            <a:r>
              <a:rPr lang="pt-BR" sz="2200"/>
              <a:t>📖 Referência: Cap. 1, p. 21–23 — Tanenbaum &amp; Wetherall destacam a necessidade da criptografia como componente essencial da segurança em redes de computadores, reforçando que ela viabiliza comunicação segura mesmo em ambientes hostis.</a:t>
            </a:r>
            <a:endParaRPr lang="pt-BR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Sessão × Conexão (e reuso)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O material distingue sessão (parâmetros criptográficos negociados pelo Handshake e potencialmente reutilizáveis) e conexão (associação ponto-a-ponto transitória que usa os parâmetros da sessão). O estado de sessão inclui, por exemplo, identificador de sessão, especificação de cifra, segredo mestre (master\secret, 48 bytes) e se a sessão é retomável; o estado de conexão inclui aleatórios do cliente/servidor, segredos MAC de escrita, chaves de escrita e IVs.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Handshake: visão geral e fases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O Handshake autentica as partes (normalmente o servidor), negocia o conjunto de cifras e estabelece chaves para a conexão segura. As mensagens e parâmetros principais (como client\hello, server\hello, certificate, server\key\exchange, certificate\request, certificate\verify, client\key\exchange, change\cipher\spec, finished) e seus campos estão na descrição das quatro fases do processo (com os nonces para mitigar replay).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E77ECA-3FC3-7446-45B3-1AAE555E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AB1AE-6E5B-CA1E-C3E5-15976D108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D20C7-DE95-56BA-5C26-249901C85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A32C6C-7489-FC8B-077E-B7CB2B479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98898-F4A7-1E4C-2EAB-752552D3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FCEA3-2AF0-AFCD-A502-18079B1A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4AFFA-B440-3F09-9E7F-424B745D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Handshake: visão geral e fases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4B18-9D18-992A-0A31-574FBBA3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Fase 1 — Capacidades de segurança: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Cliente envia client\hello com versão, random, ID de sessão, lista de conjuntos de cifras e métodos de compressão. O servidor responde com server\hello escolhendo versões/métodos e um único conjunto de cifras da lista do cliente.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Fase 2 — Autenticação do servidor e troca de parâmetros: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Servidor envia certificate (cadeia X.509) e, conforme o método, server\key\exchange; pode solicitar autenticação do cliente via certificate\request; finaliza com server\hello\done.</a:t>
            </a:r>
          </a:p>
        </p:txBody>
      </p:sp>
    </p:spTree>
    <p:extLst>
      <p:ext uri="{BB962C8B-B14F-4D97-AF65-F5344CB8AC3E}">
        <p14:creationId xmlns:p14="http://schemas.microsoft.com/office/powerpoint/2010/main" val="367370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05A74-91AA-62CB-98CE-EF340D7B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D0C82-C51A-B433-470C-55C4CB2E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Handshake: visão geral e fases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4871-28C4-0B7B-633F-63472CC1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r>
              <a:rPr lang="pt-BR" sz="2200"/>
              <a:t>Fase 3 — Ações do cliente:</a:t>
            </a:r>
          </a:p>
          <a:p>
            <a:r>
              <a:rPr lang="pt-BR" sz="2200"/>
              <a:t>Cliente (opcionalmente) envia certificate, depois client\key\exchange com o material para pre\master\secret; se enviou certificado, prova posse da chave privada em certificate\verify.</a:t>
            </a:r>
          </a:p>
          <a:p>
            <a:endParaRPr lang="pt-BR" sz="2200"/>
          </a:p>
          <a:p>
            <a:r>
              <a:rPr lang="pt-BR" sz="2200"/>
              <a:t>Fase 4 — Ativação da cifra e verificação mútua:</a:t>
            </a:r>
          </a:p>
          <a:p>
            <a:r>
              <a:rPr lang="pt-BR" sz="2200"/>
              <a:t>Ambos trocam change\cipher\spec (muda do estado pendente para o atual) e finished (hash das mensagens do Handshake autenticado pelo segredo), encerrando a negociação.</a:t>
            </a:r>
          </a:p>
        </p:txBody>
      </p:sp>
    </p:spTree>
    <p:extLst>
      <p:ext uri="{BB962C8B-B14F-4D97-AF65-F5344CB8AC3E}">
        <p14:creationId xmlns:p14="http://schemas.microsoft.com/office/powerpoint/2010/main" val="1852421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D0C29-C73A-BC53-644E-67CFEFF2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FDA7A-F311-77BC-0CD8-2EEE37B9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Handshake: visão geral e fases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7499-E505-3B90-4A1C-EF7D5530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pt-BR" sz="2200" dirty="0"/>
              <a:t>Métodos de troca de chaves (exemplos):</a:t>
            </a:r>
          </a:p>
          <a:p>
            <a:endParaRPr lang="pt-BR" sz="2200" dirty="0"/>
          </a:p>
          <a:p>
            <a:r>
              <a:rPr lang="pt-BR" sz="2200" dirty="0"/>
              <a:t>RSA: cliente gera um pre\master\secret de 48 bytes, cifra com a chave pública do servidor (do certificado) e envia; o servidor decifra com a chave privada.</a:t>
            </a:r>
          </a:p>
          <a:p>
            <a:r>
              <a:rPr lang="pt-BR" sz="2200" dirty="0"/>
              <a:t>Diffie–Hellman (estático ou efêmero): cliente e servidor trocam valores DH e ambos calculam o pre\master\secret.</a:t>
            </a:r>
          </a:p>
          <a:p>
            <a:endParaRPr lang="pt-BR" sz="2200" dirty="0"/>
          </a:p>
          <a:p>
            <a:r>
              <a:rPr lang="pt-BR" sz="2200" dirty="0"/>
              <a:t>Conjuntos de cifras (cipher suites): cada suite nomeia método de troca de chaves e especificação de cifra (algoritmo de dados em massa + algoritmo de hash para MAC). O TLS herda quase todos os métodos do SSLv3 (com exceções como Fortezza).</a:t>
            </a:r>
          </a:p>
        </p:txBody>
      </p:sp>
    </p:spTree>
    <p:extLst>
      <p:ext uri="{BB962C8B-B14F-4D97-AF65-F5344CB8AC3E}">
        <p14:creationId xmlns:p14="http://schemas.microsoft.com/office/powerpoint/2010/main" val="2560304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Derivação de segredos e chaves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/>
          </a:bodyPr>
          <a:lstStyle/>
          <a:p>
            <a:r>
              <a:rPr lang="pt-BR" sz="2200"/>
              <a:t>Depois do pre\master\secret, as partes derivam o master\secret e, a partir dele, o key\block com os parâmetros necessários: segredos MAC de escrita (cliente/servidor), chaves de escrita e IVs (quando modo CBC). O livro detalha as fórmulas para SSLv3 (MD5/SHA encadeados) e o encadeamento do key\block.</a:t>
            </a:r>
          </a:p>
          <a:p>
            <a:endParaRPr lang="pt-BR" sz="2200"/>
          </a:p>
          <a:p>
            <a:r>
              <a:rPr lang="pt-BR" sz="2200"/>
              <a:t>No TLS, essas funções são unificadas numa PRF (Pseudorandom Function) e o MAC passa a ser HMAC (MD5 ou SHA-1), com escopo ligeiramente diferente (inclui, por exemplo, a versão). O texto mostra a forma geral da PRF e do cálculo do HMAC/PRF.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Protocolo de Registro (Record)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/>
          </a:bodyPr>
          <a:lstStyle/>
          <a:p>
            <a:r>
              <a:rPr lang="pt-BR" sz="2200" dirty="0"/>
              <a:t>O Record fragmenta (≤ 2¹⁴ bytes), (opcionalmente) comprime, calcula MAC/HMAC com número de sequência e metadados do fragmento, cifra (cifra simétrica escolhida na suite) e anexa cabeçalho antes de enviar via TCP. Também define os tipos de conteúdo (change\cipher\spec, alert, handshake, application\data). O material cobre ainda o preenchimento para cifras de bloco e o formato do cabeçalho do registro.</a:t>
            </a:r>
          </a:p>
          <a:p>
            <a:endParaRPr lang="pt-BR" sz="2200" dirty="0"/>
          </a:p>
          <a:p>
            <a:r>
              <a:rPr lang="pt-BR" sz="2200" dirty="0"/>
              <a:t>Serviços oferecidos pelo Record: confidencialidade (cifra simétrica) e integridade (MAC/HMAC), ambos baseados em chaves que o Handshake negociou.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Alertas, Change Cipher Spec e fechamento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Change Cipher Spec é uma mensagem de 1 byte que ativa a especificação de cifra negociada (muda do estado pendente para o atual). Alert transporta avisos/erros (p. ex., unknown\ca, decrypt\error, insufficient\security etc.). Em HTTPS, o fechamento correto envolve o envio de close\notify pelo TLS antes de encerrar o TCP; a ausência desse alerta pode indicar problema/ataque e deve gerar aviso.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>
                <a:solidFill>
                  <a:srgbClr val="FFFFFF"/>
                </a:solidFill>
              </a:rPr>
              <a:t>Como TLS/SSL combina simétrica, assimétrica e hash (na prática)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Assimétrica (RSA/DH): empregada no Handshake para autenticação (certificados X.509) e/ou estabelecimento de segredo inicial (pre\master\secret).</a:t>
            </a:r>
          </a:p>
          <a:p>
            <a:r>
              <a:rPr lang="pt-BR" sz="2200"/>
              <a:t>Hash/HMAC: usado para integridade e autenticação de mensagens no Record (HMAC no TLS) e para verificar o Handshake (finished, certificate\verify).</a:t>
            </a:r>
          </a:p>
          <a:p>
            <a:r>
              <a:rPr lang="pt-BR" sz="2200"/>
              <a:t>Simétrica: usada para criptografar os dados da aplicação (alta performance) após a troca de chaves.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3.2 HTTPS – HTTP sobre TLS/SSL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O HTTPS (HyperText Transfer Protocol Secure) nada mais é do que o HTTP encapsulado dentro do TLS/SSL.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Enquanto o HTTP puro é transmitido em texto claro, o HTTPS garante que toda a troca de informações entre cliente e servidor ocorra em um canal seguro.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O navegador inicia uma conexão TCP com o servidor e, em seguida, dispara o handshake TLS/SSL. Só depois disso o protocolo HTTP começa a ser usado dentro do túnel seguro.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Esse processo protege contra espionagem (eavesdropping), modificação de dados (man-in-the-middle) e garante a autenticidade do servidor por meio de certificados digitais.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>
                <a:solidFill>
                  <a:srgbClr val="FFFFFF"/>
                </a:solidFill>
              </a:rPr>
              <a:t>1.2 Conceitos Básicos da Segurança da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O livro aponta um conjunto de propriedades fundamentais que a criptografia deve prover para garantir segurança: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Serviços de Segurança Oferecidos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1. Confidencialidade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A comunicação é cifrada com algoritmos simétricos (como AES ou 3DES), negociados durante o Handshake.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Garante que informações sensíveis (senhas, números de cartão de crédito, dados pessoais) não sejam legíveis por terceiros.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📖 p. 437 — Tanenbaum destaca a importância da cifra simétrica para o tráfego de dados de aplicação.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56103-4B13-A898-81FA-1AC5628F6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DF6595-9E9C-7661-1727-1E2C90554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696428-D45A-1BA2-7D8B-E020BC5CE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A14FDC-E0F2-0F7B-8C5E-DD18F60AC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4703D-25AE-8675-EFD2-19BA873E4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3C22CA-C872-9831-567A-4B7875DBC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FCD7F-23FA-21A8-12DF-94E6399C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Serviços de Segurança Oferecidos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9B61-2739-282B-3466-FDBC3C76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2. Integridade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As mensagens HTTP são acompanhadas de códigos de autenticação de mensagem (HMAC), garantindo que não tenham sido alteradas durante a transmissão.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📖 p. 431–432 — explicação sobre o uso de HMAC no Record Protocol do TLS, herdado por HTTPS.</a:t>
            </a:r>
          </a:p>
        </p:txBody>
      </p:sp>
    </p:spTree>
    <p:extLst>
      <p:ext uri="{BB962C8B-B14F-4D97-AF65-F5344CB8AC3E}">
        <p14:creationId xmlns:p14="http://schemas.microsoft.com/office/powerpoint/2010/main" val="3206805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5ADF8-3233-DCAA-DB26-BE8321A0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097D-3B6A-71EC-E29B-560A492E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Serviços de Segurança Oferecidos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3059-3F48-F266-51C4-658A8375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3. Autenticação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O servidor apresenta um certificado digital X.509, assinado por uma Autoridade Certificadora (CA), que prova sua identidade ao cliente.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Opcionalmente, também é possível autenticar o cliente (em sistemas corporativos e bancos).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📖 p. 420–423 — detalhamento do uso de certificados e do campo certificate no Handshake TLS.</a:t>
            </a:r>
          </a:p>
        </p:txBody>
      </p:sp>
    </p:spTree>
    <p:extLst>
      <p:ext uri="{BB962C8B-B14F-4D97-AF65-F5344CB8AC3E}">
        <p14:creationId xmlns:p14="http://schemas.microsoft.com/office/powerpoint/2010/main" val="93814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AD570-5906-2A91-A969-5C8E7B04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CE2040-D03B-AE60-E062-17CB8094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26328C-C5AB-668B-39B9-55BC04D68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F71555-491A-CE96-2B43-1467709E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7CF790-5FFB-A518-32BB-FD62E6549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2FAD2A-F91E-CAF9-B492-2012A7B83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A7A1B-ABAC-B867-2590-B9223A66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Serviços de Segurança Oferecidos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8546-8F3B-D7AA-5319-8F595377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200" dirty="0"/>
              <a:t>4. Não Repúdio</a:t>
            </a:r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r>
              <a:rPr lang="pt-BR" sz="2200" dirty="0"/>
              <a:t>Quando combinado com assinaturas digitais e registros de transação, HTTPS pode dar suporte a sistemas de não repúdio (ex.: comprovar que uma transação de pagamento foi realmente feita).</a:t>
            </a:r>
          </a:p>
          <a:p>
            <a:pPr>
              <a:lnSpc>
                <a:spcPct val="90000"/>
              </a:lnSpc>
            </a:pPr>
            <a:r>
              <a:rPr lang="pt-BR" sz="2200" dirty="0"/>
              <a:t>📖 p. 424 — menção ao papel das assinaturas digitais no TLS/SSL.</a:t>
            </a:r>
          </a:p>
        </p:txBody>
      </p:sp>
    </p:spTree>
    <p:extLst>
      <p:ext uri="{BB962C8B-B14F-4D97-AF65-F5344CB8AC3E}">
        <p14:creationId xmlns:p14="http://schemas.microsoft.com/office/powerpoint/2010/main" val="176282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Aplicações Concretas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r>
              <a:rPr lang="pt-BR" sz="2200"/>
              <a:t>Transações bancárias: login em contas, transferências e pagamentos online.</a:t>
            </a:r>
          </a:p>
          <a:p>
            <a:r>
              <a:rPr lang="pt-BR" sz="2200"/>
              <a:t>Comércio eletrônico (e-commerce): compras em sites como Amazon, Mercado Livre, etc.</a:t>
            </a:r>
          </a:p>
          <a:p>
            <a:r>
              <a:rPr lang="pt-BR" sz="2200"/>
              <a:t>Acesso a sistemas corporativos e governamentais: portais de serviços, intranets, sistemas de declaração de impostos.</a:t>
            </a:r>
          </a:p>
          <a:p>
            <a:r>
              <a:rPr lang="pt-BR" sz="2200"/>
              <a:t>Proteção de dados pessoais: redes sociais, cadastros, formulários e comunicações privadas.</a:t>
            </a:r>
          </a:p>
          <a:p>
            <a:r>
              <a:rPr lang="pt-BR" sz="2200"/>
              <a:t>📖 p. 438 — o livro cita o uso massivo em comércio eletrônico e portais que precisam garantir segurança ao usuário.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Exemplo Prático em Sala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200" dirty="0"/>
              <a:t>1. Inspeção de certificado em navegador</a:t>
            </a:r>
          </a:p>
          <a:p>
            <a:endParaRPr lang="pt-BR" sz="2200" dirty="0"/>
          </a:p>
          <a:p>
            <a:r>
              <a:rPr lang="pt-BR" sz="2200" dirty="0"/>
              <a:t>Acesse um site seguro: https://www.bb.com.br ou https://www.ufrj.br.</a:t>
            </a:r>
          </a:p>
          <a:p>
            <a:r>
              <a:rPr lang="pt-BR" sz="2200" dirty="0"/>
              <a:t>Clique no cadeado ao lado da URL → “Exibir certificado”.</a:t>
            </a:r>
          </a:p>
          <a:p>
            <a:r>
              <a:rPr lang="pt-BR" sz="2200" dirty="0"/>
              <a:t>Analise os campos:</a:t>
            </a:r>
          </a:p>
          <a:p>
            <a:endParaRPr lang="pt-BR" sz="2200" dirty="0"/>
          </a:p>
          <a:p>
            <a:r>
              <a:rPr lang="pt-BR" sz="2200" dirty="0"/>
              <a:t>Emissor (CA): a autoridade certificadora responsável.</a:t>
            </a:r>
          </a:p>
          <a:p>
            <a:r>
              <a:rPr lang="pt-BR" sz="2200" dirty="0"/>
              <a:t>Sujeito: o domínio e, muitas vezes, a organização responsável.</a:t>
            </a:r>
          </a:p>
          <a:p>
            <a:r>
              <a:rPr lang="pt-BR" sz="2200" dirty="0"/>
              <a:t>Período de validade: datas de início e expiração do certificado.</a:t>
            </a:r>
          </a:p>
          <a:p>
            <a:r>
              <a:rPr lang="pt-BR" sz="2200" dirty="0"/>
              <a:t>Algoritmo de chave pública: geralmente RSA ou ECC.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8000F-CFE3-9570-B4E8-6C267E45B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4E077-4E82-8F54-61F3-C9EC201C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Exemplo Prático em Sala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9BF6-CAC3-6D0B-804C-0207C2B1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pt-BR" sz="2200" dirty="0"/>
              <a:t>2. Discussão em grupo</a:t>
            </a:r>
          </a:p>
          <a:p>
            <a:endParaRPr lang="pt-BR" sz="2200" dirty="0"/>
          </a:p>
          <a:p>
            <a:r>
              <a:rPr lang="pt-BR" sz="2200" dirty="0"/>
              <a:t>O que acontece se um certificado está expirado ou emitido por uma CA não confiável?</a:t>
            </a:r>
          </a:p>
          <a:p>
            <a:r>
              <a:rPr lang="pt-BR" sz="2200" dirty="0"/>
              <a:t>Como os navegadores avisam ao usuário (ex.: alerta “Não seguro”)?</a:t>
            </a:r>
          </a:p>
          <a:p>
            <a:r>
              <a:rPr lang="pt-BR" sz="2200" dirty="0"/>
              <a:t>Relacionar com ataques reais: phishing e ataques man-in-the-middle usando certificados falsos.</a:t>
            </a:r>
          </a:p>
          <a:p>
            <a:endParaRPr lang="pt-BR" sz="2200" dirty="0"/>
          </a:p>
          <a:p>
            <a:r>
              <a:rPr lang="pt-BR" sz="2200" dirty="0"/>
              <a:t>📖 Referência: Cap. 17, p. 437–438 — o livro recomenda observar o uso de certificados para validação do servidor em HTTPS.</a:t>
            </a:r>
          </a:p>
        </p:txBody>
      </p:sp>
    </p:spTree>
    <p:extLst>
      <p:ext uri="{BB962C8B-B14F-4D97-AF65-F5344CB8AC3E}">
        <p14:creationId xmlns:p14="http://schemas.microsoft.com/office/powerpoint/2010/main" val="200464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Aplicações Práticas e Casos Reais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4.1 VPNs (Virtual Private Networks)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t-BR" sz="2200"/>
              <a:t>As VPNs criam túneis criptografados através de redes públicas (como a Internet), garantindo comunicação segura entre duas redes privadas ou entre usuário e empresa.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Objetivo: confidencialidade, integridade e autenticação do tráfego.</a:t>
            </a:r>
          </a:p>
          <a:p>
            <a:pPr>
              <a:lnSpc>
                <a:spcPct val="90000"/>
              </a:lnSpc>
            </a:pPr>
            <a:r>
              <a:rPr lang="pt-BR" sz="2200"/>
              <a:t>Protocolos utilizados: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IPSec: oferece dois modos (transporte e túnel), usa criptografia simétrica (AES, 3DES) para dados e assimétrica para troca de chaves.</a:t>
            </a:r>
          </a:p>
          <a:p>
            <a:pPr>
              <a:lnSpc>
                <a:spcPct val="90000"/>
              </a:lnSpc>
            </a:pPr>
            <a:r>
              <a:rPr lang="pt-BR" sz="2200"/>
              <a:t>SSL/TLS VPNs: permitem acesso seguro a aplicações via navegador.</a:t>
            </a:r>
          </a:p>
          <a:p>
            <a:pPr>
              <a:lnSpc>
                <a:spcPct val="90000"/>
              </a:lnSpc>
            </a:pPr>
            <a:r>
              <a:rPr lang="pt-BR" sz="2200"/>
              <a:t>Aplicações: acesso remoto de funcionários, interconexão entre filiais de empresas.</a:t>
            </a:r>
          </a:p>
          <a:p>
            <a:pPr>
              <a:lnSpc>
                <a:spcPct val="90000"/>
              </a:lnSpc>
            </a:pPr>
            <a:r>
              <a:rPr lang="pt-BR" sz="2200"/>
              <a:t>📖 Referência: Cap. 8, p. 273–275 — discussão sobre VPNs baseadas em IPSec e SSL/TLS.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4.2 E-mails Seguros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t-BR" sz="2200"/>
              <a:t>A proteção de e-mails requer garantir confidencialidade, integridade, autenticação e não repúdio.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Protocolos principais: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PGP (Pretty Good Privacy): combina simétrica (para cifrar a mensagem), assimétrica (para trocar a chave de sessão) e funções de hash (para assinaturas digitais).</a:t>
            </a:r>
          </a:p>
          <a:p>
            <a:pPr>
              <a:lnSpc>
                <a:spcPct val="90000"/>
              </a:lnSpc>
            </a:pPr>
            <a:r>
              <a:rPr lang="pt-BR" sz="2200"/>
              <a:t>S/MIME (Secure/Multipurpose Internet Mail Extensions): padrão baseado em certificados X.509, amplamente usado em clientes de e-mail corporativos.</a:t>
            </a:r>
          </a:p>
          <a:p>
            <a:pPr>
              <a:lnSpc>
                <a:spcPct val="90000"/>
              </a:lnSpc>
            </a:pPr>
            <a:r>
              <a:rPr lang="pt-BR" sz="2200"/>
              <a:t>Aplicações: comunicação corporativa, governo eletrônico, envio de documentos sigilosos.</a:t>
            </a:r>
          </a:p>
          <a:p>
            <a:pPr>
              <a:lnSpc>
                <a:spcPct val="90000"/>
              </a:lnSpc>
            </a:pPr>
            <a:r>
              <a:rPr lang="pt-BR" sz="2200"/>
              <a:t>📖 Referência: Cap. 8, p. 281–284 — seção sobre segurança em e-mail com PGP e S/MIME.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1.2.1 Confidencialidade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Definição: assegura que somente partes autorizadas possam acessar a informação.</a:t>
            </a:r>
          </a:p>
          <a:p>
            <a:r>
              <a:rPr lang="pt-BR" sz="2200"/>
              <a:t>Exemplo prático: no envio de dados via e-commerce, o número do cartão de crédito é cifrado de forma que apenas o servidor da instituição financeira possa decifrá-lo.</a:t>
            </a:r>
          </a:p>
          <a:p>
            <a:r>
              <a:rPr lang="pt-BR" sz="2200"/>
              <a:t>No livro: p. 23 — descrita como requisito de impedir que terceiros leiam informações transmitidas em canais abertos.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4.3 Blockchain e Criptomoedas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pt-BR" sz="2200"/>
              <a:t>Embora o livro não trate diretamente de blockchain (a edição é de 2014), ele aborda os fundamentos aplicados nesse contexto:</a:t>
            </a:r>
          </a:p>
          <a:p>
            <a:endParaRPr lang="pt-BR" sz="2200"/>
          </a:p>
          <a:p>
            <a:r>
              <a:rPr lang="pt-BR" sz="2200"/>
              <a:t>Hashing: cada bloco contém o hash do anterior, garantindo imutabilidade e integridade da cadeia.</a:t>
            </a:r>
          </a:p>
          <a:p>
            <a:r>
              <a:rPr lang="pt-BR" sz="2200"/>
              <a:t>Assinaturas digitais (ECDSA): garantem que apenas o dono da chave privada pode autorizar transações.</a:t>
            </a:r>
          </a:p>
          <a:p>
            <a:r>
              <a:rPr lang="pt-BR" sz="2200"/>
              <a:t>Criptografia simétrica: usada em algumas camadas de privacidade em sistemas distribuídos.</a:t>
            </a:r>
          </a:p>
          <a:p>
            <a:r>
              <a:rPr lang="pt-BR" sz="2200"/>
              <a:t>Aplicações: Bitcoin, Ethereum, contratos inteligentes.</a:t>
            </a:r>
          </a:p>
          <a:p>
            <a:r>
              <a:rPr lang="pt-BR" sz="2200"/>
              <a:t>📖 Referência indireta: Cap. 11, p. 371–380 (funções de hash) e Cap. 9, p. 308–310 (ECC), que são a base dos mecanismos usados no blockchain.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4.4 Autenticação e Controle de Acesso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t-BR" sz="2200"/>
              <a:t>A criptografia é usada em sistemas de autenticação para proteger credenciais e validar identidades.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Senhas protegidas com hash: em sistemas operacionais e bancos de dados.</a:t>
            </a:r>
          </a:p>
          <a:p>
            <a:pPr>
              <a:lnSpc>
                <a:spcPct val="90000"/>
              </a:lnSpc>
            </a:pPr>
            <a:r>
              <a:rPr lang="pt-BR" sz="2200"/>
              <a:t>Protocolos de autenticação:</a:t>
            </a:r>
          </a:p>
          <a:p>
            <a:pPr>
              <a:lnSpc>
                <a:spcPct val="90000"/>
              </a:lnSpc>
            </a:pPr>
            <a:endParaRPr lang="pt-BR" sz="2200"/>
          </a:p>
          <a:p>
            <a:pPr>
              <a:lnSpc>
                <a:spcPct val="90000"/>
              </a:lnSpc>
            </a:pPr>
            <a:r>
              <a:rPr lang="pt-BR" sz="2200"/>
              <a:t>Kerberos: usa chaves simétricas e servidores de autenticação para validar usuários em redes corporativas.</a:t>
            </a:r>
          </a:p>
          <a:p>
            <a:pPr>
              <a:lnSpc>
                <a:spcPct val="90000"/>
              </a:lnSpc>
            </a:pPr>
            <a:r>
              <a:rPr lang="pt-BR" sz="2200"/>
              <a:t>Certificados digitais: autenticação baseada em chaves públicas, amplamente usada em VPNs e HTTPS.</a:t>
            </a:r>
          </a:p>
          <a:p>
            <a:pPr>
              <a:lnSpc>
                <a:spcPct val="90000"/>
              </a:lnSpc>
            </a:pPr>
            <a:r>
              <a:rPr lang="pt-BR" sz="2200"/>
              <a:t>Aplicações: login em sistemas bancários, redes corporativas, portais governamentais.</a:t>
            </a:r>
          </a:p>
          <a:p>
            <a:pPr>
              <a:lnSpc>
                <a:spcPct val="90000"/>
              </a:lnSpc>
            </a:pPr>
            <a:r>
              <a:rPr lang="pt-BR" sz="2200"/>
              <a:t>📖 Referência: Cap. 8, p. 268–272 — seção sobre protocolos de autenticação (Kerberos, certificados).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5. Conclusão e Atividade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>
                <a:solidFill>
                  <a:srgbClr val="FFFFFF"/>
                </a:solidFill>
              </a:rPr>
              <a:t>Caso Real: Vazamento de Dados da Equifax (2017)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 dirty="0"/>
              <a:t>Uma das maiores agências de crédito dos EUA sofreu um vazamento que expôs dados de 147 milhões de pessoas.</a:t>
            </a:r>
          </a:p>
          <a:p>
            <a:r>
              <a:rPr lang="pt-BR" sz="2200" dirty="0"/>
              <a:t>Investigação mostrou que a criptografia não foi corretamente aplicada em partes do sistema e que conexões HTTPS estavam mal configuradas.</a:t>
            </a:r>
          </a:p>
          <a:p>
            <a:r>
              <a:rPr lang="pt-BR" sz="2200" dirty="0"/>
              <a:t>Impactos: roubo de identidades, perda de confiança dos clientes, multas milionárias.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EE08B-C960-ED0D-B448-71FF55E43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14EEE-539A-50B9-45A8-1303D7C2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>
                <a:solidFill>
                  <a:srgbClr val="FFFFFF"/>
                </a:solidFill>
              </a:rPr>
              <a:t>Caso Real: Vazamento de Dados da Equifax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2500-7F8C-06A8-5B69-1FD994EB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 dirty="0"/>
              <a:t>1. Onde houve falhas de segurança? – Relacionar com os conceitos estudados (TLS, HTTPS, hash de senhas, gestão de chaves).</a:t>
            </a:r>
          </a:p>
          <a:p>
            <a:r>
              <a:rPr lang="pt-BR" sz="2200" dirty="0"/>
              <a:t>2. Como a criptografia poderia ter evitado ou reduzido o impacto do ataque?</a:t>
            </a:r>
          </a:p>
          <a:p>
            <a:r>
              <a:rPr lang="pt-BR" sz="2200" dirty="0"/>
              <a:t>3. Que boas práticas as empresas devem adotar para proteger dados sensíveis?</a:t>
            </a:r>
          </a:p>
          <a:p>
            <a:r>
              <a:rPr lang="pt-BR" sz="2200" dirty="0"/>
              <a:t>4. Como equilibrar segurança, custo e usabilidade em sistemas que lidam com milhões de usuários?</a:t>
            </a:r>
          </a:p>
        </p:txBody>
      </p:sp>
    </p:spTree>
    <p:extLst>
      <p:ext uri="{BB962C8B-B14F-4D97-AF65-F5344CB8AC3E}">
        <p14:creationId xmlns:p14="http://schemas.microsoft.com/office/powerpoint/2010/main" val="386059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1.2.2 Integridade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Definição: garante que os dados não sejam modificados, seja de forma acidental ou maliciosa, durante o armazenamento ou transmissão.</a:t>
            </a:r>
          </a:p>
          <a:p>
            <a:r>
              <a:rPr lang="pt-BR" sz="2200"/>
              <a:t>Exemplo prático: funções de hash aplicadas em downloads de software para verificar se o arquivo não foi adulterado.</a:t>
            </a:r>
          </a:p>
          <a:p>
            <a:r>
              <a:rPr lang="pt-BR" sz="2200"/>
              <a:t>No livro: p. 23 — discutida como essencial para assegurar que o conteúdo original não sofra alterações indetectáveis.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1.2.3 Autenticação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Definição: processo de verificar a identidade de uma entidade (usuário, sistema ou dispositivo).</a:t>
            </a:r>
          </a:p>
          <a:p>
            <a:r>
              <a:rPr lang="pt-BR" sz="2200"/>
              <a:t>Exemplo prático: login em sistemas bancários via certificado digital ou token de autenticação.</a:t>
            </a:r>
          </a:p>
          <a:p>
            <a:r>
              <a:rPr lang="pt-BR" sz="2200"/>
              <a:t>No livro: p. 23–24 — tratada como mecanismo para confirmar quem está participando da comunicação.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1.2.4 Não Repúdio (Irretratabilidade)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200"/>
              <a:t>Definição: impede que um participante negue a autoria de uma ação ou mensagem enviada.</a:t>
            </a:r>
          </a:p>
          <a:p>
            <a:r>
              <a:rPr lang="pt-BR" sz="2200"/>
              <a:t>Exemplo prático: assinaturas digitais aplicadas a contratos eletrônicos ou ordens de pagamento.</a:t>
            </a:r>
          </a:p>
          <a:p>
            <a:r>
              <a:rPr lang="pt-BR" sz="2200"/>
              <a:t>No livro: p. 24 — apresentado como requisito associado às assinaturas digitais, garantindo responsabilidade legal.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Tipos de Criptografia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4080</Words>
  <Application>Microsoft Office PowerPoint</Application>
  <PresentationFormat>On-screen Show (4:3)</PresentationFormat>
  <Paragraphs>296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Criptografia Aplicada</vt:lpstr>
      <vt:lpstr>1. Introdução</vt:lpstr>
      <vt:lpstr>1.1 Importância da Criptografia para a Segurança da Informação</vt:lpstr>
      <vt:lpstr>1.2 Conceitos Básicos da Segurança da Informação</vt:lpstr>
      <vt:lpstr>1.2.1 Confidencialidade</vt:lpstr>
      <vt:lpstr>1.2.2 Integridade</vt:lpstr>
      <vt:lpstr>1.2.3 Autenticação</vt:lpstr>
      <vt:lpstr>1.2.4 Não Repúdio (Irretratabilidade)</vt:lpstr>
      <vt:lpstr>2. Tipos de Criptografia</vt:lpstr>
      <vt:lpstr>2.1 Criptografia Simétrica (Cap. 2)</vt:lpstr>
      <vt:lpstr>Exemplos Clássicos e Modernos</vt:lpstr>
      <vt:lpstr>Exemplos Clássicos e Modernos</vt:lpstr>
      <vt:lpstr>Vantagens</vt:lpstr>
      <vt:lpstr>Desvantagens</vt:lpstr>
      <vt:lpstr>Aplicações Práticas</vt:lpstr>
      <vt:lpstr>2.2 Criptografia Assimétrica (Cap. 9)</vt:lpstr>
      <vt:lpstr>Exemplos Clássicos e Modernos</vt:lpstr>
      <vt:lpstr>Exemplos Clássicos e Modernos</vt:lpstr>
      <vt:lpstr>Vantagens</vt:lpstr>
      <vt:lpstr>Desvantagens</vt:lpstr>
      <vt:lpstr>Aplicações Práticas</vt:lpstr>
      <vt:lpstr>2.3 Funções de Hash (Cap. 11)</vt:lpstr>
      <vt:lpstr>Exemplos de Funções de Hash</vt:lpstr>
      <vt:lpstr>Exemplos de Funções de Hash</vt:lpstr>
      <vt:lpstr>Propriedades Criptográficas Essenciais</vt:lpstr>
      <vt:lpstr>Aplicações Práticas</vt:lpstr>
      <vt:lpstr>3. Protocolos Criptográficos</vt:lpstr>
      <vt:lpstr>3.1 TLS/SSL (Cap. 7 e 8)</vt:lpstr>
      <vt:lpstr>Arquitetura em camadas</vt:lpstr>
      <vt:lpstr>Sessão × Conexão (e reuso)</vt:lpstr>
      <vt:lpstr>Handshake: visão geral e fases</vt:lpstr>
      <vt:lpstr>Handshake: visão geral e fases</vt:lpstr>
      <vt:lpstr>Handshake: visão geral e fases</vt:lpstr>
      <vt:lpstr>Handshake: visão geral e fases</vt:lpstr>
      <vt:lpstr>Derivação de segredos e chaves</vt:lpstr>
      <vt:lpstr>Protocolo de Registro (Record)</vt:lpstr>
      <vt:lpstr>Alertas, Change Cipher Spec e fechamento</vt:lpstr>
      <vt:lpstr>Como TLS/SSL combina simétrica, assimétrica e hash (na prática)</vt:lpstr>
      <vt:lpstr>3.2 HTTPS – HTTP sobre TLS/SSL</vt:lpstr>
      <vt:lpstr>Serviços de Segurança Oferecidos</vt:lpstr>
      <vt:lpstr>Serviços de Segurança Oferecidos</vt:lpstr>
      <vt:lpstr>Serviços de Segurança Oferecidos</vt:lpstr>
      <vt:lpstr>Serviços de Segurança Oferecidos</vt:lpstr>
      <vt:lpstr>Aplicações Concretas</vt:lpstr>
      <vt:lpstr>Exemplo Prático em Sala</vt:lpstr>
      <vt:lpstr>Exemplo Prático em Sala</vt:lpstr>
      <vt:lpstr>4. Aplicações Práticas e Casos Reais</vt:lpstr>
      <vt:lpstr>4.1 VPNs (Virtual Private Networks)</vt:lpstr>
      <vt:lpstr>4.2 E-mails Seguros</vt:lpstr>
      <vt:lpstr>4.3 Blockchain e Criptomoedas</vt:lpstr>
      <vt:lpstr>4.4 Autenticação e Controle de Acesso</vt:lpstr>
      <vt:lpstr>5. Conclusão e Atividade</vt:lpstr>
      <vt:lpstr>Caso Real: Vazamento de Dados da Equifax (2017)</vt:lpstr>
      <vt:lpstr>Caso Real: Vazamento de Dados da Equifax (2017)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Andre</dc:creator>
  <cp:keywords/>
  <dc:description>generated using python-pptx</dc:description>
  <cp:lastModifiedBy>Andre Cassulino Araujo Souza</cp:lastModifiedBy>
  <cp:revision>3</cp:revision>
  <dcterms:created xsi:type="dcterms:W3CDTF">2013-01-27T09:14:16Z</dcterms:created>
  <dcterms:modified xsi:type="dcterms:W3CDTF">2025-08-19T03:32:37Z</dcterms:modified>
  <cp:category/>
</cp:coreProperties>
</file>