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81" r:id="rId6"/>
    <p:sldId id="28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715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1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9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2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3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4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7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dirty="0" err="1"/>
              <a:t>prendizado</a:t>
            </a:r>
            <a:r>
              <a:rPr dirty="0"/>
              <a:t> </a:t>
            </a:r>
            <a:r>
              <a:rPr dirty="0" err="1"/>
              <a:t>Supervisionado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b) Árvore de Decisão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Estrutura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formato</a:t>
            </a:r>
            <a:r>
              <a:rPr dirty="0"/>
              <a:t> de </a:t>
            </a:r>
            <a:r>
              <a:rPr dirty="0" err="1"/>
              <a:t>árvore</a:t>
            </a:r>
            <a:r>
              <a:rPr dirty="0"/>
              <a:t>, </a:t>
            </a:r>
            <a:r>
              <a:rPr dirty="0" err="1"/>
              <a:t>baseada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regras</a:t>
            </a:r>
            <a:r>
              <a:rPr dirty="0"/>
              <a:t> “se... </a:t>
            </a:r>
            <a:r>
              <a:rPr dirty="0" err="1"/>
              <a:t>então</a:t>
            </a:r>
            <a:r>
              <a:rPr dirty="0"/>
              <a:t>...”.</a:t>
            </a:r>
          </a:p>
          <a:p>
            <a:r>
              <a:rPr dirty="0" err="1"/>
              <a:t>Exemplo</a:t>
            </a:r>
            <a:r>
              <a:rPr dirty="0"/>
              <a:t> no </a:t>
            </a:r>
            <a:r>
              <a:rPr dirty="0" err="1"/>
              <a:t>varejo</a:t>
            </a:r>
            <a:r>
              <a:rPr dirty="0"/>
              <a:t>:</a:t>
            </a:r>
          </a:p>
          <a:p>
            <a:pPr lvl="1"/>
            <a:r>
              <a:rPr dirty="0"/>
              <a:t>Se ticket</a:t>
            </a:r>
            <a:r>
              <a:rPr lang="en-US" dirty="0"/>
              <a:t> </a:t>
            </a:r>
            <a:r>
              <a:rPr dirty="0" err="1"/>
              <a:t>médio</a:t>
            </a:r>
            <a:r>
              <a:rPr dirty="0"/>
              <a:t> &gt; </a:t>
            </a:r>
            <a:r>
              <a:rPr lang="en-US" dirty="0"/>
              <a:t>R$</a:t>
            </a:r>
            <a:r>
              <a:rPr dirty="0"/>
              <a:t> 200 e </a:t>
            </a: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cupons</a:t>
            </a:r>
            <a:r>
              <a:rPr dirty="0"/>
              <a:t> → </a:t>
            </a:r>
            <a:r>
              <a:rPr dirty="0" err="1"/>
              <a:t>prever</a:t>
            </a:r>
            <a:r>
              <a:rPr dirty="0"/>
              <a:t> “</a:t>
            </a:r>
            <a:r>
              <a:rPr dirty="0" err="1"/>
              <a:t>vai</a:t>
            </a:r>
            <a:r>
              <a:rPr dirty="0"/>
              <a:t> </a:t>
            </a:r>
            <a:r>
              <a:rPr dirty="0" err="1"/>
              <a:t>comprar</a:t>
            </a:r>
            <a:r>
              <a:rPr dirty="0"/>
              <a:t>”.</a:t>
            </a:r>
          </a:p>
          <a:p>
            <a:pPr lvl="1"/>
            <a:r>
              <a:rPr dirty="0" err="1"/>
              <a:t>Senão</a:t>
            </a:r>
            <a:r>
              <a:rPr dirty="0"/>
              <a:t> → </a:t>
            </a:r>
            <a:r>
              <a:rPr dirty="0" err="1"/>
              <a:t>prever</a:t>
            </a:r>
            <a:r>
              <a:rPr dirty="0"/>
              <a:t> “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vai</a:t>
            </a:r>
            <a:r>
              <a:rPr dirty="0"/>
              <a:t> </a:t>
            </a:r>
            <a:r>
              <a:rPr dirty="0" err="1"/>
              <a:t>comprar</a:t>
            </a:r>
            <a:r>
              <a:rPr dirty="0"/>
              <a:t>”.</a:t>
            </a:r>
          </a:p>
          <a:p>
            <a:r>
              <a:rPr dirty="0" err="1"/>
              <a:t>Vantagem</a:t>
            </a:r>
            <a:r>
              <a:rPr dirty="0"/>
              <a:t>: </a:t>
            </a:r>
            <a:r>
              <a:rPr dirty="0" err="1"/>
              <a:t>fácil</a:t>
            </a:r>
            <a:r>
              <a:rPr dirty="0"/>
              <a:t> de </a:t>
            </a:r>
            <a:r>
              <a:rPr dirty="0" err="1"/>
              <a:t>interpretar</a:t>
            </a:r>
            <a:r>
              <a:rPr dirty="0"/>
              <a:t> e </a:t>
            </a:r>
            <a:r>
              <a:rPr dirty="0" err="1"/>
              <a:t>explicar</a:t>
            </a:r>
            <a:r>
              <a:rPr dirty="0"/>
              <a:t> para </a:t>
            </a:r>
            <a:r>
              <a:rPr dirty="0" err="1"/>
              <a:t>gestores</a:t>
            </a:r>
            <a:r>
              <a:rPr dirty="0"/>
              <a:t>, </a:t>
            </a:r>
            <a:r>
              <a:rPr dirty="0" err="1"/>
              <a:t>mostrando</a:t>
            </a:r>
            <a:r>
              <a:rPr dirty="0"/>
              <a:t> </a:t>
            </a:r>
            <a:r>
              <a:rPr dirty="0" err="1"/>
              <a:t>regras</a:t>
            </a:r>
            <a:r>
              <a:rPr dirty="0"/>
              <a:t> de </a:t>
            </a:r>
            <a:r>
              <a:rPr dirty="0" err="1"/>
              <a:t>negócio</a:t>
            </a:r>
            <a:r>
              <a:rPr dirty="0"/>
              <a:t> </a:t>
            </a:r>
            <a:r>
              <a:rPr dirty="0" err="1"/>
              <a:t>derivadas</a:t>
            </a:r>
            <a:r>
              <a:rPr dirty="0"/>
              <a:t> dos dados.</a:t>
            </a:r>
          </a:p>
          <a:p>
            <a:r>
              <a:rPr dirty="0" err="1"/>
              <a:t>Limitação</a:t>
            </a:r>
            <a:r>
              <a:rPr dirty="0"/>
              <a:t>: </a:t>
            </a:r>
            <a:r>
              <a:rPr dirty="0" err="1"/>
              <a:t>pode</a:t>
            </a:r>
            <a:r>
              <a:rPr dirty="0"/>
              <a:t> se </a:t>
            </a:r>
            <a:r>
              <a:rPr dirty="0" err="1"/>
              <a:t>tornar</a:t>
            </a:r>
            <a:r>
              <a:rPr dirty="0"/>
              <a:t> </a:t>
            </a:r>
            <a:r>
              <a:rPr dirty="0" err="1"/>
              <a:t>muito</a:t>
            </a:r>
            <a:r>
              <a:rPr dirty="0"/>
              <a:t> </a:t>
            </a:r>
            <a:r>
              <a:rPr dirty="0" err="1"/>
              <a:t>complexa</a:t>
            </a:r>
            <a:r>
              <a:rPr dirty="0"/>
              <a:t> (overfitting) se </a:t>
            </a:r>
            <a:r>
              <a:rPr dirty="0" err="1"/>
              <a:t>não</a:t>
            </a:r>
            <a:r>
              <a:rPr dirty="0"/>
              <a:t> for </a:t>
            </a:r>
            <a:r>
              <a:rPr dirty="0" err="1"/>
              <a:t>controlada</a:t>
            </a:r>
            <a:r>
              <a:rPr dirty="0"/>
              <a:t> (ex.: </a:t>
            </a:r>
            <a:r>
              <a:rPr dirty="0" err="1"/>
              <a:t>definindo</a:t>
            </a:r>
            <a:r>
              <a:rPr dirty="0"/>
              <a:t> </a:t>
            </a:r>
            <a:r>
              <a:rPr dirty="0" err="1"/>
              <a:t>profundidade</a:t>
            </a:r>
            <a:r>
              <a:rPr dirty="0"/>
              <a:t> </a:t>
            </a:r>
            <a:r>
              <a:rPr dirty="0" err="1"/>
              <a:t>máxima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Preparação para a Modelagem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29C72-A475-268D-1D05-4392DE06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treinar modelos de aprendizado supervisionado, é essencial preparar a forma como os dados serão usados. Segundo </a:t>
            </a:r>
            <a:r>
              <a:rPr lang="pt-BR" b="1" dirty="0"/>
              <a:t>Medeiros (2018)</a:t>
            </a:r>
            <a:r>
              <a:rPr lang="pt-BR" dirty="0"/>
              <a:t>, um dos maiores erros em projetos de IA é </a:t>
            </a:r>
            <a:r>
              <a:rPr lang="pt-BR" b="1" dirty="0"/>
              <a:t>avaliar o modelo nos mesmos dados usados para treiná-lo</a:t>
            </a:r>
            <a:r>
              <a:rPr lang="pt-BR" dirty="0"/>
              <a:t>, pois isso cria uma falsa sensação de desempenho. Já </a:t>
            </a:r>
            <a:r>
              <a:rPr lang="pt-BR" b="1" dirty="0"/>
              <a:t>Valdati (2020)</a:t>
            </a:r>
            <a:r>
              <a:rPr lang="pt-BR" dirty="0"/>
              <a:t> reforça que a qualidade da avaliação depende diretamente de boas práticas de separação de dados e validação.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3.1 </a:t>
            </a:r>
            <a:r>
              <a:rPr dirty="0" err="1"/>
              <a:t>Divisão</a:t>
            </a:r>
            <a:r>
              <a:rPr dirty="0"/>
              <a:t> </a:t>
            </a:r>
            <a:r>
              <a:rPr dirty="0" err="1"/>
              <a:t>treino</a:t>
            </a:r>
            <a:r>
              <a:rPr dirty="0"/>
              <a:t> e 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 base de dados </a:t>
            </a:r>
            <a:r>
              <a:rPr dirty="0" err="1"/>
              <a:t>deve</a:t>
            </a:r>
            <a:r>
              <a:rPr dirty="0"/>
              <a:t> ser </a:t>
            </a:r>
            <a:r>
              <a:rPr dirty="0" err="1"/>
              <a:t>dividida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subconjuntos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:</a:t>
            </a:r>
          </a:p>
          <a:p>
            <a:pPr lvl="1"/>
            <a:r>
              <a:rPr dirty="0" err="1"/>
              <a:t>Treino</a:t>
            </a:r>
            <a:r>
              <a:rPr dirty="0"/>
              <a:t> (70–80%): </a:t>
            </a:r>
            <a:r>
              <a:rPr dirty="0" err="1"/>
              <a:t>usado</a:t>
            </a:r>
            <a:r>
              <a:rPr dirty="0"/>
              <a:t> para </a:t>
            </a:r>
            <a:r>
              <a:rPr dirty="0" err="1"/>
              <a:t>ensinar</a:t>
            </a:r>
            <a:r>
              <a:rPr dirty="0"/>
              <a:t> o </a:t>
            </a:r>
            <a:r>
              <a:rPr dirty="0" err="1"/>
              <a:t>modelo</a:t>
            </a:r>
            <a:r>
              <a:rPr dirty="0"/>
              <a:t>, </a:t>
            </a:r>
            <a:r>
              <a:rPr dirty="0" err="1"/>
              <a:t>isto</a:t>
            </a:r>
            <a:r>
              <a:rPr dirty="0"/>
              <a:t> é, </a:t>
            </a:r>
            <a:r>
              <a:rPr dirty="0" err="1"/>
              <a:t>ajustar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parâmetros</a:t>
            </a:r>
            <a:r>
              <a:rPr dirty="0"/>
              <a:t> com base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exemplos</a:t>
            </a:r>
            <a:r>
              <a:rPr dirty="0"/>
              <a:t>.</a:t>
            </a:r>
          </a:p>
          <a:p>
            <a:pPr lvl="1"/>
            <a:r>
              <a:rPr dirty="0"/>
              <a:t>Teste (20–30%): </a:t>
            </a:r>
            <a:r>
              <a:rPr dirty="0" err="1"/>
              <a:t>usado</a:t>
            </a:r>
            <a:r>
              <a:rPr dirty="0"/>
              <a:t> para </a:t>
            </a:r>
            <a:r>
              <a:rPr dirty="0" err="1"/>
              <a:t>avaliar</a:t>
            </a:r>
            <a:r>
              <a:rPr dirty="0"/>
              <a:t> o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dados </a:t>
            </a:r>
            <a:r>
              <a:rPr dirty="0" err="1"/>
              <a:t>inéditos</a:t>
            </a:r>
            <a:r>
              <a:rPr dirty="0"/>
              <a:t>, </a:t>
            </a:r>
            <a:r>
              <a:rPr dirty="0" err="1"/>
              <a:t>verificando</a:t>
            </a:r>
            <a:r>
              <a:rPr dirty="0"/>
              <a:t> se </a:t>
            </a:r>
            <a:r>
              <a:rPr dirty="0" err="1"/>
              <a:t>ele</a:t>
            </a:r>
            <a:r>
              <a:rPr dirty="0"/>
              <a:t> </a:t>
            </a:r>
            <a:r>
              <a:rPr dirty="0" err="1"/>
              <a:t>generaliza</a:t>
            </a:r>
            <a:r>
              <a:rPr dirty="0"/>
              <a:t> </a:t>
            </a:r>
            <a:r>
              <a:rPr dirty="0" err="1"/>
              <a:t>além</a:t>
            </a:r>
            <a:r>
              <a:rPr dirty="0"/>
              <a:t> dos </a:t>
            </a:r>
            <a:r>
              <a:rPr dirty="0" err="1"/>
              <a:t>casos</a:t>
            </a:r>
            <a:r>
              <a:rPr dirty="0"/>
              <a:t> </a:t>
            </a:r>
            <a:r>
              <a:rPr dirty="0" err="1"/>
              <a:t>já</a:t>
            </a:r>
            <a:r>
              <a:rPr dirty="0"/>
              <a:t> vistos.</a:t>
            </a:r>
          </a:p>
          <a:p>
            <a:r>
              <a:rPr dirty="0" err="1"/>
              <a:t>Exemplo</a:t>
            </a:r>
            <a:r>
              <a:rPr dirty="0"/>
              <a:t> no </a:t>
            </a:r>
            <a:r>
              <a:rPr dirty="0" err="1"/>
              <a:t>varejo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/>
              <a:t>Dataset de 10.000 </a:t>
            </a:r>
            <a:r>
              <a:rPr dirty="0" err="1"/>
              <a:t>clientes</a:t>
            </a:r>
            <a:r>
              <a:rPr dirty="0"/>
              <a:t>.</a:t>
            </a:r>
          </a:p>
          <a:p>
            <a:pPr lvl="1"/>
            <a:r>
              <a:rPr dirty="0"/>
              <a:t>7.000 → </a:t>
            </a:r>
            <a:r>
              <a:rPr dirty="0" err="1"/>
              <a:t>treino</a:t>
            </a:r>
            <a:endParaRPr dirty="0"/>
          </a:p>
          <a:p>
            <a:pPr lvl="1"/>
            <a:r>
              <a:rPr dirty="0"/>
              <a:t>3.000 → teste</a:t>
            </a:r>
          </a:p>
          <a:p>
            <a:r>
              <a:rPr dirty="0"/>
              <a:t>Se um </a:t>
            </a:r>
            <a:r>
              <a:rPr dirty="0" err="1"/>
              <a:t>cliente</a:t>
            </a:r>
            <a:r>
              <a:rPr dirty="0"/>
              <a:t> do teste </a:t>
            </a:r>
            <a:r>
              <a:rPr dirty="0" err="1"/>
              <a:t>nunca</a:t>
            </a:r>
            <a:r>
              <a:rPr dirty="0"/>
              <a:t> </a:t>
            </a:r>
            <a:r>
              <a:rPr dirty="0" err="1"/>
              <a:t>foi</a:t>
            </a:r>
            <a:r>
              <a:rPr dirty="0"/>
              <a:t> visto 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modelo</a:t>
            </a:r>
            <a:r>
              <a:rPr dirty="0"/>
              <a:t>, mas </a:t>
            </a:r>
            <a:r>
              <a:rPr dirty="0" err="1"/>
              <a:t>ele</a:t>
            </a:r>
            <a:r>
              <a:rPr dirty="0"/>
              <a:t> </a:t>
            </a:r>
            <a:r>
              <a:rPr dirty="0" err="1"/>
              <a:t>consegue</a:t>
            </a:r>
            <a:r>
              <a:rPr dirty="0"/>
              <a:t> </a:t>
            </a:r>
            <a:r>
              <a:rPr dirty="0" err="1"/>
              <a:t>prever</a:t>
            </a:r>
            <a:r>
              <a:rPr dirty="0"/>
              <a:t> </a:t>
            </a:r>
            <a:r>
              <a:rPr dirty="0" err="1"/>
              <a:t>corretamente</a:t>
            </a:r>
            <a:r>
              <a:rPr dirty="0"/>
              <a:t>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comportamento</a:t>
            </a:r>
            <a:r>
              <a:rPr dirty="0"/>
              <a:t>, </a:t>
            </a:r>
            <a:r>
              <a:rPr dirty="0" err="1"/>
              <a:t>significa</a:t>
            </a:r>
            <a:r>
              <a:rPr dirty="0"/>
              <a:t> que o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aprendendo</a:t>
            </a:r>
            <a:r>
              <a:rPr dirty="0"/>
              <a:t> </a:t>
            </a:r>
            <a:r>
              <a:rPr dirty="0" err="1"/>
              <a:t>padrões</a:t>
            </a:r>
            <a:r>
              <a:rPr dirty="0"/>
              <a:t> reais.</a:t>
            </a:r>
          </a:p>
          <a:p>
            <a:r>
              <a:rPr dirty="0"/>
              <a:t>Analogia:</a:t>
            </a:r>
            <a:r>
              <a:rPr lang="en-US" dirty="0"/>
              <a:t> </a:t>
            </a:r>
            <a:r>
              <a:rPr dirty="0"/>
              <a:t>É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estudar</a:t>
            </a:r>
            <a:r>
              <a:rPr dirty="0"/>
              <a:t> para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prova</a:t>
            </a:r>
            <a:r>
              <a:rPr dirty="0"/>
              <a:t>.</a:t>
            </a:r>
          </a:p>
          <a:p>
            <a:pPr lvl="1"/>
            <a:r>
              <a:rPr dirty="0"/>
              <a:t>O conjunto de </a:t>
            </a:r>
            <a:r>
              <a:rPr dirty="0" err="1"/>
              <a:t>treino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exercícios</a:t>
            </a:r>
            <a:r>
              <a:rPr dirty="0"/>
              <a:t> </a:t>
            </a:r>
            <a:r>
              <a:rPr dirty="0" err="1"/>
              <a:t>resolvidos</a:t>
            </a:r>
            <a:r>
              <a:rPr dirty="0"/>
              <a:t> no </a:t>
            </a:r>
            <a:r>
              <a:rPr dirty="0" err="1"/>
              <a:t>estudo</a:t>
            </a:r>
            <a:r>
              <a:rPr dirty="0"/>
              <a:t>.</a:t>
            </a:r>
          </a:p>
          <a:p>
            <a:pPr lvl="1"/>
            <a:r>
              <a:rPr dirty="0"/>
              <a:t>O conjunto de teste é a </a:t>
            </a:r>
            <a:r>
              <a:rPr dirty="0" err="1"/>
              <a:t>prova</a:t>
            </a:r>
            <a:r>
              <a:rPr dirty="0"/>
              <a:t> real, com </a:t>
            </a:r>
            <a:r>
              <a:rPr dirty="0" err="1"/>
              <a:t>questões</a:t>
            </a:r>
            <a:r>
              <a:rPr dirty="0"/>
              <a:t> </a:t>
            </a:r>
            <a:r>
              <a:rPr dirty="0" err="1"/>
              <a:t>diferentes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Se o </a:t>
            </a:r>
            <a:r>
              <a:rPr dirty="0" err="1"/>
              <a:t>aluno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 </a:t>
            </a:r>
            <a:r>
              <a:rPr dirty="0" err="1"/>
              <a:t>souber</a:t>
            </a:r>
            <a:r>
              <a:rPr dirty="0"/>
              <a:t> </a:t>
            </a:r>
            <a:r>
              <a:rPr dirty="0" err="1"/>
              <a:t>repetir</a:t>
            </a:r>
            <a:r>
              <a:rPr dirty="0"/>
              <a:t> </a:t>
            </a:r>
            <a:r>
              <a:rPr dirty="0" err="1"/>
              <a:t>exatamente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exercícios</a:t>
            </a:r>
            <a:r>
              <a:rPr dirty="0"/>
              <a:t> vistos, mas </a:t>
            </a:r>
            <a:r>
              <a:rPr dirty="0" err="1"/>
              <a:t>não</a:t>
            </a:r>
            <a:r>
              <a:rPr dirty="0"/>
              <a:t> resolver </a:t>
            </a:r>
            <a:r>
              <a:rPr dirty="0" err="1"/>
              <a:t>novas</a:t>
            </a:r>
            <a:r>
              <a:rPr dirty="0"/>
              <a:t> </a:t>
            </a:r>
            <a:r>
              <a:rPr dirty="0" err="1"/>
              <a:t>questões</a:t>
            </a:r>
            <a:r>
              <a:rPr dirty="0"/>
              <a:t>, </a:t>
            </a:r>
            <a:r>
              <a:rPr dirty="0" err="1"/>
              <a:t>significa</a:t>
            </a:r>
            <a:r>
              <a:rPr dirty="0"/>
              <a:t> que </a:t>
            </a:r>
            <a:r>
              <a:rPr dirty="0" err="1"/>
              <a:t>ele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aprendeu</a:t>
            </a:r>
            <a:r>
              <a:rPr dirty="0"/>
              <a:t> de </a:t>
            </a:r>
            <a:r>
              <a:rPr dirty="0" err="1"/>
              <a:t>verdade</a:t>
            </a:r>
            <a:r>
              <a:rPr dirty="0"/>
              <a:t> –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decorou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Validação cruzada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 </a:t>
            </a:r>
            <a:r>
              <a:rPr dirty="0" err="1"/>
              <a:t>validação</a:t>
            </a:r>
            <a:r>
              <a:rPr dirty="0"/>
              <a:t> </a:t>
            </a:r>
            <a:r>
              <a:rPr dirty="0" err="1"/>
              <a:t>cruzada</a:t>
            </a:r>
            <a:r>
              <a:rPr dirty="0"/>
              <a:t> é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técnica</a:t>
            </a:r>
            <a:r>
              <a:rPr dirty="0"/>
              <a:t> para </a:t>
            </a:r>
            <a:r>
              <a:rPr dirty="0" err="1"/>
              <a:t>aumentar</a:t>
            </a:r>
            <a:r>
              <a:rPr dirty="0"/>
              <a:t> a </a:t>
            </a:r>
            <a:r>
              <a:rPr dirty="0" err="1"/>
              <a:t>confiabilidade</a:t>
            </a:r>
            <a:r>
              <a:rPr dirty="0"/>
              <a:t> da </a:t>
            </a:r>
            <a:r>
              <a:rPr dirty="0" err="1"/>
              <a:t>avaliação</a:t>
            </a:r>
            <a:r>
              <a:rPr dirty="0"/>
              <a:t>.</a:t>
            </a:r>
          </a:p>
          <a:p>
            <a:pPr lvl="1"/>
            <a:r>
              <a:rPr dirty="0"/>
              <a:t>Em </a:t>
            </a:r>
            <a:r>
              <a:rPr dirty="0" err="1"/>
              <a:t>vez</a:t>
            </a:r>
            <a:r>
              <a:rPr dirty="0"/>
              <a:t> de usar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divisão</a:t>
            </a:r>
            <a:r>
              <a:rPr dirty="0"/>
              <a:t> </a:t>
            </a:r>
            <a:r>
              <a:rPr dirty="0" err="1"/>
              <a:t>treino</a:t>
            </a:r>
            <a:r>
              <a:rPr dirty="0"/>
              <a:t>/teste, o dataset é </a:t>
            </a:r>
            <a:r>
              <a:rPr dirty="0" err="1"/>
              <a:t>dividido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várias</a:t>
            </a:r>
            <a:r>
              <a:rPr dirty="0"/>
              <a:t> partes (k-folds).</a:t>
            </a:r>
          </a:p>
          <a:p>
            <a:pPr lvl="1"/>
            <a:r>
              <a:rPr dirty="0"/>
              <a:t>O </a:t>
            </a:r>
            <a:r>
              <a:rPr dirty="0" err="1"/>
              <a:t>modelo</a:t>
            </a:r>
            <a:r>
              <a:rPr dirty="0"/>
              <a:t> é </a:t>
            </a:r>
            <a:r>
              <a:rPr dirty="0" err="1"/>
              <a:t>treinado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algumas</a:t>
            </a:r>
            <a:r>
              <a:rPr dirty="0"/>
              <a:t> partes e </a:t>
            </a:r>
            <a:r>
              <a:rPr dirty="0" err="1"/>
              <a:t>testado</a:t>
            </a:r>
            <a:r>
              <a:rPr dirty="0"/>
              <a:t> </a:t>
            </a:r>
            <a:r>
              <a:rPr dirty="0" err="1"/>
              <a:t>nas</a:t>
            </a:r>
            <a:r>
              <a:rPr dirty="0"/>
              <a:t> </a:t>
            </a:r>
            <a:r>
              <a:rPr dirty="0" err="1"/>
              <a:t>restantes</a:t>
            </a:r>
            <a:r>
              <a:rPr dirty="0"/>
              <a:t>, </a:t>
            </a:r>
            <a:r>
              <a:rPr dirty="0" err="1"/>
              <a:t>até</a:t>
            </a:r>
            <a:r>
              <a:rPr dirty="0"/>
              <a:t> que </a:t>
            </a:r>
            <a:r>
              <a:rPr dirty="0" err="1"/>
              <a:t>todas</a:t>
            </a:r>
            <a:r>
              <a:rPr dirty="0"/>
              <a:t> </a:t>
            </a:r>
            <a:r>
              <a:rPr dirty="0" err="1"/>
              <a:t>sejam</a:t>
            </a:r>
            <a:r>
              <a:rPr dirty="0"/>
              <a:t> </a:t>
            </a:r>
            <a:r>
              <a:rPr dirty="0" err="1"/>
              <a:t>usadas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teste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.</a:t>
            </a:r>
          </a:p>
          <a:p>
            <a:pPr lvl="1"/>
            <a:r>
              <a:rPr dirty="0"/>
              <a:t>O </a:t>
            </a:r>
            <a:r>
              <a:rPr dirty="0" err="1"/>
              <a:t>desempenho</a:t>
            </a:r>
            <a:r>
              <a:rPr dirty="0"/>
              <a:t> final é a </a:t>
            </a:r>
            <a:r>
              <a:rPr dirty="0" err="1"/>
              <a:t>média</a:t>
            </a:r>
            <a:r>
              <a:rPr dirty="0"/>
              <a:t> dos </a:t>
            </a:r>
            <a:r>
              <a:rPr dirty="0" err="1"/>
              <a:t>resultados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 </a:t>
            </a:r>
            <a:r>
              <a:rPr dirty="0" err="1"/>
              <a:t>prático</a:t>
            </a:r>
            <a:r>
              <a:rPr dirty="0"/>
              <a:t>:</a:t>
            </a:r>
          </a:p>
          <a:p>
            <a:r>
              <a:rPr dirty="0"/>
              <a:t>Dataset de 1.000 </a:t>
            </a:r>
            <a:r>
              <a:rPr dirty="0" err="1"/>
              <a:t>clientes</a:t>
            </a:r>
            <a:r>
              <a:rPr dirty="0"/>
              <a:t> </a:t>
            </a:r>
            <a:r>
              <a:rPr dirty="0" err="1"/>
              <a:t>dividido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5 partes </a:t>
            </a:r>
            <a:r>
              <a:rPr dirty="0" err="1"/>
              <a:t>iguais</a:t>
            </a:r>
            <a:r>
              <a:rPr dirty="0"/>
              <a:t> (k=5).</a:t>
            </a:r>
          </a:p>
          <a:p>
            <a:pPr lvl="1"/>
            <a:r>
              <a:rPr dirty="0"/>
              <a:t>1ª </a:t>
            </a:r>
            <a:r>
              <a:rPr dirty="0" err="1"/>
              <a:t>rodada</a:t>
            </a:r>
            <a:r>
              <a:rPr dirty="0"/>
              <a:t> → </a:t>
            </a:r>
            <a:r>
              <a:rPr dirty="0" err="1"/>
              <a:t>Treino</a:t>
            </a:r>
            <a:r>
              <a:rPr dirty="0"/>
              <a:t>: 800, Teste: 200</a:t>
            </a:r>
          </a:p>
          <a:p>
            <a:pPr lvl="1"/>
            <a:r>
              <a:rPr dirty="0"/>
              <a:t>2ª </a:t>
            </a:r>
            <a:r>
              <a:rPr dirty="0" err="1"/>
              <a:t>rodada</a:t>
            </a:r>
            <a:r>
              <a:rPr dirty="0"/>
              <a:t> → </a:t>
            </a:r>
            <a:r>
              <a:rPr dirty="0" err="1"/>
              <a:t>Treino</a:t>
            </a:r>
            <a:r>
              <a:rPr dirty="0"/>
              <a:t>: 800, Teste: 200</a:t>
            </a:r>
          </a:p>
          <a:p>
            <a:pPr lvl="1"/>
            <a:r>
              <a:rPr dirty="0"/>
              <a:t>… (</a:t>
            </a:r>
            <a:r>
              <a:rPr dirty="0" err="1"/>
              <a:t>até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parte</a:t>
            </a:r>
            <a:r>
              <a:rPr dirty="0"/>
              <a:t> ser </a:t>
            </a:r>
            <a:r>
              <a:rPr dirty="0" err="1"/>
              <a:t>usada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teste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vez</a:t>
            </a:r>
            <a:r>
              <a:rPr dirty="0"/>
              <a:t>).</a:t>
            </a:r>
          </a:p>
          <a:p>
            <a:r>
              <a:rPr dirty="0" err="1"/>
              <a:t>Resultado</a:t>
            </a:r>
            <a:r>
              <a:rPr dirty="0"/>
              <a:t>: se o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tiver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acurácia</a:t>
            </a:r>
            <a:r>
              <a:rPr dirty="0"/>
              <a:t> </a:t>
            </a:r>
            <a:r>
              <a:rPr dirty="0" err="1"/>
              <a:t>média</a:t>
            </a:r>
            <a:r>
              <a:rPr dirty="0"/>
              <a:t> de 82%, </a:t>
            </a:r>
            <a:r>
              <a:rPr dirty="0" err="1"/>
              <a:t>podemos</a:t>
            </a:r>
            <a:r>
              <a:rPr dirty="0"/>
              <a:t> </a:t>
            </a:r>
            <a:r>
              <a:rPr dirty="0" err="1"/>
              <a:t>confiar</a:t>
            </a:r>
            <a:r>
              <a:rPr dirty="0"/>
              <a:t> que </a:t>
            </a:r>
            <a:r>
              <a:rPr dirty="0" err="1"/>
              <a:t>ele</a:t>
            </a:r>
            <a:r>
              <a:rPr dirty="0"/>
              <a:t> </a:t>
            </a:r>
            <a:r>
              <a:rPr dirty="0" err="1"/>
              <a:t>tem</a:t>
            </a:r>
            <a:r>
              <a:rPr dirty="0"/>
              <a:t> um </a:t>
            </a:r>
            <a:r>
              <a:rPr dirty="0" err="1"/>
              <a:t>desempenho</a:t>
            </a:r>
            <a:r>
              <a:rPr dirty="0"/>
              <a:t> </a:t>
            </a:r>
            <a:r>
              <a:rPr dirty="0" err="1"/>
              <a:t>consistente</a:t>
            </a:r>
            <a:r>
              <a:rPr dirty="0"/>
              <a:t>, 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sorte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divisão</a:t>
            </a:r>
            <a:r>
              <a:rPr dirty="0"/>
              <a:t> </a:t>
            </a:r>
            <a:r>
              <a:rPr dirty="0" err="1"/>
              <a:t>específica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isso é importante para o projeto?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Garante que o modelo não esteja apenas decorando os dados (overfitting).</a:t>
            </a:r>
          </a:p>
          <a:p>
            <a:r>
              <a:t>Permite comparar diferentes algoritmos de forma justa.</a:t>
            </a:r>
          </a:p>
          <a:p>
            <a:r>
              <a:t>Ajuda a empresa de varejo a confiar mais nos insights antes de aplicá-los em campanhas reais.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Atividade</a:t>
            </a:r>
            <a:r>
              <a:rPr dirty="0"/>
              <a:t> </a:t>
            </a:r>
            <a:r>
              <a:rPr dirty="0" err="1"/>
              <a:t>Prática</a:t>
            </a:r>
            <a:r>
              <a:rPr dirty="0"/>
              <a:t> </a:t>
            </a:r>
            <a:r>
              <a:rPr dirty="0" err="1"/>
              <a:t>Orientada</a:t>
            </a:r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6838A-CFB3-D80A-5B0B-44202ED0C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Contextualização Inicial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A17AC-B08C-1D62-5D9C-A01317F39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última aula, tratamos e preparamos o dataset da empresa de varejo. Agora chegamos ao momento de modelar os dados para prever o comportamento dos clientes.</a:t>
            </a:r>
          </a:p>
          <a:p>
            <a:endParaRPr lang="pt-BR" dirty="0"/>
          </a:p>
          <a:p>
            <a:r>
              <a:rPr lang="pt-BR" dirty="0"/>
              <a:t>“Com base no histórico de interações e compras, qual a probabilidade de um cliente comprar nos próximos 30 dias?”</a:t>
            </a:r>
          </a:p>
          <a:p>
            <a:endParaRPr lang="pt-BR" dirty="0"/>
          </a:p>
          <a:p>
            <a:r>
              <a:rPr lang="pt-BR" dirty="0"/>
              <a:t>O objetivo é treinar modelos supervisionados para classificar clientes em dois grupos:</a:t>
            </a:r>
          </a:p>
          <a:p>
            <a:pPr lvl="1"/>
            <a:r>
              <a:rPr lang="pt-BR" dirty="0"/>
              <a:t>1 (vai comprar)</a:t>
            </a:r>
          </a:p>
          <a:p>
            <a:pPr lvl="1"/>
            <a:r>
              <a:rPr lang="pt-BR" dirty="0"/>
              <a:t>0 (não vai comprar)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Fundamentos do Aprendizado Supervisionado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O que é aprendizado supervisionado?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 </a:t>
            </a:r>
            <a:r>
              <a:rPr dirty="0" err="1"/>
              <a:t>aprendizado</a:t>
            </a:r>
            <a:r>
              <a:rPr dirty="0"/>
              <a:t> </a:t>
            </a:r>
            <a:r>
              <a:rPr dirty="0" err="1"/>
              <a:t>supervisionado</a:t>
            </a:r>
            <a:r>
              <a:rPr dirty="0"/>
              <a:t> é </a:t>
            </a:r>
            <a:r>
              <a:rPr dirty="0" err="1"/>
              <a:t>uma</a:t>
            </a:r>
            <a:r>
              <a:rPr dirty="0"/>
              <a:t> das </a:t>
            </a:r>
            <a:r>
              <a:rPr dirty="0" err="1"/>
              <a:t>técnicas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utilizadas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Machine Learning.</a:t>
            </a:r>
          </a:p>
          <a:p>
            <a:r>
              <a:rPr dirty="0"/>
              <a:t>Segundo Medeiros (2018), o </a:t>
            </a:r>
            <a:r>
              <a:rPr dirty="0" err="1"/>
              <a:t>princípio</a:t>
            </a:r>
            <a:r>
              <a:rPr dirty="0"/>
              <a:t> </a:t>
            </a:r>
            <a:r>
              <a:rPr dirty="0" err="1"/>
              <a:t>básico</a:t>
            </a:r>
            <a:r>
              <a:rPr dirty="0"/>
              <a:t> é </a:t>
            </a:r>
            <a:r>
              <a:rPr dirty="0" err="1"/>
              <a:t>oferecer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algoritmo</a:t>
            </a:r>
            <a:r>
              <a:rPr dirty="0"/>
              <a:t> </a:t>
            </a:r>
            <a:r>
              <a:rPr dirty="0" err="1"/>
              <a:t>exemplos</a:t>
            </a:r>
            <a:r>
              <a:rPr dirty="0"/>
              <a:t> </a:t>
            </a:r>
            <a:r>
              <a:rPr dirty="0" err="1"/>
              <a:t>rotulados</a:t>
            </a:r>
            <a:r>
              <a:rPr dirty="0"/>
              <a:t>,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, dados de entrada </a:t>
            </a:r>
            <a:r>
              <a:rPr dirty="0" err="1"/>
              <a:t>acompanhados</a:t>
            </a:r>
            <a:r>
              <a:rPr dirty="0"/>
              <a:t> da </a:t>
            </a:r>
            <a:r>
              <a:rPr dirty="0" err="1"/>
              <a:t>saída</a:t>
            </a:r>
            <a:r>
              <a:rPr dirty="0"/>
              <a:t> </a:t>
            </a:r>
            <a:r>
              <a:rPr dirty="0" err="1"/>
              <a:t>correta</a:t>
            </a:r>
            <a:r>
              <a:rPr dirty="0"/>
              <a:t>, para que </a:t>
            </a:r>
            <a:r>
              <a:rPr dirty="0" err="1"/>
              <a:t>ele</a:t>
            </a:r>
            <a:r>
              <a:rPr dirty="0"/>
              <a:t> </a:t>
            </a:r>
            <a:r>
              <a:rPr dirty="0" err="1"/>
              <a:t>aprenda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relação</a:t>
            </a:r>
            <a:r>
              <a:rPr dirty="0"/>
              <a:t> </a:t>
            </a:r>
            <a:r>
              <a:rPr dirty="0" err="1"/>
              <a:t>matemática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estatística</a:t>
            </a:r>
            <a:r>
              <a:rPr dirty="0"/>
              <a:t> entre </a:t>
            </a:r>
            <a:r>
              <a:rPr dirty="0" err="1"/>
              <a:t>eles</a:t>
            </a:r>
            <a:r>
              <a:rPr dirty="0"/>
              <a:t>.</a:t>
            </a:r>
          </a:p>
          <a:p>
            <a:r>
              <a:rPr dirty="0" err="1"/>
              <a:t>Depois</a:t>
            </a:r>
            <a:r>
              <a:rPr dirty="0"/>
              <a:t> do </a:t>
            </a:r>
            <a:r>
              <a:rPr dirty="0" err="1"/>
              <a:t>treinamento</a:t>
            </a:r>
            <a:r>
              <a:rPr dirty="0"/>
              <a:t>, o </a:t>
            </a:r>
            <a:r>
              <a:rPr dirty="0" err="1"/>
              <a:t>modelo</a:t>
            </a:r>
            <a:r>
              <a:rPr dirty="0"/>
              <a:t> é </a:t>
            </a:r>
            <a:r>
              <a:rPr dirty="0" err="1"/>
              <a:t>capaz</a:t>
            </a:r>
            <a:r>
              <a:rPr dirty="0"/>
              <a:t> de </a:t>
            </a:r>
            <a:r>
              <a:rPr dirty="0" err="1"/>
              <a:t>generalizar</a:t>
            </a:r>
            <a:r>
              <a:rPr dirty="0"/>
              <a:t> e </a:t>
            </a:r>
            <a:r>
              <a:rPr dirty="0" err="1"/>
              <a:t>prever</a:t>
            </a:r>
            <a:r>
              <a:rPr dirty="0"/>
              <a:t> </a:t>
            </a:r>
            <a:r>
              <a:rPr dirty="0" err="1"/>
              <a:t>resultados</a:t>
            </a:r>
            <a:r>
              <a:rPr dirty="0"/>
              <a:t> para </a:t>
            </a:r>
            <a:r>
              <a:rPr dirty="0" err="1"/>
              <a:t>no</a:t>
            </a:r>
            <a:r>
              <a:rPr lang="en-US" dirty="0" err="1"/>
              <a:t>v</a:t>
            </a:r>
            <a:r>
              <a:rPr dirty="0" err="1"/>
              <a:t>os</a:t>
            </a:r>
            <a:r>
              <a:rPr dirty="0"/>
              <a:t> dados, </a:t>
            </a:r>
            <a:r>
              <a:rPr dirty="0" err="1"/>
              <a:t>mesmo</a:t>
            </a:r>
            <a:r>
              <a:rPr dirty="0"/>
              <a:t> que </a:t>
            </a:r>
            <a:r>
              <a:rPr dirty="0" err="1"/>
              <a:t>nunca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tenha</a:t>
            </a:r>
            <a:r>
              <a:rPr dirty="0"/>
              <a:t> visto antes.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F1090-6BAE-0593-B412-78299A7A5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B3BB-1195-03CB-2A4C-D37EA2CF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O que é aprendizado supervisionado?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5F4AF-3D77-4492-3350-F3982792A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prático (varejo):</a:t>
            </a:r>
          </a:p>
          <a:p>
            <a:pPr lvl="1"/>
            <a:r>
              <a:rPr dirty="0"/>
              <a:t>Entrada (X): </a:t>
            </a:r>
            <a:r>
              <a:rPr dirty="0" err="1"/>
              <a:t>idade</a:t>
            </a:r>
            <a:r>
              <a:rPr dirty="0"/>
              <a:t> do </a:t>
            </a:r>
            <a:r>
              <a:rPr dirty="0" err="1"/>
              <a:t>cliente</a:t>
            </a:r>
            <a:r>
              <a:rPr dirty="0"/>
              <a:t>, </a:t>
            </a:r>
            <a:r>
              <a:rPr dirty="0" err="1"/>
              <a:t>frequência</a:t>
            </a:r>
            <a:r>
              <a:rPr dirty="0"/>
              <a:t> de </a:t>
            </a:r>
            <a:r>
              <a:rPr dirty="0" err="1"/>
              <a:t>compras</a:t>
            </a:r>
            <a:r>
              <a:rPr dirty="0"/>
              <a:t>, ticket </a:t>
            </a:r>
            <a:r>
              <a:rPr dirty="0" err="1"/>
              <a:t>médio</a:t>
            </a:r>
            <a:r>
              <a:rPr dirty="0"/>
              <a:t>,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visitas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site.</a:t>
            </a:r>
          </a:p>
          <a:p>
            <a:pPr lvl="1"/>
            <a:r>
              <a:rPr dirty="0" err="1"/>
              <a:t>Saída</a:t>
            </a:r>
            <a:r>
              <a:rPr dirty="0"/>
              <a:t> (y): </a:t>
            </a:r>
            <a:r>
              <a:rPr dirty="0" err="1"/>
              <a:t>variável</a:t>
            </a:r>
            <a:r>
              <a:rPr dirty="0"/>
              <a:t> </a:t>
            </a:r>
            <a:r>
              <a:rPr dirty="0" err="1"/>
              <a:t>binária</a:t>
            </a:r>
            <a:r>
              <a:rPr dirty="0"/>
              <a:t> vaicomprar30d (0 =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compra</a:t>
            </a:r>
            <a:r>
              <a:rPr dirty="0"/>
              <a:t>, 1 = </a:t>
            </a:r>
            <a:r>
              <a:rPr dirty="0" err="1"/>
              <a:t>compra</a:t>
            </a:r>
            <a:r>
              <a:rPr dirty="0"/>
              <a:t>).</a:t>
            </a:r>
          </a:p>
          <a:p>
            <a:pPr lvl="1"/>
            <a:r>
              <a:rPr dirty="0"/>
              <a:t>O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aprende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padrões</a:t>
            </a:r>
            <a:r>
              <a:rPr dirty="0"/>
              <a:t> no histórico e </a:t>
            </a:r>
            <a:r>
              <a:rPr dirty="0" err="1"/>
              <a:t>tenta</a:t>
            </a:r>
            <a:r>
              <a:rPr dirty="0"/>
              <a:t> </a:t>
            </a:r>
            <a:r>
              <a:rPr dirty="0" err="1"/>
              <a:t>prever</a:t>
            </a:r>
            <a:r>
              <a:rPr dirty="0"/>
              <a:t> se um novo </a:t>
            </a:r>
            <a:r>
              <a:rPr dirty="0" err="1"/>
              <a:t>cliente</a:t>
            </a:r>
            <a:r>
              <a:rPr dirty="0"/>
              <a:t>, com base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perfil</a:t>
            </a:r>
            <a:r>
              <a:rPr dirty="0"/>
              <a:t>, </a:t>
            </a:r>
            <a:r>
              <a:rPr dirty="0" err="1"/>
              <a:t>comprará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.</a:t>
            </a:r>
          </a:p>
          <a:p>
            <a:r>
              <a:rPr dirty="0"/>
              <a:t>Segundo </a:t>
            </a:r>
            <a:r>
              <a:rPr dirty="0" err="1"/>
              <a:t>Valdati</a:t>
            </a:r>
            <a:r>
              <a:rPr dirty="0"/>
              <a:t> (2020), </a:t>
            </a:r>
            <a:r>
              <a:rPr dirty="0" err="1"/>
              <a:t>essa</a:t>
            </a:r>
            <a:r>
              <a:rPr dirty="0"/>
              <a:t> </a:t>
            </a:r>
            <a:r>
              <a:rPr dirty="0" err="1"/>
              <a:t>técnica</a:t>
            </a:r>
            <a:r>
              <a:rPr dirty="0"/>
              <a:t> é </a:t>
            </a:r>
            <a:r>
              <a:rPr dirty="0" err="1"/>
              <a:t>considerada</a:t>
            </a:r>
            <a:r>
              <a:rPr dirty="0"/>
              <a:t> “</a:t>
            </a:r>
            <a:r>
              <a:rPr dirty="0" err="1"/>
              <a:t>supervisionada</a:t>
            </a:r>
            <a:r>
              <a:rPr dirty="0"/>
              <a:t>” </a:t>
            </a:r>
            <a:r>
              <a:rPr dirty="0" err="1"/>
              <a:t>porque</a:t>
            </a:r>
            <a:r>
              <a:rPr dirty="0"/>
              <a:t> o </a:t>
            </a:r>
            <a:r>
              <a:rPr dirty="0" err="1"/>
              <a:t>processo</a:t>
            </a:r>
            <a:r>
              <a:rPr dirty="0"/>
              <a:t> de </a:t>
            </a:r>
            <a:r>
              <a:rPr dirty="0" err="1"/>
              <a:t>treinamento</a:t>
            </a:r>
            <a:r>
              <a:rPr dirty="0"/>
              <a:t> é </a:t>
            </a:r>
            <a:r>
              <a:rPr dirty="0" err="1"/>
              <a:t>acompanhado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um supervisor (o </a:t>
            </a:r>
            <a:r>
              <a:rPr dirty="0" err="1"/>
              <a:t>rótulo</a:t>
            </a:r>
            <a:r>
              <a:rPr dirty="0"/>
              <a:t> </a:t>
            </a:r>
            <a:r>
              <a:rPr dirty="0" err="1"/>
              <a:t>correto</a:t>
            </a:r>
            <a:r>
              <a:rPr dirty="0"/>
              <a:t>), que </a:t>
            </a:r>
            <a:r>
              <a:rPr dirty="0" err="1"/>
              <a:t>guia</a:t>
            </a:r>
            <a:r>
              <a:rPr dirty="0"/>
              <a:t> o </a:t>
            </a:r>
            <a:r>
              <a:rPr dirty="0" err="1"/>
              <a:t>aprendizado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8156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DEA9C-AB1C-6C43-5F3E-D8D8327D1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A691-6F5C-E794-DEAE-28752F97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Diferença entre Regressão e Classificação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DB51-F642-F8E3-746A-06781D1F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Regressão</a:t>
            </a:r>
            <a:r>
              <a:rPr dirty="0"/>
              <a:t> (</a:t>
            </a:r>
            <a:r>
              <a:rPr dirty="0" err="1"/>
              <a:t>saída</a:t>
            </a:r>
            <a:r>
              <a:rPr dirty="0"/>
              <a:t> </a:t>
            </a:r>
            <a:r>
              <a:rPr dirty="0" err="1"/>
              <a:t>numérica</a:t>
            </a:r>
            <a:r>
              <a:rPr dirty="0"/>
              <a:t> </a:t>
            </a:r>
            <a:r>
              <a:rPr dirty="0" err="1"/>
              <a:t>contínua</a:t>
            </a:r>
            <a:r>
              <a:rPr dirty="0"/>
              <a:t>):</a:t>
            </a:r>
          </a:p>
          <a:p>
            <a:r>
              <a:rPr dirty="0"/>
              <a:t>O </a:t>
            </a:r>
            <a:r>
              <a:rPr dirty="0" err="1"/>
              <a:t>objetivo</a:t>
            </a:r>
            <a:r>
              <a:rPr dirty="0"/>
              <a:t> é </a:t>
            </a:r>
            <a:r>
              <a:rPr dirty="0" err="1"/>
              <a:t>prever</a:t>
            </a:r>
            <a:r>
              <a:rPr dirty="0"/>
              <a:t> </a:t>
            </a:r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quantitativos</a:t>
            </a:r>
            <a:r>
              <a:rPr dirty="0"/>
              <a:t>.</a:t>
            </a:r>
            <a:endParaRPr lang="en-US" dirty="0"/>
          </a:p>
          <a:p>
            <a:endParaRPr dirty="0"/>
          </a:p>
          <a:p>
            <a:r>
              <a:rPr dirty="0" err="1"/>
              <a:t>Exemplo</a:t>
            </a:r>
            <a:r>
              <a:rPr dirty="0"/>
              <a:t> no </a:t>
            </a:r>
            <a:r>
              <a:rPr dirty="0" err="1"/>
              <a:t>varejo</a:t>
            </a:r>
            <a:r>
              <a:rPr dirty="0"/>
              <a:t>: </a:t>
            </a:r>
            <a:r>
              <a:rPr dirty="0" err="1"/>
              <a:t>prever</a:t>
            </a:r>
            <a:r>
              <a:rPr dirty="0"/>
              <a:t> </a:t>
            </a:r>
            <a:r>
              <a:rPr dirty="0" err="1"/>
              <a:t>quanto</a:t>
            </a:r>
            <a:r>
              <a:rPr dirty="0"/>
              <a:t> um </a:t>
            </a: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irá</a:t>
            </a:r>
            <a:r>
              <a:rPr dirty="0"/>
              <a:t> </a:t>
            </a:r>
            <a:r>
              <a:rPr dirty="0" err="1"/>
              <a:t>gastar</a:t>
            </a:r>
            <a:r>
              <a:rPr dirty="0"/>
              <a:t> no </a:t>
            </a:r>
            <a:r>
              <a:rPr dirty="0" err="1"/>
              <a:t>próximo</a:t>
            </a:r>
            <a:r>
              <a:rPr dirty="0"/>
              <a:t> </a:t>
            </a:r>
            <a:r>
              <a:rPr dirty="0" err="1"/>
              <a:t>mês</a:t>
            </a:r>
            <a:r>
              <a:rPr dirty="0"/>
              <a:t> com base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seu</a:t>
            </a:r>
            <a:r>
              <a:rPr dirty="0"/>
              <a:t> histórico.</a:t>
            </a:r>
          </a:p>
          <a:p>
            <a:r>
              <a:rPr dirty="0" err="1"/>
              <a:t>Exemplo</a:t>
            </a:r>
            <a:r>
              <a:rPr dirty="0"/>
              <a:t> simples:</a:t>
            </a:r>
          </a:p>
          <a:p>
            <a:pPr lvl="1"/>
            <a:r>
              <a:rPr dirty="0" err="1"/>
              <a:t>Cliente</a:t>
            </a:r>
            <a:r>
              <a:rPr dirty="0"/>
              <a:t> A </a:t>
            </a:r>
            <a:r>
              <a:rPr dirty="0" err="1"/>
              <a:t>comprou</a:t>
            </a:r>
            <a:r>
              <a:rPr dirty="0"/>
              <a:t> </a:t>
            </a:r>
            <a:r>
              <a:rPr lang="en-US" dirty="0"/>
              <a:t>R$</a:t>
            </a:r>
            <a:r>
              <a:rPr dirty="0"/>
              <a:t> 500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últimos</a:t>
            </a:r>
            <a:r>
              <a:rPr dirty="0"/>
              <a:t> 12 meses → </a:t>
            </a:r>
            <a:r>
              <a:rPr dirty="0" err="1"/>
              <a:t>previsão</a:t>
            </a:r>
            <a:r>
              <a:rPr dirty="0"/>
              <a:t> = </a:t>
            </a:r>
            <a:r>
              <a:rPr lang="en-US" dirty="0"/>
              <a:t>R$</a:t>
            </a:r>
            <a:r>
              <a:rPr dirty="0"/>
              <a:t> 60 no </a:t>
            </a:r>
            <a:r>
              <a:rPr dirty="0" err="1"/>
              <a:t>próximo</a:t>
            </a:r>
            <a:r>
              <a:rPr dirty="0"/>
              <a:t> </a:t>
            </a:r>
            <a:r>
              <a:rPr dirty="0" err="1"/>
              <a:t>mês</a:t>
            </a:r>
            <a:r>
              <a:rPr dirty="0"/>
              <a:t>.</a:t>
            </a:r>
          </a:p>
          <a:p>
            <a:pPr lvl="1"/>
            <a:r>
              <a:rPr dirty="0" err="1"/>
              <a:t>Cliente</a:t>
            </a:r>
            <a:r>
              <a:rPr dirty="0"/>
              <a:t> B </a:t>
            </a:r>
            <a:r>
              <a:rPr dirty="0" err="1"/>
              <a:t>comprou</a:t>
            </a:r>
            <a:r>
              <a:rPr dirty="0"/>
              <a:t> </a:t>
            </a:r>
            <a:r>
              <a:rPr lang="en-US" dirty="0"/>
              <a:t>R$</a:t>
            </a:r>
            <a:r>
              <a:rPr dirty="0"/>
              <a:t> 3.000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últimos</a:t>
            </a:r>
            <a:r>
              <a:rPr dirty="0"/>
              <a:t> 12 meses → </a:t>
            </a:r>
            <a:r>
              <a:rPr dirty="0" err="1"/>
              <a:t>previsão</a:t>
            </a:r>
            <a:r>
              <a:rPr dirty="0"/>
              <a:t> = </a:t>
            </a:r>
            <a:r>
              <a:rPr lang="en-US" dirty="0"/>
              <a:t>R$</a:t>
            </a:r>
            <a:r>
              <a:rPr dirty="0"/>
              <a:t> 350 no </a:t>
            </a:r>
            <a:r>
              <a:rPr dirty="0" err="1"/>
              <a:t>próximo</a:t>
            </a:r>
            <a:r>
              <a:rPr dirty="0"/>
              <a:t> </a:t>
            </a:r>
            <a:r>
              <a:rPr dirty="0" err="1"/>
              <a:t>mês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772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Diferença entre Regressão e Classificação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Classificação</a:t>
            </a:r>
            <a:r>
              <a:rPr dirty="0"/>
              <a:t> (</a:t>
            </a:r>
            <a:r>
              <a:rPr dirty="0" err="1"/>
              <a:t>saída</a:t>
            </a:r>
            <a:r>
              <a:rPr dirty="0"/>
              <a:t> </a:t>
            </a:r>
            <a:r>
              <a:rPr dirty="0" err="1"/>
              <a:t>categórica</a:t>
            </a:r>
            <a:r>
              <a:rPr dirty="0"/>
              <a:t>):</a:t>
            </a:r>
          </a:p>
          <a:p>
            <a:r>
              <a:rPr dirty="0"/>
              <a:t>O </a:t>
            </a:r>
            <a:r>
              <a:rPr dirty="0" err="1"/>
              <a:t>objetivo</a:t>
            </a:r>
            <a:r>
              <a:rPr dirty="0"/>
              <a:t> é </a:t>
            </a:r>
            <a:r>
              <a:rPr dirty="0" err="1"/>
              <a:t>prever</a:t>
            </a:r>
            <a:r>
              <a:rPr dirty="0"/>
              <a:t> </a:t>
            </a:r>
            <a:r>
              <a:rPr dirty="0" err="1"/>
              <a:t>categorias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rótulos</a:t>
            </a:r>
            <a:r>
              <a:rPr dirty="0"/>
              <a:t>.</a:t>
            </a:r>
            <a:endParaRPr lang="en-US" dirty="0"/>
          </a:p>
          <a:p>
            <a:endParaRPr dirty="0"/>
          </a:p>
          <a:p>
            <a:r>
              <a:rPr dirty="0" err="1"/>
              <a:t>Exemplo</a:t>
            </a:r>
            <a:r>
              <a:rPr dirty="0"/>
              <a:t> no </a:t>
            </a:r>
            <a:r>
              <a:rPr dirty="0" err="1"/>
              <a:t>varejo</a:t>
            </a:r>
            <a:r>
              <a:rPr dirty="0"/>
              <a:t>: </a:t>
            </a:r>
            <a:r>
              <a:rPr dirty="0" err="1"/>
              <a:t>prever</a:t>
            </a:r>
            <a:r>
              <a:rPr dirty="0"/>
              <a:t> se um </a:t>
            </a: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vai</a:t>
            </a:r>
            <a:r>
              <a:rPr dirty="0"/>
              <a:t> </a:t>
            </a:r>
            <a:r>
              <a:rPr dirty="0" err="1"/>
              <a:t>comprar</a:t>
            </a:r>
            <a:r>
              <a:rPr dirty="0"/>
              <a:t> (1)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vai</a:t>
            </a:r>
            <a:r>
              <a:rPr dirty="0"/>
              <a:t> </a:t>
            </a:r>
            <a:r>
              <a:rPr dirty="0" err="1"/>
              <a:t>comprar</a:t>
            </a:r>
            <a:r>
              <a:rPr dirty="0"/>
              <a:t> (0).</a:t>
            </a:r>
          </a:p>
          <a:p>
            <a:r>
              <a:rPr dirty="0" err="1"/>
              <a:t>Exemplo</a:t>
            </a:r>
            <a:r>
              <a:rPr dirty="0"/>
              <a:t> simples:</a:t>
            </a:r>
          </a:p>
          <a:p>
            <a:pPr lvl="1"/>
            <a:r>
              <a:rPr dirty="0" err="1"/>
              <a:t>Cliente</a:t>
            </a:r>
            <a:r>
              <a:rPr dirty="0"/>
              <a:t> C: </a:t>
            </a:r>
            <a:r>
              <a:rPr dirty="0" err="1"/>
              <a:t>frequência</a:t>
            </a:r>
            <a:r>
              <a:rPr dirty="0"/>
              <a:t> de 12 </a:t>
            </a:r>
            <a:r>
              <a:rPr dirty="0" err="1"/>
              <a:t>compras</a:t>
            </a:r>
            <a:r>
              <a:rPr dirty="0"/>
              <a:t>/</a:t>
            </a:r>
            <a:r>
              <a:rPr dirty="0" err="1"/>
              <a:t>ano</a:t>
            </a:r>
            <a:r>
              <a:rPr dirty="0"/>
              <a:t>, ticket </a:t>
            </a:r>
            <a:r>
              <a:rPr dirty="0" err="1"/>
              <a:t>médio</a:t>
            </a:r>
            <a:r>
              <a:rPr dirty="0"/>
              <a:t> alto,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cupons</a:t>
            </a:r>
            <a:r>
              <a:rPr dirty="0"/>
              <a:t> →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prevê</a:t>
            </a:r>
            <a:r>
              <a:rPr dirty="0"/>
              <a:t> </a:t>
            </a:r>
            <a:r>
              <a:rPr dirty="0" err="1"/>
              <a:t>classe</a:t>
            </a:r>
            <a:r>
              <a:rPr dirty="0"/>
              <a:t> = “</a:t>
            </a:r>
            <a:r>
              <a:rPr dirty="0" err="1"/>
              <a:t>vai</a:t>
            </a:r>
            <a:r>
              <a:rPr dirty="0"/>
              <a:t> </a:t>
            </a:r>
            <a:r>
              <a:rPr dirty="0" err="1"/>
              <a:t>comprar</a:t>
            </a:r>
            <a:r>
              <a:rPr dirty="0"/>
              <a:t>”.</a:t>
            </a:r>
          </a:p>
          <a:p>
            <a:pPr lvl="1"/>
            <a:r>
              <a:rPr dirty="0" err="1"/>
              <a:t>Cliente</a:t>
            </a:r>
            <a:r>
              <a:rPr dirty="0"/>
              <a:t> D: </a:t>
            </a:r>
            <a:r>
              <a:rPr dirty="0" err="1"/>
              <a:t>poucas</a:t>
            </a:r>
            <a:r>
              <a:rPr dirty="0"/>
              <a:t> </a:t>
            </a:r>
            <a:r>
              <a:rPr dirty="0" err="1"/>
              <a:t>compras</a:t>
            </a:r>
            <a:r>
              <a:rPr dirty="0"/>
              <a:t>, ticket </a:t>
            </a:r>
            <a:r>
              <a:rPr dirty="0" err="1"/>
              <a:t>baixo</a:t>
            </a:r>
            <a:r>
              <a:rPr dirty="0"/>
              <a:t>,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abre</a:t>
            </a:r>
            <a:r>
              <a:rPr dirty="0"/>
              <a:t> e-mails →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prevê</a:t>
            </a:r>
            <a:r>
              <a:rPr dirty="0"/>
              <a:t> </a:t>
            </a:r>
            <a:r>
              <a:rPr dirty="0" err="1"/>
              <a:t>classe</a:t>
            </a:r>
            <a:r>
              <a:rPr dirty="0"/>
              <a:t> = “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vai</a:t>
            </a:r>
            <a:r>
              <a:rPr dirty="0"/>
              <a:t> </a:t>
            </a:r>
            <a:r>
              <a:rPr dirty="0" err="1"/>
              <a:t>comprar</a:t>
            </a:r>
            <a:r>
              <a:rPr dirty="0"/>
              <a:t>”.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Algoritmos principais para esta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Nesta aula </a:t>
            </a:r>
            <a:r>
              <a:rPr dirty="0" err="1"/>
              <a:t>vamos</a:t>
            </a:r>
            <a:r>
              <a:rPr dirty="0"/>
              <a:t> </a:t>
            </a:r>
            <a:r>
              <a:rPr dirty="0" err="1"/>
              <a:t>trabalhar</a:t>
            </a:r>
            <a:r>
              <a:rPr dirty="0"/>
              <a:t> com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básicos</a:t>
            </a:r>
            <a:r>
              <a:rPr dirty="0"/>
              <a:t>, mas que </a:t>
            </a:r>
            <a:r>
              <a:rPr dirty="0" err="1"/>
              <a:t>são</a:t>
            </a:r>
            <a:r>
              <a:rPr dirty="0"/>
              <a:t> a base para </a:t>
            </a:r>
            <a:r>
              <a:rPr dirty="0" err="1"/>
              <a:t>muitos</a:t>
            </a:r>
            <a:r>
              <a:rPr dirty="0"/>
              <a:t> </a:t>
            </a:r>
            <a:r>
              <a:rPr dirty="0" err="1"/>
              <a:t>projetos</a:t>
            </a:r>
            <a:r>
              <a:rPr dirty="0"/>
              <a:t> reais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ciência</a:t>
            </a:r>
            <a:r>
              <a:rPr dirty="0"/>
              <a:t> de dados.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a) Regressão Logística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Apesar</a:t>
            </a:r>
            <a:r>
              <a:rPr dirty="0"/>
              <a:t> do </a:t>
            </a:r>
            <a:r>
              <a:rPr dirty="0" err="1"/>
              <a:t>nome</a:t>
            </a:r>
            <a:r>
              <a:rPr dirty="0"/>
              <a:t>, é </a:t>
            </a:r>
            <a:r>
              <a:rPr dirty="0" err="1"/>
              <a:t>usada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classificação</a:t>
            </a:r>
            <a:r>
              <a:rPr dirty="0"/>
              <a:t>.</a:t>
            </a:r>
          </a:p>
          <a:p>
            <a:r>
              <a:rPr dirty="0"/>
              <a:t>Gera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saída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probabilidade</a:t>
            </a:r>
            <a:r>
              <a:rPr dirty="0"/>
              <a:t> (entre 0 e 1) de que o </a:t>
            </a:r>
            <a:r>
              <a:rPr dirty="0" err="1"/>
              <a:t>evento</a:t>
            </a:r>
            <a:r>
              <a:rPr dirty="0"/>
              <a:t> </a:t>
            </a:r>
            <a:r>
              <a:rPr dirty="0" err="1"/>
              <a:t>ocorra</a:t>
            </a:r>
            <a:r>
              <a:rPr dirty="0"/>
              <a:t>.</a:t>
            </a:r>
          </a:p>
          <a:p>
            <a:r>
              <a:rPr dirty="0"/>
              <a:t>No </a:t>
            </a:r>
            <a:r>
              <a:rPr dirty="0" err="1"/>
              <a:t>caso</a:t>
            </a:r>
            <a:r>
              <a:rPr dirty="0"/>
              <a:t> do </a:t>
            </a:r>
            <a:r>
              <a:rPr dirty="0" err="1"/>
              <a:t>varejo</a:t>
            </a:r>
            <a:r>
              <a:rPr dirty="0"/>
              <a:t>:</a:t>
            </a:r>
          </a:p>
          <a:p>
            <a:pPr lvl="1"/>
            <a:r>
              <a:rPr dirty="0" err="1"/>
              <a:t>Cliente</a:t>
            </a:r>
            <a:r>
              <a:rPr dirty="0"/>
              <a:t> X → 0,82 → </a:t>
            </a:r>
            <a:r>
              <a:rPr dirty="0" err="1"/>
              <a:t>interpretamos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82% de chance de </a:t>
            </a:r>
            <a:r>
              <a:rPr dirty="0" err="1"/>
              <a:t>comprar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</a:t>
            </a:r>
            <a:r>
              <a:rPr dirty="0" err="1"/>
              <a:t>próximos</a:t>
            </a:r>
            <a:r>
              <a:rPr dirty="0"/>
              <a:t> 30 </a:t>
            </a:r>
            <a:r>
              <a:rPr dirty="0" err="1"/>
              <a:t>dias</a:t>
            </a:r>
            <a:r>
              <a:rPr dirty="0"/>
              <a:t>.</a:t>
            </a:r>
          </a:p>
          <a:p>
            <a:pPr lvl="1"/>
            <a:r>
              <a:rPr dirty="0" err="1"/>
              <a:t>Cliente</a:t>
            </a:r>
            <a:r>
              <a:rPr dirty="0"/>
              <a:t> Y → 0,15 → </a:t>
            </a:r>
            <a:r>
              <a:rPr dirty="0" err="1"/>
              <a:t>apenas</a:t>
            </a:r>
            <a:r>
              <a:rPr dirty="0"/>
              <a:t> 15% de chance de </a:t>
            </a:r>
            <a:r>
              <a:rPr dirty="0" err="1"/>
              <a:t>comprar</a:t>
            </a:r>
            <a:r>
              <a:rPr dirty="0"/>
              <a:t>.</a:t>
            </a:r>
          </a:p>
          <a:p>
            <a:r>
              <a:rPr dirty="0" err="1"/>
              <a:t>Vantagem</a:t>
            </a:r>
            <a:r>
              <a:rPr dirty="0"/>
              <a:t>: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identificar</a:t>
            </a:r>
            <a:r>
              <a:rPr dirty="0"/>
              <a:t> quais </a:t>
            </a:r>
            <a:r>
              <a:rPr dirty="0" err="1"/>
              <a:t>variáveis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influenciam</a:t>
            </a:r>
            <a:r>
              <a:rPr dirty="0"/>
              <a:t> o </a:t>
            </a:r>
            <a:r>
              <a:rPr dirty="0" err="1"/>
              <a:t>resultado</a:t>
            </a:r>
            <a:r>
              <a:rPr dirty="0"/>
              <a:t> (ex.: “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cupom</a:t>
            </a:r>
            <a:r>
              <a:rPr dirty="0"/>
              <a:t> </a:t>
            </a:r>
            <a:r>
              <a:rPr dirty="0" err="1"/>
              <a:t>aumenta</a:t>
            </a:r>
            <a:r>
              <a:rPr dirty="0"/>
              <a:t> a </a:t>
            </a:r>
            <a:r>
              <a:rPr dirty="0" err="1"/>
              <a:t>probabilidade</a:t>
            </a:r>
            <a:r>
              <a:rPr dirty="0"/>
              <a:t> de </a:t>
            </a:r>
            <a:r>
              <a:rPr dirty="0" err="1"/>
              <a:t>compra</a:t>
            </a:r>
            <a:r>
              <a:rPr dirty="0"/>
              <a:t>”).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1100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Aprendizado Supervisionado</vt:lpstr>
      <vt:lpstr>1. Contextualização Inicial</vt:lpstr>
      <vt:lpstr>2. Fundamentos do Aprendizado Supervisionado</vt:lpstr>
      <vt:lpstr>2.1 O que é aprendizado supervisionado?</vt:lpstr>
      <vt:lpstr>2.1 O que é aprendizado supervisionado?</vt:lpstr>
      <vt:lpstr>2.2 Diferença entre Regressão e Classificação</vt:lpstr>
      <vt:lpstr>2.2 Diferença entre Regressão e Classificação</vt:lpstr>
      <vt:lpstr>2.3 Algoritmos principais para esta aula</vt:lpstr>
      <vt:lpstr>a) Regressão Logística</vt:lpstr>
      <vt:lpstr>b) Árvore de Decisão</vt:lpstr>
      <vt:lpstr>3. Preparação para a Modelagem</vt:lpstr>
      <vt:lpstr>3.1 Divisão treino e teste</vt:lpstr>
      <vt:lpstr>3.2 Validação cruzada</vt:lpstr>
      <vt:lpstr>Por que isso é importante para o projeto?</vt:lpstr>
      <vt:lpstr>4. Atividade Prática Orientada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2</cp:revision>
  <dcterms:created xsi:type="dcterms:W3CDTF">2013-01-27T09:14:16Z</dcterms:created>
  <dcterms:modified xsi:type="dcterms:W3CDTF">2025-08-28T23:13:22Z</dcterms:modified>
  <cp:category/>
</cp:coreProperties>
</file>