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13" r:id="rId3"/>
    <p:sldId id="314" r:id="rId4"/>
    <p:sldId id="315" r:id="rId5"/>
    <p:sldId id="317" r:id="rId6"/>
    <p:sldId id="321" r:id="rId7"/>
    <p:sldId id="318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271" r:id="rId19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91" d="100"/>
          <a:sy n="91" d="100"/>
        </p:scale>
        <p:origin x="68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5545" y="694182"/>
            <a:ext cx="7372908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0100" y="233248"/>
            <a:ext cx="6003798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46E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jvinnovation.com/pt-br/blog/tecnologia-informacao-decisoes-estrategica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rayan.dados@gmail.com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7199" cy="51434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104" y="1352550"/>
            <a:ext cx="4997096" cy="112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000" b="1" spc="-25" dirty="0">
                <a:solidFill>
                  <a:srgbClr val="546EB1"/>
                </a:solidFill>
                <a:latin typeface="Arial"/>
                <a:cs typeface="Arial"/>
              </a:rPr>
              <a:t>Curso Fundamentos RPA</a:t>
            </a:r>
            <a:br>
              <a:rPr lang="pt-BR" sz="2000" b="1" spc="-25" dirty="0">
                <a:solidFill>
                  <a:srgbClr val="546EB1"/>
                </a:solidFill>
                <a:latin typeface="Arial"/>
                <a:cs typeface="Arial"/>
              </a:rPr>
            </a:br>
            <a:r>
              <a:rPr lang="pt-BR" sz="2000" spc="-25" dirty="0">
                <a:solidFill>
                  <a:srgbClr val="546EB1"/>
                </a:solidFill>
                <a:latin typeface="Arial"/>
                <a:cs typeface="Arial"/>
              </a:rPr>
              <a:t>Brayan</a:t>
            </a:r>
            <a:r>
              <a:rPr lang="pt-BR" sz="2000" b="1" spc="-25" dirty="0">
                <a:solidFill>
                  <a:srgbClr val="546EB1"/>
                </a:solidFill>
                <a:latin typeface="Arial"/>
                <a:cs typeface="Arial"/>
              </a:rPr>
              <a:t> </a:t>
            </a:r>
            <a:r>
              <a:rPr lang="pt-BR" sz="2000" spc="-25" dirty="0">
                <a:solidFill>
                  <a:srgbClr val="546EB1"/>
                </a:solidFill>
                <a:latin typeface="Arial"/>
                <a:cs typeface="Arial"/>
              </a:rPr>
              <a:t>Silva</a:t>
            </a:r>
            <a:endParaRPr sz="1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novembro</a:t>
            </a:r>
            <a:r>
              <a:rPr sz="1400" spc="-65" dirty="0">
                <a:solidFill>
                  <a:srgbClr val="546EB1"/>
                </a:solidFill>
                <a:latin typeface="Lucida Sans Unicode"/>
                <a:cs typeface="Lucida Sans Unicode"/>
              </a:rPr>
              <a:t>,</a:t>
            </a:r>
            <a:r>
              <a:rPr sz="1400" spc="-85" dirty="0">
                <a:solidFill>
                  <a:srgbClr val="546EB1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546EB1"/>
                </a:solidFill>
                <a:latin typeface="Lucida Sans Unicode"/>
                <a:cs typeface="Lucida Sans Unicode"/>
              </a:rPr>
              <a:t>2</a:t>
            </a:r>
            <a:r>
              <a:rPr sz="1400" spc="-55" dirty="0">
                <a:solidFill>
                  <a:srgbClr val="546EB1"/>
                </a:solidFill>
                <a:latin typeface="Lucida Sans Unicode"/>
                <a:cs typeface="Lucida Sans Unicode"/>
              </a:rPr>
              <a:t>0</a:t>
            </a:r>
            <a:r>
              <a:rPr sz="1400" spc="-80" dirty="0">
                <a:solidFill>
                  <a:srgbClr val="546EB1"/>
                </a:solidFill>
                <a:latin typeface="Lucida Sans Unicode"/>
                <a:cs typeface="Lucida Sans Unicode"/>
              </a:rPr>
              <a:t>22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4303ECD5-12AB-47E9-80D8-0FFA2CB2E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20495"/>
            <a:ext cx="5619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9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Process-driven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Gestão orientada aos processos que trabalham seguindo os seus processos de trabalho, com operações rotineiras necessárias para garantir o fluxo produtivo.</a:t>
            </a:r>
          </a:p>
        </p:txBody>
      </p:sp>
    </p:spTree>
    <p:extLst>
      <p:ext uri="{BB962C8B-B14F-4D97-AF65-F5344CB8AC3E}">
        <p14:creationId xmlns:p14="http://schemas.microsoft.com/office/powerpoint/2010/main" val="70918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Data-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driven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Gestão orientada por dados, ou seja, aquela que toma todas as decisões baseadas em informações concretas e analisadas.</a:t>
            </a:r>
          </a:p>
        </p:txBody>
      </p:sp>
    </p:spTree>
    <p:extLst>
      <p:ext uri="{BB962C8B-B14F-4D97-AF65-F5344CB8AC3E}">
        <p14:creationId xmlns:p14="http://schemas.microsoft.com/office/powerpoint/2010/main" val="4403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COE?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CoE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é um centro de excelência criado para que as organizações mantenham um padrão de qualidade no processo de desenvolvimento de automação robótica. Isso acontece para evitarmos ruídos de comunicação e mantermos uma boa performance do 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de desenvolvimento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83413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278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RPA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on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-premisse / RPA cloud?</a:t>
            </a:r>
            <a:endParaRPr sz="2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Em resumo, são as duas modalidades de RPA, respectivamente usando infraestrutura local e de servidores de terceiros.</a:t>
            </a:r>
          </a:p>
        </p:txBody>
      </p:sp>
    </p:spTree>
    <p:extLst>
      <p:ext uri="{BB962C8B-B14F-4D97-AF65-F5344CB8AC3E}">
        <p14:creationId xmlns:p14="http://schemas.microsoft.com/office/powerpoint/2010/main" val="388059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735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configuração via 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drag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and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drop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?</a:t>
            </a:r>
            <a:endParaRPr sz="2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Trata-se aqui de criar fluxos de automação em uma interface visual onde o usuário pega elementos e vai criando os fluxos sem a necessidade de codificar. Esse recurso aproxima então a criação do fluxo de automação das áreas menos técnicas, e a configuração é bastante rápida, bastante flexível.</a:t>
            </a:r>
          </a:p>
        </p:txBody>
      </p:sp>
    </p:spTree>
    <p:extLst>
      <p:ext uri="{BB962C8B-B14F-4D97-AF65-F5344CB8AC3E}">
        <p14:creationId xmlns:p14="http://schemas.microsoft.com/office/powerpoint/2010/main" val="288848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735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RPA em open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source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?</a:t>
            </a:r>
            <a:endParaRPr sz="2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35939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Robot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Framework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Fondation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, trata-se de um framework de automação genérica com 113 contribuidores e 2.500 usuários no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Github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TagUi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- AI Singapore que é uma ferramenta de linha de comando para RPA que possui 12 contribuidores no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Github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. Ela promove integração com a linguagem R e Python para Windows,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MacOs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e Linux. Está disponível sob licença Apache 2.0, o que o torna grátis tanto para uso comercial, quanto para uso não comercial.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Taskt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, que é um open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source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 construído em C# ambient.NET com 8 contribuidores. Promove automatização em aplicações web e desktop, simulando ações de usuários. É grátis também para uso comercial e não comercial.</a:t>
            </a:r>
          </a:p>
        </p:txBody>
      </p:sp>
    </p:spTree>
    <p:extLst>
      <p:ext uri="{BB962C8B-B14F-4D97-AF65-F5344CB8AC3E}">
        <p14:creationId xmlns:p14="http://schemas.microsoft.com/office/powerpoint/2010/main" val="180816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6735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Gravação de fluxo de trabalho</a:t>
            </a:r>
            <a:endParaRPr sz="2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Recurso de ferramentas de RPA que permite gravar as atividades de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user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interface do usuário, objetivando repeti-las depois.</a:t>
            </a:r>
          </a:p>
        </p:txBody>
      </p:sp>
    </p:spTree>
    <p:extLst>
      <p:ext uri="{BB962C8B-B14F-4D97-AF65-F5344CB8AC3E}">
        <p14:creationId xmlns:p14="http://schemas.microsoft.com/office/powerpoint/2010/main" val="74752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358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2215895"/>
            <a:ext cx="254508" cy="254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" y="2702051"/>
            <a:ext cx="254508" cy="2560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2660" y="1827402"/>
            <a:ext cx="271780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Brayan Silva</a:t>
            </a:r>
            <a:endParaRPr sz="12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10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hlinkClick r:id="rId5"/>
              </a:rPr>
              <a:t>brayan.dados@gmail.com</a:t>
            </a:r>
            <a:endParaRPr lang="pt-BR" sz="1100" b="1" spc="-1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endParaRPr lang="pt-BR"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sz="1200" b="1" spc="-6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sz="1200" b="1" spc="-6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sz="1200" b="1" spc="-12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b="1" spc="6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9350.7979</a:t>
            </a:r>
            <a:endParaRPr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545" y="694182"/>
            <a:ext cx="24307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40" dirty="0">
                <a:solidFill>
                  <a:srgbClr val="546EB1"/>
                </a:solidFill>
                <a:latin typeface="Arial"/>
                <a:cs typeface="Arial"/>
              </a:rPr>
              <a:t>OBRIGADO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154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pc="-25" dirty="0">
                <a:solidFill>
                  <a:srgbClr val="546EB1"/>
                </a:solidFill>
                <a:latin typeface="Arial"/>
                <a:cs typeface="Arial"/>
              </a:rPr>
              <a:t>O Curso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570100" y="1352550"/>
            <a:ext cx="4997096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um robô?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RPA?! Como assim?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Benefícios do RPA.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Tarefas e sequencias.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RDA ou RPA?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Manipulação de dados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Consultas</a:t>
            </a:r>
          </a:p>
        </p:txBody>
      </p:sp>
    </p:spTree>
    <p:extLst>
      <p:ext uri="{BB962C8B-B14F-4D97-AF65-F5344CB8AC3E}">
        <p14:creationId xmlns:p14="http://schemas.microsoft.com/office/powerpoint/2010/main" val="280206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e um Robô?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588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spcBef>
                <a:spcPts val="219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Termo oriundo da palavra tcheca "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robota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", que significa “trabalho forçado”. A primeira ideia de robô e as primeiras implementações foram físicas. Mais modernamente, o termo passou a ser associado também a certos artefatos de software.</a:t>
            </a:r>
          </a:p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254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221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RPA?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 RPA (Automação Robótica de Processos): consiste no uso de software para automatizar processos que envolvem trabalho humano repetitivo em sistemas digitais. Os robôs de RPA são softwares que utilizam a interface do usuário para capturar dados e agir sobre programas, realizando ações tais como abrir e salvar arquivos, copiar e preencher campos etc., de forma muito rápida.</a:t>
            </a:r>
          </a:p>
        </p:txBody>
      </p:sp>
    </p:spTree>
    <p:extLst>
      <p:ext uri="{BB962C8B-B14F-4D97-AF65-F5344CB8AC3E}">
        <p14:creationId xmlns:p14="http://schemas.microsoft.com/office/powerpoint/2010/main" val="27734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221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Benefícios do RPA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2106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RPA libera as pessoas de trabalhos repetitivos, aumenta a velocidade e reduz falhas em trabalhos administrativos mais mecanizados, permite atuação 24 x 7 sem interferência humana, reduz custos, permite maior escalabilidade, melhora resultados (tempos de ciclo mais curtos nos processos) e permite automação mais rápida (ciclo de implementação de robôs em semanas ou meses).</a:t>
            </a:r>
          </a:p>
          <a:p>
            <a:pPr marL="29845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671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221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Tarefas e Sequências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Construção de robôs consiste na identificação das tarefas de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user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interface dos usuários e sua sequência.</a:t>
            </a:r>
          </a:p>
          <a:p>
            <a:pPr marL="29845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</a:pPr>
            <a:endParaRPr lang="pt-BR" sz="1400" spc="50" dirty="0">
              <a:solidFill>
                <a:srgbClr val="546EB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133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3611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RDA?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>
                <a:solidFill>
                  <a:srgbClr val="546EB1"/>
                </a:solidFill>
                <a:latin typeface="Lucida Sans Unicode"/>
                <a:cs typeface="Lucida Sans Unicode"/>
              </a:rPr>
              <a:t>Robotic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desktop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automation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, onde a automação trabalha a quatro mãos com os usuários, ou seja, existe o nível de automação, mas o usuário ainda opera.</a:t>
            </a:r>
          </a:p>
        </p:txBody>
      </p:sp>
    </p:spTree>
    <p:extLst>
      <p:ext uri="{BB962C8B-B14F-4D97-AF65-F5344CB8AC3E}">
        <p14:creationId xmlns:p14="http://schemas.microsoft.com/office/powerpoint/2010/main" val="80269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</a:t>
            </a:r>
            <a:r>
              <a:rPr lang="pt-BR" sz="2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Machine</a:t>
            </a: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Learning?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Machine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Learning, onde a automação existe baseada em análise de dados e modelos de decisão. O RPA pode ter um componente de </a:t>
            </a:r>
            <a:r>
              <a:rPr lang="pt-BR" sz="1400" spc="50" dirty="0" err="1">
                <a:solidFill>
                  <a:srgbClr val="546EB1"/>
                </a:solidFill>
                <a:latin typeface="Lucida Sans Unicode"/>
                <a:cs typeface="Lucida Sans Unicode"/>
              </a:rPr>
              <a:t>Machine</a:t>
            </a: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 Learning, e já entra no estágio de automação um pouco mais profunda.</a:t>
            </a:r>
          </a:p>
        </p:txBody>
      </p:sp>
    </p:spTree>
    <p:extLst>
      <p:ext uri="{BB962C8B-B14F-4D97-AF65-F5344CB8AC3E}">
        <p14:creationId xmlns:p14="http://schemas.microsoft.com/office/powerpoint/2010/main" val="20402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27987" cy="5143498"/>
            <a:chOff x="0" y="0"/>
            <a:chExt cx="1427987" cy="51434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1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184404"/>
              <a:ext cx="970788" cy="7360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0100" y="233248"/>
            <a:ext cx="4983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O que é Inteligência Artificial?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570100" y="1047750"/>
            <a:ext cx="55927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190"/>
              </a:spcBef>
              <a:buFont typeface="Arial" pitchFamily="34" charset="0"/>
              <a:buChar char="•"/>
            </a:pPr>
            <a:r>
              <a:rPr lang="pt-BR" sz="1400" spc="50" dirty="0">
                <a:solidFill>
                  <a:srgbClr val="546EB1"/>
                </a:solidFill>
                <a:latin typeface="Lucida Sans Unicode"/>
                <a:cs typeface="Lucida Sans Unicode"/>
              </a:rPr>
              <a:t>A automação tende a imitar, entre aspas, a inteligência humana. Então ela não só realiza alguns processos mecânicos de forma automática, de forma repetida, mas também já tem algum nível de inferência, algum nível de aprendizado expandido a um comportamento que tende a ser, entre aspas, inteligente.</a:t>
            </a:r>
          </a:p>
        </p:txBody>
      </p:sp>
    </p:spTree>
    <p:extLst>
      <p:ext uri="{BB962C8B-B14F-4D97-AF65-F5344CB8AC3E}">
        <p14:creationId xmlns:p14="http://schemas.microsoft.com/office/powerpoint/2010/main" val="22909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Words>554</Words>
  <Application>Microsoft Office PowerPoint</Application>
  <PresentationFormat>Apresentação na tela (16:9)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Lucida Sans Unicode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Mundo Planalto</dc:creator>
  <cp:lastModifiedBy>Raiany Souza</cp:lastModifiedBy>
  <cp:revision>39</cp:revision>
  <dcterms:created xsi:type="dcterms:W3CDTF">2022-10-13T11:48:51Z</dcterms:created>
  <dcterms:modified xsi:type="dcterms:W3CDTF">2022-11-26T01:38:52Z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2022-10-13T00:00:00Z</vt:filetime>
  </property>
</Properties>
</file>