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14"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9" r:id="rId21"/>
    <p:sldId id="340" r:id="rId22"/>
    <p:sldId id="341" r:id="rId23"/>
    <p:sldId id="342" r:id="rId24"/>
    <p:sldId id="343" r:id="rId25"/>
    <p:sldId id="338" r:id="rId26"/>
    <p:sldId id="344" r:id="rId27"/>
    <p:sldId id="345" r:id="rId28"/>
    <p:sldId id="346" r:id="rId29"/>
    <p:sldId id="347" r:id="rId30"/>
    <p:sldId id="348" r:id="rId31"/>
    <p:sldId id="349" r:id="rId32"/>
    <p:sldId id="350" r:id="rId33"/>
    <p:sldId id="351" r:id="rId34"/>
    <p:sldId id="271" r:id="rId35"/>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BB"/>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85545" y="694182"/>
            <a:ext cx="7372908" cy="5594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8"/>
          </a:xfrm>
          <a:prstGeom prst="rect">
            <a:avLst/>
          </a:prstGeom>
        </p:spPr>
      </p:pic>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8"/>
          </a:xfrm>
          <a:prstGeom prst="rect">
            <a:avLst/>
          </a:prstGeom>
        </p:spPr>
      </p:pic>
      <p:sp>
        <p:nvSpPr>
          <p:cNvPr id="2" name="Holder 2"/>
          <p:cNvSpPr>
            <a:spLocks noGrp="1"/>
          </p:cNvSpPr>
          <p:nvPr>
            <p:ph type="title"/>
          </p:nvPr>
        </p:nvSpPr>
        <p:spPr>
          <a:xfrm>
            <a:off x="1570100" y="233248"/>
            <a:ext cx="6003798" cy="391795"/>
          </a:xfrm>
          <a:prstGeom prst="rect">
            <a:avLst/>
          </a:prstGeom>
        </p:spPr>
        <p:txBody>
          <a:bodyPr wrap="square" lIns="0" tIns="0" rIns="0" bIns="0">
            <a:spAutoFit/>
          </a:bodyPr>
          <a:lstStyle>
            <a:lvl1pPr>
              <a:defRPr sz="2400" b="1" i="0">
                <a:solidFill>
                  <a:srgbClr val="546EB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8"/>
          </a:xfrm>
          <a:prstGeom prst="rect">
            <a:avLst/>
          </a:prstGeom>
        </p:spPr>
      </p:pic>
      <p:pic>
        <p:nvPicPr>
          <p:cNvPr id="3" name="object 3"/>
          <p:cNvPicPr/>
          <p:nvPr/>
        </p:nvPicPr>
        <p:blipFill>
          <a:blip r:embed="rId3" cstate="print"/>
          <a:stretch>
            <a:fillRect/>
          </a:stretch>
        </p:blipFill>
        <p:spPr>
          <a:xfrm>
            <a:off x="0" y="0"/>
            <a:ext cx="457199" cy="5143498"/>
          </a:xfrm>
          <a:prstGeom prst="rect">
            <a:avLst/>
          </a:prstGeom>
        </p:spPr>
      </p:pic>
      <p:sp>
        <p:nvSpPr>
          <p:cNvPr id="4" name="object 4"/>
          <p:cNvSpPr txBox="1"/>
          <p:nvPr/>
        </p:nvSpPr>
        <p:spPr>
          <a:xfrm>
            <a:off x="794104" y="1352550"/>
            <a:ext cx="4997096" cy="536685"/>
          </a:xfrm>
          <a:prstGeom prst="rect">
            <a:avLst/>
          </a:prstGeom>
        </p:spPr>
        <p:txBody>
          <a:bodyPr vert="horz" wrap="square" lIns="0" tIns="13335" rIns="0" bIns="0" rtlCol="0">
            <a:spAutoFit/>
          </a:bodyPr>
          <a:lstStyle/>
          <a:p>
            <a:pPr marL="12700">
              <a:lnSpc>
                <a:spcPct val="100000"/>
              </a:lnSpc>
              <a:spcBef>
                <a:spcPts val="105"/>
              </a:spcBef>
            </a:pPr>
            <a:r>
              <a:rPr lang="pt-BR" sz="2000" b="1" spc="-25" dirty="0">
                <a:solidFill>
                  <a:srgbClr val="546EB1"/>
                </a:solidFill>
                <a:latin typeface="Arial"/>
                <a:cs typeface="Arial"/>
              </a:rPr>
              <a:t>Fluxogramas com Flowgorithm</a:t>
            </a:r>
            <a:br>
              <a:rPr lang="pt-BR" sz="2000" b="1" spc="-25" dirty="0">
                <a:solidFill>
                  <a:srgbClr val="546EB1"/>
                </a:solidFill>
                <a:latin typeface="Arial"/>
                <a:cs typeface="Arial"/>
              </a:rPr>
            </a:br>
            <a:r>
              <a:rPr lang="pt-BR" sz="1400" spc="50" dirty="0">
                <a:solidFill>
                  <a:srgbClr val="546EB1"/>
                </a:solidFill>
                <a:latin typeface="Lucida Sans Unicode"/>
                <a:cs typeface="Lucida Sans Unicode"/>
              </a:rPr>
              <a:t>dezembro</a:t>
            </a:r>
            <a:r>
              <a:rPr sz="1400" spc="-65" dirty="0">
                <a:solidFill>
                  <a:srgbClr val="546EB1"/>
                </a:solidFill>
                <a:latin typeface="Lucida Sans Unicode"/>
                <a:cs typeface="Lucida Sans Unicode"/>
              </a:rPr>
              <a:t>,</a:t>
            </a:r>
            <a:r>
              <a:rPr sz="1400" spc="-85" dirty="0">
                <a:solidFill>
                  <a:srgbClr val="546EB1"/>
                </a:solidFill>
                <a:latin typeface="Lucida Sans Unicode"/>
                <a:cs typeface="Lucida Sans Unicode"/>
              </a:rPr>
              <a:t> </a:t>
            </a:r>
            <a:r>
              <a:rPr sz="1400" spc="-45" dirty="0">
                <a:solidFill>
                  <a:srgbClr val="546EB1"/>
                </a:solidFill>
                <a:latin typeface="Lucida Sans Unicode"/>
                <a:cs typeface="Lucida Sans Unicode"/>
              </a:rPr>
              <a:t>2</a:t>
            </a:r>
            <a:r>
              <a:rPr sz="1400" spc="-55" dirty="0">
                <a:solidFill>
                  <a:srgbClr val="546EB1"/>
                </a:solidFill>
                <a:latin typeface="Lucida Sans Unicode"/>
                <a:cs typeface="Lucida Sans Unicode"/>
              </a:rPr>
              <a:t>0</a:t>
            </a:r>
            <a:r>
              <a:rPr sz="1400" spc="-80" dirty="0">
                <a:solidFill>
                  <a:srgbClr val="546EB1"/>
                </a:solidFill>
                <a:latin typeface="Lucida Sans Unicode"/>
                <a:cs typeface="Lucida Sans Unicode"/>
              </a:rPr>
              <a:t>22</a:t>
            </a:r>
            <a:endParaRPr sz="1400" dirty="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Variáveis Flowgorithm</a:t>
            </a:r>
            <a:endParaRPr sz="2400" dirty="0">
              <a:latin typeface="Arial"/>
              <a:cs typeface="Arial"/>
            </a:endParaRPr>
          </a:p>
        </p:txBody>
      </p:sp>
      <p:sp>
        <p:nvSpPr>
          <p:cNvPr id="7" name="object 4"/>
          <p:cNvSpPr txBox="1"/>
          <p:nvPr/>
        </p:nvSpPr>
        <p:spPr>
          <a:xfrm>
            <a:off x="1524000" y="874174"/>
            <a:ext cx="6659500" cy="659796"/>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Após a definição de uma variável é possível atribuir valores a mesma. A figura a seguir apresenta o bloco “Atribuição” que realiza esta tarefa.</a:t>
            </a:r>
          </a:p>
        </p:txBody>
      </p:sp>
      <p:pic>
        <p:nvPicPr>
          <p:cNvPr id="6" name="Imagem 5">
            <a:extLst>
              <a:ext uri="{FF2B5EF4-FFF2-40B4-BE49-F238E27FC236}">
                <a16:creationId xmlns:a16="http://schemas.microsoft.com/office/drawing/2014/main" id="{9531B2AC-973D-B91B-C738-E9B9430F7DA2}"/>
              </a:ext>
            </a:extLst>
          </p:cNvPr>
          <p:cNvPicPr>
            <a:picLocks noChangeAspect="1"/>
          </p:cNvPicPr>
          <p:nvPr/>
        </p:nvPicPr>
        <p:blipFill>
          <a:blip r:embed="rId4"/>
          <a:stretch>
            <a:fillRect/>
          </a:stretch>
        </p:blipFill>
        <p:spPr>
          <a:xfrm>
            <a:off x="4063872" y="1642421"/>
            <a:ext cx="924054" cy="323895"/>
          </a:xfrm>
          <a:prstGeom prst="rect">
            <a:avLst/>
          </a:prstGeom>
        </p:spPr>
      </p:pic>
      <p:sp>
        <p:nvSpPr>
          <p:cNvPr id="10" name="object 4">
            <a:extLst>
              <a:ext uri="{FF2B5EF4-FFF2-40B4-BE49-F238E27FC236}">
                <a16:creationId xmlns:a16="http://schemas.microsoft.com/office/drawing/2014/main" id="{D908224A-BCE4-1AE6-AA96-C286173FDE67}"/>
              </a:ext>
            </a:extLst>
          </p:cNvPr>
          <p:cNvSpPr txBox="1"/>
          <p:nvPr/>
        </p:nvSpPr>
        <p:spPr>
          <a:xfrm>
            <a:off x="1524000" y="2321974"/>
            <a:ext cx="6659500" cy="444352"/>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Valores podem ser atribuídos a variáveis de duas formas. Através da atribuição direta dos valores ou através de expressões.</a:t>
            </a:r>
          </a:p>
        </p:txBody>
      </p:sp>
      <p:pic>
        <p:nvPicPr>
          <p:cNvPr id="13" name="Imagem 12">
            <a:extLst>
              <a:ext uri="{FF2B5EF4-FFF2-40B4-BE49-F238E27FC236}">
                <a16:creationId xmlns:a16="http://schemas.microsoft.com/office/drawing/2014/main" id="{2643D786-293B-E75E-025A-896CDD90AD5E}"/>
              </a:ext>
            </a:extLst>
          </p:cNvPr>
          <p:cNvPicPr>
            <a:picLocks noChangeAspect="1"/>
          </p:cNvPicPr>
          <p:nvPr/>
        </p:nvPicPr>
        <p:blipFill>
          <a:blip r:embed="rId5"/>
          <a:stretch>
            <a:fillRect/>
          </a:stretch>
        </p:blipFill>
        <p:spPr>
          <a:xfrm>
            <a:off x="1575429" y="2829904"/>
            <a:ext cx="3058111" cy="2080348"/>
          </a:xfrm>
          <a:prstGeom prst="rect">
            <a:avLst/>
          </a:prstGeom>
        </p:spPr>
      </p:pic>
      <p:pic>
        <p:nvPicPr>
          <p:cNvPr id="15" name="Imagem 14">
            <a:extLst>
              <a:ext uri="{FF2B5EF4-FFF2-40B4-BE49-F238E27FC236}">
                <a16:creationId xmlns:a16="http://schemas.microsoft.com/office/drawing/2014/main" id="{AB74EA7A-6AC6-F962-E50D-B7814F43CDB1}"/>
              </a:ext>
            </a:extLst>
          </p:cNvPr>
          <p:cNvPicPr>
            <a:picLocks noChangeAspect="1"/>
          </p:cNvPicPr>
          <p:nvPr/>
        </p:nvPicPr>
        <p:blipFill>
          <a:blip r:embed="rId6"/>
          <a:stretch>
            <a:fillRect/>
          </a:stretch>
        </p:blipFill>
        <p:spPr>
          <a:xfrm>
            <a:off x="5077329" y="2829903"/>
            <a:ext cx="3106172" cy="2080347"/>
          </a:xfrm>
          <a:prstGeom prst="rect">
            <a:avLst/>
          </a:prstGeom>
        </p:spPr>
      </p:pic>
    </p:spTree>
    <p:extLst>
      <p:ext uri="{BB962C8B-B14F-4D97-AF65-F5344CB8AC3E}">
        <p14:creationId xmlns:p14="http://schemas.microsoft.com/office/powerpoint/2010/main" val="206545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Variáveis Flowgorithm</a:t>
            </a:r>
            <a:endParaRPr sz="2400" dirty="0">
              <a:latin typeface="Arial"/>
              <a:cs typeface="Arial"/>
            </a:endParaRPr>
          </a:p>
        </p:txBody>
      </p:sp>
      <p:sp>
        <p:nvSpPr>
          <p:cNvPr id="7" name="object 4"/>
          <p:cNvSpPr txBox="1"/>
          <p:nvPr/>
        </p:nvSpPr>
        <p:spPr>
          <a:xfrm>
            <a:off x="1570100" y="1047750"/>
            <a:ext cx="6659500" cy="1090683"/>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O Flowgorithm foi desenvolvido de forma a permitir a entrada de dados através do teclado do computador. O bloco utilizado para realizar a entrada de informações em um fluxograma do Flowgorithm é o bloco “Entrada”. A figura a seguir apresenta este bloco.</a:t>
            </a:r>
          </a:p>
        </p:txBody>
      </p:sp>
      <p:pic>
        <p:nvPicPr>
          <p:cNvPr id="6" name="Imagem 5">
            <a:extLst>
              <a:ext uri="{FF2B5EF4-FFF2-40B4-BE49-F238E27FC236}">
                <a16:creationId xmlns:a16="http://schemas.microsoft.com/office/drawing/2014/main" id="{93859F27-2C1A-A12B-9B7B-1600AA418395}"/>
              </a:ext>
            </a:extLst>
          </p:cNvPr>
          <p:cNvPicPr>
            <a:picLocks noChangeAspect="1"/>
          </p:cNvPicPr>
          <p:nvPr/>
        </p:nvPicPr>
        <p:blipFill>
          <a:blip r:embed="rId4"/>
          <a:stretch>
            <a:fillRect/>
          </a:stretch>
        </p:blipFill>
        <p:spPr>
          <a:xfrm>
            <a:off x="4209191" y="2313568"/>
            <a:ext cx="1381318" cy="514422"/>
          </a:xfrm>
          <a:prstGeom prst="rect">
            <a:avLst/>
          </a:prstGeom>
        </p:spPr>
      </p:pic>
      <p:pic>
        <p:nvPicPr>
          <p:cNvPr id="12" name="Imagem 11">
            <a:extLst>
              <a:ext uri="{FF2B5EF4-FFF2-40B4-BE49-F238E27FC236}">
                <a16:creationId xmlns:a16="http://schemas.microsoft.com/office/drawing/2014/main" id="{CCB7B4EA-4854-2C38-D236-A5914DDDF9E8}"/>
              </a:ext>
            </a:extLst>
          </p:cNvPr>
          <p:cNvPicPr>
            <a:picLocks noChangeAspect="1"/>
          </p:cNvPicPr>
          <p:nvPr/>
        </p:nvPicPr>
        <p:blipFill>
          <a:blip r:embed="rId5"/>
          <a:stretch>
            <a:fillRect/>
          </a:stretch>
        </p:blipFill>
        <p:spPr>
          <a:xfrm>
            <a:off x="3078046" y="3003568"/>
            <a:ext cx="2987907" cy="1708786"/>
          </a:xfrm>
          <a:prstGeom prst="rect">
            <a:avLst/>
          </a:prstGeom>
        </p:spPr>
      </p:pic>
    </p:spTree>
    <p:extLst>
      <p:ext uri="{BB962C8B-B14F-4D97-AF65-F5344CB8AC3E}">
        <p14:creationId xmlns:p14="http://schemas.microsoft.com/office/powerpoint/2010/main" val="359676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Variáveis Flowgorithm</a:t>
            </a:r>
            <a:endParaRPr sz="2400" dirty="0">
              <a:latin typeface="Arial"/>
              <a:cs typeface="Arial"/>
            </a:endParaRPr>
          </a:p>
        </p:txBody>
      </p:sp>
      <p:sp>
        <p:nvSpPr>
          <p:cNvPr id="7" name="object 4"/>
          <p:cNvSpPr txBox="1"/>
          <p:nvPr/>
        </p:nvSpPr>
        <p:spPr>
          <a:xfrm>
            <a:off x="1570100" y="1047750"/>
            <a:ext cx="6659500" cy="659796"/>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As saídas por sua vez são realizadas nos fluxogramas do Flowgorithm através do bloco “Saída”. A figura a seguir apresenta este bloco.</a:t>
            </a:r>
          </a:p>
        </p:txBody>
      </p:sp>
      <p:pic>
        <p:nvPicPr>
          <p:cNvPr id="9" name="Imagem 8">
            <a:extLst>
              <a:ext uri="{FF2B5EF4-FFF2-40B4-BE49-F238E27FC236}">
                <a16:creationId xmlns:a16="http://schemas.microsoft.com/office/drawing/2014/main" id="{E270899C-17C6-2EB0-9A90-5F2A9D2868E7}"/>
              </a:ext>
            </a:extLst>
          </p:cNvPr>
          <p:cNvPicPr>
            <a:picLocks noChangeAspect="1"/>
          </p:cNvPicPr>
          <p:nvPr/>
        </p:nvPicPr>
        <p:blipFill>
          <a:blip r:embed="rId4"/>
          <a:stretch>
            <a:fillRect/>
          </a:stretch>
        </p:blipFill>
        <p:spPr>
          <a:xfrm>
            <a:off x="3881340" y="1748746"/>
            <a:ext cx="1381318" cy="533474"/>
          </a:xfrm>
          <a:prstGeom prst="rect">
            <a:avLst/>
          </a:prstGeom>
        </p:spPr>
      </p:pic>
      <p:pic>
        <p:nvPicPr>
          <p:cNvPr id="11" name="Imagem 10">
            <a:extLst>
              <a:ext uri="{FF2B5EF4-FFF2-40B4-BE49-F238E27FC236}">
                <a16:creationId xmlns:a16="http://schemas.microsoft.com/office/drawing/2014/main" id="{F51AA034-41D6-20C4-82F4-ED18661A387F}"/>
              </a:ext>
            </a:extLst>
          </p:cNvPr>
          <p:cNvPicPr>
            <a:picLocks noChangeAspect="1"/>
          </p:cNvPicPr>
          <p:nvPr/>
        </p:nvPicPr>
        <p:blipFill>
          <a:blip r:embed="rId5"/>
          <a:stretch>
            <a:fillRect/>
          </a:stretch>
        </p:blipFill>
        <p:spPr>
          <a:xfrm>
            <a:off x="2884137" y="2571750"/>
            <a:ext cx="3375726" cy="2286000"/>
          </a:xfrm>
          <a:prstGeom prst="rect">
            <a:avLst/>
          </a:prstGeom>
        </p:spPr>
      </p:pic>
    </p:spTree>
    <p:extLst>
      <p:ext uri="{BB962C8B-B14F-4D97-AF65-F5344CB8AC3E}">
        <p14:creationId xmlns:p14="http://schemas.microsoft.com/office/powerpoint/2010/main" val="286166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Console</a:t>
            </a:r>
            <a:endParaRPr sz="2400" dirty="0">
              <a:latin typeface="Arial"/>
              <a:cs typeface="Arial"/>
            </a:endParaRPr>
          </a:p>
        </p:txBody>
      </p:sp>
      <p:sp>
        <p:nvSpPr>
          <p:cNvPr id="7" name="object 4"/>
          <p:cNvSpPr txBox="1"/>
          <p:nvPr/>
        </p:nvSpPr>
        <p:spPr>
          <a:xfrm>
            <a:off x="1570100" y="895350"/>
            <a:ext cx="6659500" cy="875240"/>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As saídas apresentadas pelos fluxogramas do Flowgorithm são apresentadas em uma janela específica chamada “Console”. O resultado do bloco de saída da figura anterior é apresentado na figura a seguir.</a:t>
            </a:r>
          </a:p>
        </p:txBody>
      </p:sp>
      <p:pic>
        <p:nvPicPr>
          <p:cNvPr id="6" name="Imagem 5">
            <a:extLst>
              <a:ext uri="{FF2B5EF4-FFF2-40B4-BE49-F238E27FC236}">
                <a16:creationId xmlns:a16="http://schemas.microsoft.com/office/drawing/2014/main" id="{E0BF89F2-BAC4-3C9D-6E29-60B77188E863}"/>
              </a:ext>
            </a:extLst>
          </p:cNvPr>
          <p:cNvPicPr>
            <a:picLocks noChangeAspect="1"/>
          </p:cNvPicPr>
          <p:nvPr/>
        </p:nvPicPr>
        <p:blipFill rotWithShape="1">
          <a:blip r:embed="rId4"/>
          <a:srcRect b="2803"/>
          <a:stretch/>
        </p:blipFill>
        <p:spPr>
          <a:xfrm>
            <a:off x="2912080" y="2062665"/>
            <a:ext cx="3319840" cy="2642685"/>
          </a:xfrm>
          <a:prstGeom prst="rect">
            <a:avLst/>
          </a:prstGeom>
        </p:spPr>
      </p:pic>
    </p:spTree>
    <p:extLst>
      <p:ext uri="{BB962C8B-B14F-4D97-AF65-F5344CB8AC3E}">
        <p14:creationId xmlns:p14="http://schemas.microsoft.com/office/powerpoint/2010/main" val="360606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Fluxograma</a:t>
            </a:r>
            <a:endParaRPr sz="2400" dirty="0">
              <a:latin typeface="Arial"/>
              <a:cs typeface="Arial"/>
            </a:endParaRPr>
          </a:p>
        </p:txBody>
      </p:sp>
      <p:sp>
        <p:nvSpPr>
          <p:cNvPr id="7" name="object 4"/>
          <p:cNvSpPr txBox="1"/>
          <p:nvPr/>
        </p:nvSpPr>
        <p:spPr>
          <a:xfrm>
            <a:off x="1570100" y="895350"/>
            <a:ext cx="6659500" cy="444352"/>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A seguir é apresentado um exemplo de algoritmo onde é calculada a média de quatro números digitados pelo usuário.</a:t>
            </a:r>
          </a:p>
        </p:txBody>
      </p:sp>
      <p:pic>
        <p:nvPicPr>
          <p:cNvPr id="9" name="Imagem 8">
            <a:extLst>
              <a:ext uri="{FF2B5EF4-FFF2-40B4-BE49-F238E27FC236}">
                <a16:creationId xmlns:a16="http://schemas.microsoft.com/office/drawing/2014/main" id="{D28C85AC-D008-C08B-AE9F-E3219C9629B7}"/>
              </a:ext>
            </a:extLst>
          </p:cNvPr>
          <p:cNvPicPr>
            <a:picLocks noChangeAspect="1"/>
          </p:cNvPicPr>
          <p:nvPr/>
        </p:nvPicPr>
        <p:blipFill>
          <a:blip r:embed="rId4"/>
          <a:stretch>
            <a:fillRect/>
          </a:stretch>
        </p:blipFill>
        <p:spPr>
          <a:xfrm>
            <a:off x="3402707" y="1630724"/>
            <a:ext cx="2338586" cy="2870438"/>
          </a:xfrm>
          <a:prstGeom prst="rect">
            <a:avLst/>
          </a:prstGeom>
        </p:spPr>
      </p:pic>
    </p:spTree>
    <p:extLst>
      <p:ext uri="{BB962C8B-B14F-4D97-AF65-F5344CB8AC3E}">
        <p14:creationId xmlns:p14="http://schemas.microsoft.com/office/powerpoint/2010/main" val="59495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Fluxograma</a:t>
            </a:r>
            <a:endParaRPr sz="2400" dirty="0">
              <a:latin typeface="Arial"/>
              <a:cs typeface="Arial"/>
            </a:endParaRPr>
          </a:p>
        </p:txBody>
      </p:sp>
      <p:pic>
        <p:nvPicPr>
          <p:cNvPr id="6" name="Imagem 5">
            <a:extLst>
              <a:ext uri="{FF2B5EF4-FFF2-40B4-BE49-F238E27FC236}">
                <a16:creationId xmlns:a16="http://schemas.microsoft.com/office/drawing/2014/main" id="{EBA2FA67-B579-32F5-ABB1-547477D7D081}"/>
              </a:ext>
            </a:extLst>
          </p:cNvPr>
          <p:cNvPicPr>
            <a:picLocks noChangeAspect="1"/>
          </p:cNvPicPr>
          <p:nvPr/>
        </p:nvPicPr>
        <p:blipFill rotWithShape="1">
          <a:blip r:embed="rId4"/>
          <a:srcRect t="-458"/>
          <a:stretch/>
        </p:blipFill>
        <p:spPr>
          <a:xfrm>
            <a:off x="3475752" y="920495"/>
            <a:ext cx="2192495" cy="3405302"/>
          </a:xfrm>
          <a:prstGeom prst="rect">
            <a:avLst/>
          </a:prstGeom>
        </p:spPr>
      </p:pic>
    </p:spTree>
    <p:extLst>
      <p:ext uri="{BB962C8B-B14F-4D97-AF65-F5344CB8AC3E}">
        <p14:creationId xmlns:p14="http://schemas.microsoft.com/office/powerpoint/2010/main" val="426935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Fluxograma</a:t>
            </a:r>
            <a:endParaRPr sz="2400" dirty="0">
              <a:latin typeface="Arial"/>
              <a:cs typeface="Arial"/>
            </a:endParaRPr>
          </a:p>
        </p:txBody>
      </p:sp>
      <p:pic>
        <p:nvPicPr>
          <p:cNvPr id="9" name="Imagem 8">
            <a:extLst>
              <a:ext uri="{FF2B5EF4-FFF2-40B4-BE49-F238E27FC236}">
                <a16:creationId xmlns:a16="http://schemas.microsoft.com/office/drawing/2014/main" id="{DCDB9698-B64A-7093-0765-B5F53F811062}"/>
              </a:ext>
            </a:extLst>
          </p:cNvPr>
          <p:cNvPicPr>
            <a:picLocks noChangeAspect="1"/>
          </p:cNvPicPr>
          <p:nvPr/>
        </p:nvPicPr>
        <p:blipFill>
          <a:blip r:embed="rId4"/>
          <a:stretch>
            <a:fillRect/>
          </a:stretch>
        </p:blipFill>
        <p:spPr>
          <a:xfrm>
            <a:off x="3234110" y="1047750"/>
            <a:ext cx="2675779" cy="2700555"/>
          </a:xfrm>
          <a:prstGeom prst="rect">
            <a:avLst/>
          </a:prstGeom>
        </p:spPr>
      </p:pic>
    </p:spTree>
    <p:extLst>
      <p:ext uri="{BB962C8B-B14F-4D97-AF65-F5344CB8AC3E}">
        <p14:creationId xmlns:p14="http://schemas.microsoft.com/office/powerpoint/2010/main" val="3544839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Conclusão</a:t>
            </a:r>
            <a:endParaRPr sz="2400" dirty="0">
              <a:latin typeface="Arial"/>
              <a:cs typeface="Arial"/>
            </a:endParaRPr>
          </a:p>
        </p:txBody>
      </p:sp>
      <p:sp>
        <p:nvSpPr>
          <p:cNvPr id="7" name="object 4"/>
          <p:cNvSpPr txBox="1"/>
          <p:nvPr/>
        </p:nvSpPr>
        <p:spPr>
          <a:xfrm>
            <a:off x="1570100" y="1047750"/>
            <a:ext cx="6659500" cy="1521570"/>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Esta aula apresentou uma introdução básica a construção e simulação de fluxogramas com a ferramenta Flowgorithm. Foram apresentados os blocos de definição de variáveis e atribuição de valores a estas variáveis, também foram apresentados os blocos de entrada e saída. O assunto de desenvolvimento e simulação de algoritmos com o Flowgorithm continuará na próxima aula com o estudo com blocos de controle e de repetição.</a:t>
            </a:r>
          </a:p>
        </p:txBody>
      </p:sp>
    </p:spTree>
    <p:extLst>
      <p:ext uri="{BB962C8B-B14F-4D97-AF65-F5344CB8AC3E}">
        <p14:creationId xmlns:p14="http://schemas.microsoft.com/office/powerpoint/2010/main" val="186750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Controle</a:t>
            </a:r>
            <a:endParaRPr sz="2400" dirty="0">
              <a:latin typeface="Arial"/>
              <a:cs typeface="Arial"/>
            </a:endParaRPr>
          </a:p>
        </p:txBody>
      </p:sp>
      <p:sp>
        <p:nvSpPr>
          <p:cNvPr id="7" name="object 4"/>
          <p:cNvSpPr txBox="1"/>
          <p:nvPr/>
        </p:nvSpPr>
        <p:spPr>
          <a:xfrm>
            <a:off x="1570100" y="1047750"/>
            <a:ext cx="6659500" cy="1306127"/>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No desenvolvimento de programas e algoritmos é comum a necessidade de tomar decisões. As decisões estão relacionadas ao processo de verificar se determinada condição é atendida, isso através de um operador de comparação. A tabela a seguir apresenta os principais operadores utilizados na programação.</a:t>
            </a: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p:txBody>
      </p:sp>
      <p:pic>
        <p:nvPicPr>
          <p:cNvPr id="6" name="Imagem 5">
            <a:extLst>
              <a:ext uri="{FF2B5EF4-FFF2-40B4-BE49-F238E27FC236}">
                <a16:creationId xmlns:a16="http://schemas.microsoft.com/office/drawing/2014/main" id="{89FECCCC-38A2-E596-95F9-26AF777A0117}"/>
              </a:ext>
            </a:extLst>
          </p:cNvPr>
          <p:cNvPicPr>
            <a:picLocks noChangeAspect="1"/>
          </p:cNvPicPr>
          <p:nvPr/>
        </p:nvPicPr>
        <p:blipFill>
          <a:blip r:embed="rId4"/>
          <a:stretch>
            <a:fillRect/>
          </a:stretch>
        </p:blipFill>
        <p:spPr>
          <a:xfrm>
            <a:off x="2282618" y="2353877"/>
            <a:ext cx="5234463" cy="2452510"/>
          </a:xfrm>
          <a:prstGeom prst="rect">
            <a:avLst/>
          </a:prstGeom>
        </p:spPr>
      </p:pic>
    </p:spTree>
    <p:extLst>
      <p:ext uri="{BB962C8B-B14F-4D97-AF65-F5344CB8AC3E}">
        <p14:creationId xmlns:p14="http://schemas.microsoft.com/office/powerpoint/2010/main" val="260139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Controle</a:t>
            </a:r>
            <a:endParaRPr sz="2400" dirty="0">
              <a:latin typeface="Arial"/>
              <a:cs typeface="Arial"/>
            </a:endParaRPr>
          </a:p>
        </p:txBody>
      </p:sp>
      <p:sp>
        <p:nvSpPr>
          <p:cNvPr id="7" name="object 4"/>
          <p:cNvSpPr txBox="1"/>
          <p:nvPr/>
        </p:nvSpPr>
        <p:spPr>
          <a:xfrm>
            <a:off x="1570100" y="1047750"/>
            <a:ext cx="6659500" cy="1952458"/>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As tomadas de decisão em um algoritmo podem acontecer de duas formas. Em uma tomada de decisão mais simples, um trecho do programa pode ser executado apenas se a condição de teste for verdadeira. Em uma tomada de decisão mais complexa são utilizados dois trechos diferentes do programa, se a condição de teste for verdadeira um dos trechos é executado e se for falsa o outro trecho é executado.</a:t>
            </a: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p:txBody>
      </p:sp>
    </p:spTree>
    <p:extLst>
      <p:ext uri="{BB962C8B-B14F-4D97-AF65-F5344CB8AC3E}">
        <p14:creationId xmlns:p14="http://schemas.microsoft.com/office/powerpoint/2010/main" val="336214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Objetivo</a:t>
            </a:r>
            <a:endParaRPr sz="2400" dirty="0">
              <a:latin typeface="Arial"/>
              <a:cs typeface="Arial"/>
            </a:endParaRPr>
          </a:p>
        </p:txBody>
      </p:sp>
      <p:sp>
        <p:nvSpPr>
          <p:cNvPr id="7" name="object 4"/>
          <p:cNvSpPr txBox="1"/>
          <p:nvPr/>
        </p:nvSpPr>
        <p:spPr>
          <a:xfrm>
            <a:off x="1570100" y="1047750"/>
            <a:ext cx="5745100" cy="659796"/>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O objetivo desta aula é exercitar a lógica de programação através do desenvolvimento e simulação de fluxogramas com a ferramenta Flowgorithm.</a:t>
            </a:r>
          </a:p>
        </p:txBody>
      </p:sp>
    </p:spTree>
    <p:extLst>
      <p:ext uri="{BB962C8B-B14F-4D97-AF65-F5344CB8AC3E}">
        <p14:creationId xmlns:p14="http://schemas.microsoft.com/office/powerpoint/2010/main" val="2125446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Controle</a:t>
            </a:r>
            <a:endParaRPr sz="2400" dirty="0">
              <a:latin typeface="Arial"/>
              <a:cs typeface="Arial"/>
            </a:endParaRPr>
          </a:p>
        </p:txBody>
      </p:sp>
      <p:pic>
        <p:nvPicPr>
          <p:cNvPr id="9" name="Imagem 8">
            <a:extLst>
              <a:ext uri="{FF2B5EF4-FFF2-40B4-BE49-F238E27FC236}">
                <a16:creationId xmlns:a16="http://schemas.microsoft.com/office/drawing/2014/main" id="{7DAB8762-8FC6-EA01-CF44-BCCDE7D89C3A}"/>
              </a:ext>
            </a:extLst>
          </p:cNvPr>
          <p:cNvPicPr>
            <a:picLocks noChangeAspect="1"/>
          </p:cNvPicPr>
          <p:nvPr/>
        </p:nvPicPr>
        <p:blipFill>
          <a:blip r:embed="rId4"/>
          <a:stretch>
            <a:fillRect/>
          </a:stretch>
        </p:blipFill>
        <p:spPr>
          <a:xfrm>
            <a:off x="2066871" y="1276350"/>
            <a:ext cx="5010258" cy="1498855"/>
          </a:xfrm>
          <a:prstGeom prst="rect">
            <a:avLst/>
          </a:prstGeom>
        </p:spPr>
      </p:pic>
      <p:pic>
        <p:nvPicPr>
          <p:cNvPr id="11" name="Imagem 10">
            <a:extLst>
              <a:ext uri="{FF2B5EF4-FFF2-40B4-BE49-F238E27FC236}">
                <a16:creationId xmlns:a16="http://schemas.microsoft.com/office/drawing/2014/main" id="{A8AE9E1F-844E-02EC-05E4-F8DC7D3A2796}"/>
              </a:ext>
            </a:extLst>
          </p:cNvPr>
          <p:cNvPicPr>
            <a:picLocks noChangeAspect="1"/>
          </p:cNvPicPr>
          <p:nvPr/>
        </p:nvPicPr>
        <p:blipFill>
          <a:blip r:embed="rId5"/>
          <a:stretch>
            <a:fillRect/>
          </a:stretch>
        </p:blipFill>
        <p:spPr>
          <a:xfrm>
            <a:off x="2076344" y="2705311"/>
            <a:ext cx="4994308" cy="1192145"/>
          </a:xfrm>
          <a:prstGeom prst="rect">
            <a:avLst/>
          </a:prstGeom>
        </p:spPr>
      </p:pic>
    </p:spTree>
    <p:extLst>
      <p:ext uri="{BB962C8B-B14F-4D97-AF65-F5344CB8AC3E}">
        <p14:creationId xmlns:p14="http://schemas.microsoft.com/office/powerpoint/2010/main" val="267899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Controle</a:t>
            </a:r>
            <a:endParaRPr sz="2400" dirty="0">
              <a:latin typeface="Arial"/>
              <a:cs typeface="Arial"/>
            </a:endParaRPr>
          </a:p>
        </p:txBody>
      </p:sp>
      <p:sp>
        <p:nvSpPr>
          <p:cNvPr id="12" name="object 4">
            <a:extLst>
              <a:ext uri="{FF2B5EF4-FFF2-40B4-BE49-F238E27FC236}">
                <a16:creationId xmlns:a16="http://schemas.microsoft.com/office/drawing/2014/main" id="{A669A58F-AF55-65AB-FE44-8947A50E56DE}"/>
              </a:ext>
            </a:extLst>
          </p:cNvPr>
          <p:cNvSpPr txBox="1"/>
          <p:nvPr/>
        </p:nvSpPr>
        <p:spPr>
          <a:xfrm>
            <a:off x="1570100" y="1047750"/>
            <a:ext cx="6659500" cy="444352"/>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No Flowgorithm a tomada de decisões é realizada por um bloco chamado “Alternativa”. A figura a seguir apresenta este bloco.</a:t>
            </a:r>
          </a:p>
        </p:txBody>
      </p:sp>
      <p:pic>
        <p:nvPicPr>
          <p:cNvPr id="14" name="Imagem 13">
            <a:extLst>
              <a:ext uri="{FF2B5EF4-FFF2-40B4-BE49-F238E27FC236}">
                <a16:creationId xmlns:a16="http://schemas.microsoft.com/office/drawing/2014/main" id="{EDFE4B87-21DB-6B23-4A48-E0E807A9B065}"/>
              </a:ext>
            </a:extLst>
          </p:cNvPr>
          <p:cNvPicPr>
            <a:picLocks noChangeAspect="1"/>
          </p:cNvPicPr>
          <p:nvPr/>
        </p:nvPicPr>
        <p:blipFill>
          <a:blip r:embed="rId4"/>
          <a:stretch>
            <a:fillRect/>
          </a:stretch>
        </p:blipFill>
        <p:spPr>
          <a:xfrm>
            <a:off x="4423560" y="1598037"/>
            <a:ext cx="952580" cy="595363"/>
          </a:xfrm>
          <a:prstGeom prst="rect">
            <a:avLst/>
          </a:prstGeom>
        </p:spPr>
      </p:pic>
      <p:pic>
        <p:nvPicPr>
          <p:cNvPr id="6" name="Imagem 5">
            <a:extLst>
              <a:ext uri="{FF2B5EF4-FFF2-40B4-BE49-F238E27FC236}">
                <a16:creationId xmlns:a16="http://schemas.microsoft.com/office/drawing/2014/main" id="{AC3623E0-E13C-D768-1B0F-2909A78FE628}"/>
              </a:ext>
            </a:extLst>
          </p:cNvPr>
          <p:cNvPicPr>
            <a:picLocks noChangeAspect="1"/>
          </p:cNvPicPr>
          <p:nvPr/>
        </p:nvPicPr>
        <p:blipFill>
          <a:blip r:embed="rId5"/>
          <a:stretch>
            <a:fillRect/>
          </a:stretch>
        </p:blipFill>
        <p:spPr>
          <a:xfrm>
            <a:off x="3048000" y="2433861"/>
            <a:ext cx="3705550" cy="2435076"/>
          </a:xfrm>
          <a:prstGeom prst="rect">
            <a:avLst/>
          </a:prstGeom>
        </p:spPr>
      </p:pic>
    </p:spTree>
    <p:extLst>
      <p:ext uri="{BB962C8B-B14F-4D97-AF65-F5344CB8AC3E}">
        <p14:creationId xmlns:p14="http://schemas.microsoft.com/office/powerpoint/2010/main" val="421030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Controle</a:t>
            </a:r>
            <a:endParaRPr sz="2400" dirty="0">
              <a:latin typeface="Arial"/>
              <a:cs typeface="Arial"/>
            </a:endParaRPr>
          </a:p>
        </p:txBody>
      </p:sp>
      <p:sp>
        <p:nvSpPr>
          <p:cNvPr id="12" name="object 4">
            <a:extLst>
              <a:ext uri="{FF2B5EF4-FFF2-40B4-BE49-F238E27FC236}">
                <a16:creationId xmlns:a16="http://schemas.microsoft.com/office/drawing/2014/main" id="{A669A58F-AF55-65AB-FE44-8947A50E56DE}"/>
              </a:ext>
            </a:extLst>
          </p:cNvPr>
          <p:cNvSpPr txBox="1"/>
          <p:nvPr/>
        </p:nvSpPr>
        <p:spPr>
          <a:xfrm>
            <a:off x="1570100" y="1047750"/>
            <a:ext cx="6659500" cy="1306127"/>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A figura a seguir apresenta como ficou este bloco parametrizado inserido no fluxograma. Nesta estrutura se a média for menor que 7.0 é apresentado na saída o texto “Aluno em exame!”, mas se a média for maior ou igual a 7.0 o programa segue sem apresentar a mensagem.</a:t>
            </a: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p:txBody>
      </p:sp>
      <p:pic>
        <p:nvPicPr>
          <p:cNvPr id="7" name="Imagem 6">
            <a:extLst>
              <a:ext uri="{FF2B5EF4-FFF2-40B4-BE49-F238E27FC236}">
                <a16:creationId xmlns:a16="http://schemas.microsoft.com/office/drawing/2014/main" id="{E02B749A-AF24-8ABE-935C-F224CEDB0681}"/>
              </a:ext>
            </a:extLst>
          </p:cNvPr>
          <p:cNvPicPr>
            <a:picLocks noChangeAspect="1"/>
          </p:cNvPicPr>
          <p:nvPr/>
        </p:nvPicPr>
        <p:blipFill>
          <a:blip r:embed="rId4"/>
          <a:stretch>
            <a:fillRect/>
          </a:stretch>
        </p:blipFill>
        <p:spPr>
          <a:xfrm>
            <a:off x="3066031" y="2571749"/>
            <a:ext cx="3667637" cy="2010056"/>
          </a:xfrm>
          <a:prstGeom prst="rect">
            <a:avLst/>
          </a:prstGeom>
        </p:spPr>
      </p:pic>
    </p:spTree>
    <p:extLst>
      <p:ext uri="{BB962C8B-B14F-4D97-AF65-F5344CB8AC3E}">
        <p14:creationId xmlns:p14="http://schemas.microsoft.com/office/powerpoint/2010/main" val="175205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Controle</a:t>
            </a:r>
            <a:endParaRPr sz="2400" dirty="0">
              <a:latin typeface="Arial"/>
              <a:cs typeface="Arial"/>
            </a:endParaRPr>
          </a:p>
        </p:txBody>
      </p:sp>
      <p:pic>
        <p:nvPicPr>
          <p:cNvPr id="6" name="Imagem 5">
            <a:extLst>
              <a:ext uri="{FF2B5EF4-FFF2-40B4-BE49-F238E27FC236}">
                <a16:creationId xmlns:a16="http://schemas.microsoft.com/office/drawing/2014/main" id="{F24EC207-7779-35EE-CF1E-688509650D03}"/>
              </a:ext>
            </a:extLst>
          </p:cNvPr>
          <p:cNvPicPr>
            <a:picLocks noChangeAspect="1"/>
          </p:cNvPicPr>
          <p:nvPr/>
        </p:nvPicPr>
        <p:blipFill>
          <a:blip r:embed="rId4"/>
          <a:stretch>
            <a:fillRect/>
          </a:stretch>
        </p:blipFill>
        <p:spPr>
          <a:xfrm>
            <a:off x="2366654" y="1223774"/>
            <a:ext cx="4410691" cy="2695951"/>
          </a:xfrm>
          <a:prstGeom prst="rect">
            <a:avLst/>
          </a:prstGeom>
        </p:spPr>
      </p:pic>
    </p:spTree>
    <p:extLst>
      <p:ext uri="{BB962C8B-B14F-4D97-AF65-F5344CB8AC3E}">
        <p14:creationId xmlns:p14="http://schemas.microsoft.com/office/powerpoint/2010/main" val="4221198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Controle</a:t>
            </a:r>
            <a:endParaRPr sz="2400" dirty="0">
              <a:latin typeface="Arial"/>
              <a:cs typeface="Arial"/>
            </a:endParaRPr>
          </a:p>
        </p:txBody>
      </p:sp>
      <p:sp>
        <p:nvSpPr>
          <p:cNvPr id="12" name="object 4">
            <a:extLst>
              <a:ext uri="{FF2B5EF4-FFF2-40B4-BE49-F238E27FC236}">
                <a16:creationId xmlns:a16="http://schemas.microsoft.com/office/drawing/2014/main" id="{A669A58F-AF55-65AB-FE44-8947A50E56DE}"/>
              </a:ext>
            </a:extLst>
          </p:cNvPr>
          <p:cNvSpPr txBox="1"/>
          <p:nvPr/>
        </p:nvSpPr>
        <p:spPr>
          <a:xfrm>
            <a:off x="1570100" y="1047750"/>
            <a:ext cx="6659500" cy="1306127"/>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Em algumas situações é necessário construir estruturas de decisão mais complexas. Para este tipo de decisão é possível associar vários testes com os comandos OU ( || ) e </a:t>
            </a:r>
            <a:r>
              <a:rPr lang="pt-BR" sz="1400" spc="50" dirty="0" err="1">
                <a:solidFill>
                  <a:srgbClr val="546EB1"/>
                </a:solidFill>
                <a:latin typeface="Lucida Sans Unicode"/>
                <a:cs typeface="Lucida Sans Unicode"/>
              </a:rPr>
              <a:t>E</a:t>
            </a:r>
            <a:r>
              <a:rPr lang="pt-BR" sz="1400" spc="50" dirty="0">
                <a:solidFill>
                  <a:srgbClr val="546EB1"/>
                </a:solidFill>
                <a:latin typeface="Lucida Sans Unicode"/>
                <a:cs typeface="Lucida Sans Unicode"/>
              </a:rPr>
              <a:t> (&amp;&amp;). Veja o exemplo da figura a seguir onde para que a condição seja verdadeira a média tem que ser maior ou igual a 7.0 e o número de faltas tem que ser menor que 10.</a:t>
            </a:r>
          </a:p>
        </p:txBody>
      </p:sp>
      <p:pic>
        <p:nvPicPr>
          <p:cNvPr id="6" name="Imagem 5">
            <a:extLst>
              <a:ext uri="{FF2B5EF4-FFF2-40B4-BE49-F238E27FC236}">
                <a16:creationId xmlns:a16="http://schemas.microsoft.com/office/drawing/2014/main" id="{273896DD-AC5C-4A0D-68C9-F819669FF9A7}"/>
              </a:ext>
            </a:extLst>
          </p:cNvPr>
          <p:cNvPicPr>
            <a:picLocks noChangeAspect="1"/>
          </p:cNvPicPr>
          <p:nvPr/>
        </p:nvPicPr>
        <p:blipFill>
          <a:blip r:embed="rId4"/>
          <a:stretch>
            <a:fillRect/>
          </a:stretch>
        </p:blipFill>
        <p:spPr>
          <a:xfrm>
            <a:off x="3130682" y="2579281"/>
            <a:ext cx="4101835" cy="2181273"/>
          </a:xfrm>
          <a:prstGeom prst="rect">
            <a:avLst/>
          </a:prstGeom>
        </p:spPr>
      </p:pic>
    </p:spTree>
    <p:extLst>
      <p:ext uri="{BB962C8B-B14F-4D97-AF65-F5344CB8AC3E}">
        <p14:creationId xmlns:p14="http://schemas.microsoft.com/office/powerpoint/2010/main" val="171992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9163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Repetição</a:t>
            </a:r>
            <a:endParaRPr sz="2400" dirty="0">
              <a:latin typeface="Arial"/>
              <a:cs typeface="Arial"/>
            </a:endParaRPr>
          </a:p>
        </p:txBody>
      </p:sp>
      <p:sp>
        <p:nvSpPr>
          <p:cNvPr id="7" name="object 4"/>
          <p:cNvSpPr txBox="1"/>
          <p:nvPr/>
        </p:nvSpPr>
        <p:spPr>
          <a:xfrm>
            <a:off x="1570100" y="1047750"/>
            <a:ext cx="6659500" cy="1737014"/>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Nas estruturas de repetição também são tomadas decisões com base em testes sobre variáveis. Porém neste tipo de estrutura os trechos de código costumam ser repetidos um determinado número de vezes. O número de vezes que um trecho de programa deve ser repetido é determinado pelas condições de teste envolvidas no laço de repetição. </a:t>
            </a: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p:txBody>
      </p:sp>
    </p:spTree>
    <p:extLst>
      <p:ext uri="{BB962C8B-B14F-4D97-AF65-F5344CB8AC3E}">
        <p14:creationId xmlns:p14="http://schemas.microsoft.com/office/powerpoint/2010/main" val="773704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516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Repetição/Enquanto</a:t>
            </a:r>
            <a:endParaRPr sz="2400" dirty="0">
              <a:latin typeface="Arial"/>
              <a:cs typeface="Arial"/>
            </a:endParaRPr>
          </a:p>
        </p:txBody>
      </p:sp>
      <p:sp>
        <p:nvSpPr>
          <p:cNvPr id="7" name="object 4"/>
          <p:cNvSpPr txBox="1"/>
          <p:nvPr/>
        </p:nvSpPr>
        <p:spPr>
          <a:xfrm>
            <a:off x="1570100" y="1047750"/>
            <a:ext cx="6659500" cy="1306127"/>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O laço “Enquanto” é utilizado nos fluxogramas do Flowgorithm para repetir um trecho do programa enquanto uma condição de teste é verdadeira. A figura a seguir apresenta o bloco “Enquanto” do Flowgorithm. </a:t>
            </a: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p:txBody>
      </p:sp>
      <p:pic>
        <p:nvPicPr>
          <p:cNvPr id="6" name="Imagem 5">
            <a:extLst>
              <a:ext uri="{FF2B5EF4-FFF2-40B4-BE49-F238E27FC236}">
                <a16:creationId xmlns:a16="http://schemas.microsoft.com/office/drawing/2014/main" id="{F1DD1456-4BEF-B061-0F30-9B7EF2461907}"/>
              </a:ext>
            </a:extLst>
          </p:cNvPr>
          <p:cNvPicPr>
            <a:picLocks noChangeAspect="1"/>
          </p:cNvPicPr>
          <p:nvPr/>
        </p:nvPicPr>
        <p:blipFill>
          <a:blip r:embed="rId4"/>
          <a:stretch>
            <a:fillRect/>
          </a:stretch>
        </p:blipFill>
        <p:spPr>
          <a:xfrm>
            <a:off x="4024236" y="1982350"/>
            <a:ext cx="1095528" cy="371527"/>
          </a:xfrm>
          <a:prstGeom prst="rect">
            <a:avLst/>
          </a:prstGeom>
        </p:spPr>
      </p:pic>
      <p:pic>
        <p:nvPicPr>
          <p:cNvPr id="10" name="Imagem 9">
            <a:extLst>
              <a:ext uri="{FF2B5EF4-FFF2-40B4-BE49-F238E27FC236}">
                <a16:creationId xmlns:a16="http://schemas.microsoft.com/office/drawing/2014/main" id="{884BC800-B4D0-5102-6C9E-A95A72B17542}"/>
              </a:ext>
            </a:extLst>
          </p:cNvPr>
          <p:cNvPicPr>
            <a:picLocks noChangeAspect="1"/>
          </p:cNvPicPr>
          <p:nvPr/>
        </p:nvPicPr>
        <p:blipFill>
          <a:blip r:embed="rId5"/>
          <a:stretch>
            <a:fillRect/>
          </a:stretch>
        </p:blipFill>
        <p:spPr>
          <a:xfrm>
            <a:off x="2793007" y="2571750"/>
            <a:ext cx="3543890" cy="2171032"/>
          </a:xfrm>
          <a:prstGeom prst="rect">
            <a:avLst/>
          </a:prstGeom>
        </p:spPr>
      </p:pic>
    </p:spTree>
    <p:extLst>
      <p:ext uri="{BB962C8B-B14F-4D97-AF65-F5344CB8AC3E}">
        <p14:creationId xmlns:p14="http://schemas.microsoft.com/office/powerpoint/2010/main" val="2000386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516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Repetição/Enquanto</a:t>
            </a:r>
            <a:endParaRPr sz="2400" dirty="0">
              <a:latin typeface="Arial"/>
              <a:cs typeface="Arial"/>
            </a:endParaRPr>
          </a:p>
        </p:txBody>
      </p:sp>
      <p:pic>
        <p:nvPicPr>
          <p:cNvPr id="9" name="Imagem 8">
            <a:extLst>
              <a:ext uri="{FF2B5EF4-FFF2-40B4-BE49-F238E27FC236}">
                <a16:creationId xmlns:a16="http://schemas.microsoft.com/office/drawing/2014/main" id="{66FDAE81-2199-CDA4-1177-3F9E9216D6DA}"/>
              </a:ext>
            </a:extLst>
          </p:cNvPr>
          <p:cNvPicPr>
            <a:picLocks noChangeAspect="1"/>
          </p:cNvPicPr>
          <p:nvPr/>
        </p:nvPicPr>
        <p:blipFill>
          <a:blip r:embed="rId4"/>
          <a:stretch>
            <a:fillRect/>
          </a:stretch>
        </p:blipFill>
        <p:spPr>
          <a:xfrm>
            <a:off x="3381209" y="2210720"/>
            <a:ext cx="2381582" cy="2019582"/>
          </a:xfrm>
          <a:prstGeom prst="rect">
            <a:avLst/>
          </a:prstGeom>
        </p:spPr>
      </p:pic>
      <p:sp>
        <p:nvSpPr>
          <p:cNvPr id="11" name="object 4">
            <a:extLst>
              <a:ext uri="{FF2B5EF4-FFF2-40B4-BE49-F238E27FC236}">
                <a16:creationId xmlns:a16="http://schemas.microsoft.com/office/drawing/2014/main" id="{21D62589-6870-E43B-6976-9DACB80B5832}"/>
              </a:ext>
            </a:extLst>
          </p:cNvPr>
          <p:cNvSpPr txBox="1"/>
          <p:nvPr/>
        </p:nvSpPr>
        <p:spPr>
          <a:xfrm>
            <a:off x="1570100" y="1047750"/>
            <a:ext cx="6659500" cy="875240"/>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Supondo que a variável X inicia com valor 0, neste bloco “Enquanto” o trecho de programa é repetido até que X deixe de ser menor que 8. Como a variável X é incrementada a cada iteração do laço, na saída serão apresentados os valores de 0 a 7.</a:t>
            </a:r>
          </a:p>
        </p:txBody>
      </p:sp>
    </p:spTree>
    <p:extLst>
      <p:ext uri="{BB962C8B-B14F-4D97-AF65-F5344CB8AC3E}">
        <p14:creationId xmlns:p14="http://schemas.microsoft.com/office/powerpoint/2010/main" val="47523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516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Repetição/Para</a:t>
            </a:r>
            <a:endParaRPr sz="2400" dirty="0">
              <a:latin typeface="Arial"/>
              <a:cs typeface="Arial"/>
            </a:endParaRPr>
          </a:p>
        </p:txBody>
      </p:sp>
      <p:sp>
        <p:nvSpPr>
          <p:cNvPr id="7" name="object 4"/>
          <p:cNvSpPr txBox="1"/>
          <p:nvPr/>
        </p:nvSpPr>
        <p:spPr>
          <a:xfrm>
            <a:off x="1570100" y="1047750"/>
            <a:ext cx="6659500" cy="1090683"/>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O laço “Para” é parecido com o laço “Enquanto”, porém um pouco mais complexo. Nele é necessário definir uma variável que será utilizada no controle do laço, um valor inicial para esta variável, um sentido de contagem e um incremento. A figura a seguir mostra o bloco “Para”.</a:t>
            </a:r>
          </a:p>
        </p:txBody>
      </p:sp>
      <p:pic>
        <p:nvPicPr>
          <p:cNvPr id="9" name="Imagem 8">
            <a:extLst>
              <a:ext uri="{FF2B5EF4-FFF2-40B4-BE49-F238E27FC236}">
                <a16:creationId xmlns:a16="http://schemas.microsoft.com/office/drawing/2014/main" id="{9631DA83-01F1-7660-9CFD-0434B05A8307}"/>
              </a:ext>
            </a:extLst>
          </p:cNvPr>
          <p:cNvPicPr>
            <a:picLocks noChangeAspect="1"/>
          </p:cNvPicPr>
          <p:nvPr/>
        </p:nvPicPr>
        <p:blipFill>
          <a:blip r:embed="rId4"/>
          <a:stretch>
            <a:fillRect/>
          </a:stretch>
        </p:blipFill>
        <p:spPr>
          <a:xfrm>
            <a:off x="4028999" y="2107567"/>
            <a:ext cx="1086002" cy="438211"/>
          </a:xfrm>
          <a:prstGeom prst="rect">
            <a:avLst/>
          </a:prstGeom>
        </p:spPr>
      </p:pic>
      <p:pic>
        <p:nvPicPr>
          <p:cNvPr id="12" name="Imagem 11">
            <a:extLst>
              <a:ext uri="{FF2B5EF4-FFF2-40B4-BE49-F238E27FC236}">
                <a16:creationId xmlns:a16="http://schemas.microsoft.com/office/drawing/2014/main" id="{F2C1D527-7058-721D-3D13-F5E5952140A0}"/>
              </a:ext>
            </a:extLst>
          </p:cNvPr>
          <p:cNvPicPr>
            <a:picLocks noChangeAspect="1"/>
          </p:cNvPicPr>
          <p:nvPr/>
        </p:nvPicPr>
        <p:blipFill>
          <a:blip r:embed="rId5"/>
          <a:stretch>
            <a:fillRect/>
          </a:stretch>
        </p:blipFill>
        <p:spPr>
          <a:xfrm>
            <a:off x="3110030" y="2664228"/>
            <a:ext cx="2923940" cy="2246024"/>
          </a:xfrm>
          <a:prstGeom prst="rect">
            <a:avLst/>
          </a:prstGeom>
        </p:spPr>
      </p:pic>
    </p:spTree>
    <p:extLst>
      <p:ext uri="{BB962C8B-B14F-4D97-AF65-F5344CB8AC3E}">
        <p14:creationId xmlns:p14="http://schemas.microsoft.com/office/powerpoint/2010/main" val="143927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516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Repetição/Enquanto</a:t>
            </a:r>
            <a:endParaRPr sz="2400" dirty="0">
              <a:latin typeface="Arial"/>
              <a:cs typeface="Arial"/>
            </a:endParaRPr>
          </a:p>
        </p:txBody>
      </p:sp>
      <p:sp>
        <p:nvSpPr>
          <p:cNvPr id="11" name="object 4">
            <a:extLst>
              <a:ext uri="{FF2B5EF4-FFF2-40B4-BE49-F238E27FC236}">
                <a16:creationId xmlns:a16="http://schemas.microsoft.com/office/drawing/2014/main" id="{21D62589-6870-E43B-6976-9DACB80B5832}"/>
              </a:ext>
            </a:extLst>
          </p:cNvPr>
          <p:cNvSpPr txBox="1"/>
          <p:nvPr/>
        </p:nvSpPr>
        <p:spPr>
          <a:xfrm>
            <a:off x="1570100" y="1047750"/>
            <a:ext cx="6659500" cy="659796"/>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Neste exemplo a variável X inicia com 0 e sendo incrementada de 1 em 1 até 10. Estes valores são apresentado na tela.</a:t>
            </a:r>
          </a:p>
          <a:p>
            <a:pPr marL="285750" indent="-285750" algn="l">
              <a:buFont typeface="Arial" panose="020B0604020202020204" pitchFamily="34" charset="0"/>
              <a:buChar char="•"/>
            </a:pPr>
            <a:endParaRPr lang="pt-BR" sz="1400" spc="50" dirty="0">
              <a:solidFill>
                <a:srgbClr val="546EB1"/>
              </a:solidFill>
              <a:latin typeface="Lucida Sans Unicode"/>
              <a:cs typeface="Lucida Sans Unicode"/>
            </a:endParaRPr>
          </a:p>
        </p:txBody>
      </p:sp>
      <p:pic>
        <p:nvPicPr>
          <p:cNvPr id="6" name="Imagem 5">
            <a:extLst>
              <a:ext uri="{FF2B5EF4-FFF2-40B4-BE49-F238E27FC236}">
                <a16:creationId xmlns:a16="http://schemas.microsoft.com/office/drawing/2014/main" id="{D62C2C9F-11DB-5AED-4DD6-941181E2C1EF}"/>
              </a:ext>
            </a:extLst>
          </p:cNvPr>
          <p:cNvPicPr>
            <a:picLocks noChangeAspect="1"/>
          </p:cNvPicPr>
          <p:nvPr/>
        </p:nvPicPr>
        <p:blipFill>
          <a:blip r:embed="rId4"/>
          <a:stretch>
            <a:fillRect/>
          </a:stretch>
        </p:blipFill>
        <p:spPr>
          <a:xfrm>
            <a:off x="3366919" y="1904907"/>
            <a:ext cx="2410161" cy="1333686"/>
          </a:xfrm>
          <a:prstGeom prst="rect">
            <a:avLst/>
          </a:prstGeom>
        </p:spPr>
      </p:pic>
    </p:spTree>
    <p:extLst>
      <p:ext uri="{BB962C8B-B14F-4D97-AF65-F5344CB8AC3E}">
        <p14:creationId xmlns:p14="http://schemas.microsoft.com/office/powerpoint/2010/main" val="363933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Introdução</a:t>
            </a:r>
            <a:endParaRPr sz="2400" dirty="0">
              <a:latin typeface="Arial"/>
              <a:cs typeface="Arial"/>
            </a:endParaRPr>
          </a:p>
        </p:txBody>
      </p:sp>
      <p:sp>
        <p:nvSpPr>
          <p:cNvPr id="7" name="object 4"/>
          <p:cNvSpPr txBox="1"/>
          <p:nvPr/>
        </p:nvSpPr>
        <p:spPr>
          <a:xfrm>
            <a:off x="1570100" y="1047750"/>
            <a:ext cx="6659500" cy="1803699"/>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Para que se possa desenvolver e simular fluxogramas é necessário primeiramente conhecer alguns conceitos fundamentais da programação de computadores. Dentre estes conceitos pode-se destaca o armazenamento de dados através de variáveis, a tomada de decisões através das estruturas de controle, a entrada e saída de dados entre outros.</a:t>
            </a: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p:txBody>
      </p:sp>
    </p:spTree>
    <p:extLst>
      <p:ext uri="{BB962C8B-B14F-4D97-AF65-F5344CB8AC3E}">
        <p14:creationId xmlns:p14="http://schemas.microsoft.com/office/powerpoint/2010/main" val="365467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516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Repetição/Fazer</a:t>
            </a:r>
            <a:endParaRPr sz="2400" dirty="0">
              <a:latin typeface="Arial"/>
              <a:cs typeface="Arial"/>
            </a:endParaRPr>
          </a:p>
        </p:txBody>
      </p:sp>
      <p:sp>
        <p:nvSpPr>
          <p:cNvPr id="7" name="object 4"/>
          <p:cNvSpPr txBox="1"/>
          <p:nvPr/>
        </p:nvSpPr>
        <p:spPr>
          <a:xfrm>
            <a:off x="1570100" y="1047750"/>
            <a:ext cx="6659500" cy="1737014"/>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O laço “Fazer” é muito parecido com o laço “Enquanto”, porem, com uma diferença muito importante. No laço “Enquanto” a condição é verificada logo na entrada, e assim se a condição é falsa o laço não é executado nenhuma vez. Já no laço “Fazer” a condição é verificada na saída, e mesmo se a condição for inicialmente falsa, o laço é executado pelo menos uma vez. A imagem a seguir apresenta o bloco “Fazer”.</a:t>
            </a:r>
          </a:p>
          <a:p>
            <a:pPr marL="285750" indent="-285750" algn="l">
              <a:buFont typeface="Arial" panose="020B0604020202020204" pitchFamily="34" charset="0"/>
              <a:buChar char="•"/>
            </a:pPr>
            <a:endParaRPr lang="pt-BR" sz="1400" spc="50" dirty="0">
              <a:solidFill>
                <a:srgbClr val="546EB1"/>
              </a:solidFill>
              <a:latin typeface="Lucida Sans Unicode"/>
              <a:cs typeface="Lucida Sans Unicode"/>
            </a:endParaRPr>
          </a:p>
        </p:txBody>
      </p:sp>
      <p:pic>
        <p:nvPicPr>
          <p:cNvPr id="11" name="Imagem 10">
            <a:extLst>
              <a:ext uri="{FF2B5EF4-FFF2-40B4-BE49-F238E27FC236}">
                <a16:creationId xmlns:a16="http://schemas.microsoft.com/office/drawing/2014/main" id="{87050CEE-4E3A-6ADD-FB7D-D174A9D63847}"/>
              </a:ext>
            </a:extLst>
          </p:cNvPr>
          <p:cNvPicPr>
            <a:picLocks noChangeAspect="1"/>
          </p:cNvPicPr>
          <p:nvPr/>
        </p:nvPicPr>
        <p:blipFill>
          <a:blip r:embed="rId4"/>
          <a:stretch>
            <a:fillRect/>
          </a:stretch>
        </p:blipFill>
        <p:spPr>
          <a:xfrm>
            <a:off x="4019473" y="2549155"/>
            <a:ext cx="1105054" cy="428685"/>
          </a:xfrm>
          <a:prstGeom prst="rect">
            <a:avLst/>
          </a:prstGeom>
        </p:spPr>
      </p:pic>
      <p:pic>
        <p:nvPicPr>
          <p:cNvPr id="14" name="Imagem 13">
            <a:extLst>
              <a:ext uri="{FF2B5EF4-FFF2-40B4-BE49-F238E27FC236}">
                <a16:creationId xmlns:a16="http://schemas.microsoft.com/office/drawing/2014/main" id="{3CCAC5EA-1635-E87D-6BDD-9D2C4302A151}"/>
              </a:ext>
            </a:extLst>
          </p:cNvPr>
          <p:cNvPicPr>
            <a:picLocks noChangeAspect="1"/>
          </p:cNvPicPr>
          <p:nvPr/>
        </p:nvPicPr>
        <p:blipFill>
          <a:blip r:embed="rId5"/>
          <a:stretch>
            <a:fillRect/>
          </a:stretch>
        </p:blipFill>
        <p:spPr>
          <a:xfrm>
            <a:off x="2996193" y="3021618"/>
            <a:ext cx="3151613" cy="1968996"/>
          </a:xfrm>
          <a:prstGeom prst="rect">
            <a:avLst/>
          </a:prstGeom>
        </p:spPr>
      </p:pic>
    </p:spTree>
    <p:extLst>
      <p:ext uri="{BB962C8B-B14F-4D97-AF65-F5344CB8AC3E}">
        <p14:creationId xmlns:p14="http://schemas.microsoft.com/office/powerpoint/2010/main" val="2816733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516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Estruturas de Repetição/Enquanto</a:t>
            </a:r>
            <a:endParaRPr sz="2400" dirty="0">
              <a:latin typeface="Arial"/>
              <a:cs typeface="Arial"/>
            </a:endParaRPr>
          </a:p>
        </p:txBody>
      </p:sp>
      <p:sp>
        <p:nvSpPr>
          <p:cNvPr id="11" name="object 4">
            <a:extLst>
              <a:ext uri="{FF2B5EF4-FFF2-40B4-BE49-F238E27FC236}">
                <a16:creationId xmlns:a16="http://schemas.microsoft.com/office/drawing/2014/main" id="{21D62589-6870-E43B-6976-9DACB80B5832}"/>
              </a:ext>
            </a:extLst>
          </p:cNvPr>
          <p:cNvSpPr txBox="1"/>
          <p:nvPr/>
        </p:nvSpPr>
        <p:spPr>
          <a:xfrm>
            <a:off x="1570100" y="1047750"/>
            <a:ext cx="6659500" cy="875240"/>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pt-BR" sz="1400" spc="50" dirty="0">
                <a:solidFill>
                  <a:srgbClr val="546EB1"/>
                </a:solidFill>
                <a:latin typeface="Lucida Sans Unicode"/>
                <a:cs typeface="Lucida Sans Unicode"/>
              </a:rPr>
              <a:t>Neste bloco “Fazer” o trecho de programa é repetido até que X fique igual a 2. O trecho de programa no interior do laço pede para o operador digital um número, este número é armazenado em X e se o número não for 2 o processo se repete.</a:t>
            </a:r>
          </a:p>
        </p:txBody>
      </p:sp>
      <p:pic>
        <p:nvPicPr>
          <p:cNvPr id="7" name="Imagem 6">
            <a:extLst>
              <a:ext uri="{FF2B5EF4-FFF2-40B4-BE49-F238E27FC236}">
                <a16:creationId xmlns:a16="http://schemas.microsoft.com/office/drawing/2014/main" id="{C7B5915C-7279-3EE6-F7BE-69154B27EAF9}"/>
              </a:ext>
            </a:extLst>
          </p:cNvPr>
          <p:cNvPicPr>
            <a:picLocks noChangeAspect="1"/>
          </p:cNvPicPr>
          <p:nvPr/>
        </p:nvPicPr>
        <p:blipFill rotWithShape="1">
          <a:blip r:embed="rId4"/>
          <a:srcRect t="3866"/>
          <a:stretch/>
        </p:blipFill>
        <p:spPr>
          <a:xfrm>
            <a:off x="3090656" y="2190750"/>
            <a:ext cx="2962688" cy="2197933"/>
          </a:xfrm>
          <a:prstGeom prst="rect">
            <a:avLst/>
          </a:prstGeom>
        </p:spPr>
      </p:pic>
    </p:spTree>
    <p:extLst>
      <p:ext uri="{BB962C8B-B14F-4D97-AF65-F5344CB8AC3E}">
        <p14:creationId xmlns:p14="http://schemas.microsoft.com/office/powerpoint/2010/main" val="1816533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Conclusão</a:t>
            </a:r>
            <a:endParaRPr sz="2400" dirty="0">
              <a:latin typeface="Arial"/>
              <a:cs typeface="Arial"/>
            </a:endParaRPr>
          </a:p>
        </p:txBody>
      </p:sp>
      <p:sp>
        <p:nvSpPr>
          <p:cNvPr id="7" name="object 4"/>
          <p:cNvSpPr txBox="1"/>
          <p:nvPr/>
        </p:nvSpPr>
        <p:spPr>
          <a:xfrm>
            <a:off x="1570100" y="1047750"/>
            <a:ext cx="6659500" cy="875240"/>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Esta aula apresentou a segunda parte da introdução a construção e simulação de fluxogramas com a ferramenta Flowgorithm. Foram apresentados os blocos de controle e de repetição.</a:t>
            </a:r>
          </a:p>
          <a:p>
            <a:pPr marL="285750" indent="-285750" algn="just">
              <a:buFont typeface="Arial" panose="020B0604020202020204" pitchFamily="34" charset="0"/>
              <a:buChar char="•"/>
            </a:pPr>
            <a:endParaRPr lang="pt-BR" sz="1400" spc="50" dirty="0">
              <a:solidFill>
                <a:srgbClr val="546EB1"/>
              </a:solidFill>
              <a:latin typeface="Lucida Sans Unicode"/>
              <a:cs typeface="Lucida Sans Unicode"/>
            </a:endParaRPr>
          </a:p>
        </p:txBody>
      </p:sp>
    </p:spTree>
    <p:extLst>
      <p:ext uri="{BB962C8B-B14F-4D97-AF65-F5344CB8AC3E}">
        <p14:creationId xmlns:p14="http://schemas.microsoft.com/office/powerpoint/2010/main" val="4027691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Referências</a:t>
            </a:r>
            <a:endParaRPr sz="2400" dirty="0">
              <a:latin typeface="Arial"/>
              <a:cs typeface="Arial"/>
            </a:endParaRPr>
          </a:p>
        </p:txBody>
      </p:sp>
      <p:sp>
        <p:nvSpPr>
          <p:cNvPr id="7" name="object 4"/>
          <p:cNvSpPr txBox="1"/>
          <p:nvPr/>
        </p:nvSpPr>
        <p:spPr>
          <a:xfrm>
            <a:off x="1570100" y="1047750"/>
            <a:ext cx="6659500" cy="1521570"/>
          </a:xfrm>
          <a:prstGeom prst="rect">
            <a:avLst/>
          </a:prstGeom>
        </p:spPr>
        <p:txBody>
          <a:bodyPr vert="horz" wrap="square" lIns="0" tIns="13335" rIns="0" bIns="0" rtlCol="0">
            <a:spAutoFit/>
          </a:bodyPr>
          <a:lstStyle/>
          <a:p>
            <a:pPr algn="just"/>
            <a:r>
              <a:rPr lang="pt-BR" sz="1400" spc="50" dirty="0">
                <a:solidFill>
                  <a:srgbClr val="546EB1"/>
                </a:solidFill>
                <a:latin typeface="Lucida Sans Unicode"/>
                <a:cs typeface="Lucida Sans Unicode"/>
              </a:rPr>
              <a:t>KERSCHBAUMER, Ricardo. CURSO DE EDUCAÇÃO PROFISSIONAL TÉCNICO DE NÍVEL MÉDIO SUBSEQUENTE EM AUTOMAÇÃO INDUSTRIAL: Programação Aplicada a Microcontroladores. Luzerna: [s. n.], 2018. 130 p. Disponível em: https://professor.luzerna.ifc.edu.br/ricardo-kerschbaumer/wp-content/uploads/sites/43/2019/07/Apostila-Programa%C3%A7%C3%A3o-Aplicada-a-Microcontroladores-2018-2.pdf. Acesso em: 2 dez. 2022.</a:t>
            </a:r>
          </a:p>
        </p:txBody>
      </p:sp>
    </p:spTree>
    <p:extLst>
      <p:ext uri="{BB962C8B-B14F-4D97-AF65-F5344CB8AC3E}">
        <p14:creationId xmlns:p14="http://schemas.microsoft.com/office/powerpoint/2010/main" val="1864121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35878"/>
          </a:xfrm>
          <a:prstGeom prst="rect">
            <a:avLst/>
          </a:prstGeom>
        </p:spPr>
      </p:pic>
      <p:sp>
        <p:nvSpPr>
          <p:cNvPr id="7" name="object 7"/>
          <p:cNvSpPr txBox="1"/>
          <p:nvPr/>
        </p:nvSpPr>
        <p:spPr>
          <a:xfrm>
            <a:off x="914400" y="1352550"/>
            <a:ext cx="4829455" cy="936795"/>
          </a:xfrm>
          <a:prstGeom prst="rect">
            <a:avLst/>
          </a:prstGeom>
        </p:spPr>
        <p:txBody>
          <a:bodyPr vert="horz" wrap="square" lIns="0" tIns="13335" rIns="0" bIns="0" rtlCol="0">
            <a:spAutoFit/>
          </a:bodyPr>
          <a:lstStyle/>
          <a:p>
            <a:pPr marL="12700">
              <a:lnSpc>
                <a:spcPct val="100000"/>
              </a:lnSpc>
              <a:spcBef>
                <a:spcPts val="105"/>
              </a:spcBef>
            </a:pPr>
            <a:r>
              <a:rPr sz="6000" b="1" spc="-40" dirty="0">
                <a:solidFill>
                  <a:srgbClr val="546EB1"/>
                </a:solidFill>
                <a:latin typeface="Arial"/>
                <a:cs typeface="Arial"/>
              </a:rPr>
              <a:t>OBRIGADO</a:t>
            </a:r>
            <a:endParaRPr sz="35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Variáveis</a:t>
            </a:r>
            <a:endParaRPr sz="2400" dirty="0">
              <a:latin typeface="Arial"/>
              <a:cs typeface="Arial"/>
            </a:endParaRPr>
          </a:p>
        </p:txBody>
      </p:sp>
      <p:sp>
        <p:nvSpPr>
          <p:cNvPr id="7" name="object 4"/>
          <p:cNvSpPr txBox="1"/>
          <p:nvPr/>
        </p:nvSpPr>
        <p:spPr>
          <a:xfrm>
            <a:off x="1570100" y="1047750"/>
            <a:ext cx="6659500" cy="2085827"/>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Durante o desenvolvimento de um programa ou algoritmo é necessário definir as variáveis que serão utilizadas. Cada linguagem de programação possui uma forma própria de executar esta tarefa, mas normalmente o procedimento consiste em definir o nome da variável e o tipo de informação que ela deve armazenar.</a:t>
            </a: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p:txBody>
      </p:sp>
    </p:spTree>
    <p:extLst>
      <p:ext uri="{BB962C8B-B14F-4D97-AF65-F5344CB8AC3E}">
        <p14:creationId xmlns:p14="http://schemas.microsoft.com/office/powerpoint/2010/main" val="414959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Tipos de Dados</a:t>
            </a:r>
            <a:endParaRPr sz="2400" dirty="0">
              <a:latin typeface="Arial"/>
              <a:cs typeface="Arial"/>
            </a:endParaRPr>
          </a:p>
        </p:txBody>
      </p:sp>
      <p:pic>
        <p:nvPicPr>
          <p:cNvPr id="6" name="Imagem 5">
            <a:extLst>
              <a:ext uri="{FF2B5EF4-FFF2-40B4-BE49-F238E27FC236}">
                <a16:creationId xmlns:a16="http://schemas.microsoft.com/office/drawing/2014/main" id="{2C20900F-6346-75CC-C628-54D569E48267}"/>
              </a:ext>
            </a:extLst>
          </p:cNvPr>
          <p:cNvPicPr>
            <a:picLocks noChangeAspect="1"/>
          </p:cNvPicPr>
          <p:nvPr/>
        </p:nvPicPr>
        <p:blipFill>
          <a:blip r:embed="rId4"/>
          <a:stretch>
            <a:fillRect/>
          </a:stretch>
        </p:blipFill>
        <p:spPr>
          <a:xfrm>
            <a:off x="1623601" y="1504950"/>
            <a:ext cx="5896798" cy="1257475"/>
          </a:xfrm>
          <a:prstGeom prst="rect">
            <a:avLst/>
          </a:prstGeom>
        </p:spPr>
      </p:pic>
    </p:spTree>
    <p:extLst>
      <p:ext uri="{BB962C8B-B14F-4D97-AF65-F5344CB8AC3E}">
        <p14:creationId xmlns:p14="http://schemas.microsoft.com/office/powerpoint/2010/main" val="92526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Entradas e Saídas</a:t>
            </a:r>
            <a:endParaRPr sz="2400" dirty="0">
              <a:latin typeface="Arial"/>
              <a:cs typeface="Arial"/>
            </a:endParaRPr>
          </a:p>
        </p:txBody>
      </p:sp>
      <p:sp>
        <p:nvSpPr>
          <p:cNvPr id="7" name="object 4"/>
          <p:cNvSpPr txBox="1"/>
          <p:nvPr/>
        </p:nvSpPr>
        <p:spPr>
          <a:xfrm>
            <a:off x="1570100" y="1047750"/>
            <a:ext cx="6659500" cy="2583400"/>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Na computação, entradas e saídas são a forma que um programa usa para se comunicar com o mundo exterior. Em um computador tradicional o teclado, por exemplo, é uma entrada e o monitor é uma saída. Em um sistema microcontrolado de automação, por exemplo, os sensores são entradas e os atuadores saídas.</a:t>
            </a: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p:txBody>
      </p:sp>
    </p:spTree>
    <p:extLst>
      <p:ext uri="{BB962C8B-B14F-4D97-AF65-F5344CB8AC3E}">
        <p14:creationId xmlns:p14="http://schemas.microsoft.com/office/powerpoint/2010/main" val="78205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Flowgorithm</a:t>
            </a:r>
            <a:endParaRPr sz="2400" dirty="0">
              <a:latin typeface="Arial"/>
              <a:cs typeface="Arial"/>
            </a:endParaRPr>
          </a:p>
        </p:txBody>
      </p:sp>
      <p:sp>
        <p:nvSpPr>
          <p:cNvPr id="7" name="object 4"/>
          <p:cNvSpPr txBox="1"/>
          <p:nvPr/>
        </p:nvSpPr>
        <p:spPr>
          <a:xfrm>
            <a:off x="1570100" y="1047750"/>
            <a:ext cx="6659500" cy="2583400"/>
          </a:xfrm>
          <a:prstGeom prst="rect">
            <a:avLst/>
          </a:prstGeom>
        </p:spPr>
        <p:txBody>
          <a:bodyPr vert="horz" wrap="square" lIns="0" tIns="13335" rIns="0" bIns="0" rtlCol="0">
            <a:spAutoFit/>
          </a:bodyPr>
          <a:lstStyle/>
          <a:p>
            <a:pPr marL="285750" indent="-285750" algn="just">
              <a:buFont typeface="Arial" panose="020B0604020202020204" pitchFamily="34" charset="0"/>
              <a:buChar char="•"/>
            </a:pPr>
            <a:r>
              <a:rPr lang="pt-BR" sz="1400" spc="50" dirty="0">
                <a:solidFill>
                  <a:srgbClr val="546EB1"/>
                </a:solidFill>
                <a:latin typeface="Lucida Sans Unicode"/>
                <a:cs typeface="Lucida Sans Unicode"/>
              </a:rPr>
              <a:t>Existem diversas formas de desenvolver fluxogramas, porém a utilização de ferramentas computacionais facilita muito este processo. Uma ferramenta gratuita desenvolvida para este fim é o Flowgorithm.</a:t>
            </a:r>
          </a:p>
          <a:p>
            <a:pPr marL="285750" indent="-285750" algn="l">
              <a:buFont typeface="Arial" panose="020B0604020202020204" pitchFamily="34" charset="0"/>
              <a:buChar char="•"/>
            </a:pPr>
            <a:endParaRPr lang="pt-BR" sz="1400" spc="50" dirty="0">
              <a:solidFill>
                <a:srgbClr val="546EB1"/>
              </a:solidFill>
              <a:latin typeface="Lucida Sans Unicode"/>
              <a:cs typeface="Lucida Sans Unicode"/>
            </a:endParaRP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p:txBody>
      </p:sp>
    </p:spTree>
    <p:extLst>
      <p:ext uri="{BB962C8B-B14F-4D97-AF65-F5344CB8AC3E}">
        <p14:creationId xmlns:p14="http://schemas.microsoft.com/office/powerpoint/2010/main" val="2757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Variáveis Flowgorithm</a:t>
            </a:r>
            <a:endParaRPr sz="2400" dirty="0">
              <a:latin typeface="Arial"/>
              <a:cs typeface="Arial"/>
            </a:endParaRPr>
          </a:p>
        </p:txBody>
      </p:sp>
      <p:sp>
        <p:nvSpPr>
          <p:cNvPr id="7" name="object 4"/>
          <p:cNvSpPr txBox="1"/>
          <p:nvPr/>
        </p:nvSpPr>
        <p:spPr>
          <a:xfrm>
            <a:off x="1570100" y="1047750"/>
            <a:ext cx="6659500" cy="1157368"/>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Assim como em qualquer linguagem de programação, no Flowgorithm é possível criar variáveis. A tabela a seguir apresenta os tipos de dados suportados pelas variáveis no Flowgorithm.</a:t>
            </a: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p:txBody>
      </p:sp>
      <p:pic>
        <p:nvPicPr>
          <p:cNvPr id="6" name="Imagem 5">
            <a:extLst>
              <a:ext uri="{FF2B5EF4-FFF2-40B4-BE49-F238E27FC236}">
                <a16:creationId xmlns:a16="http://schemas.microsoft.com/office/drawing/2014/main" id="{8E898BB8-FA45-30FA-CA21-478F730790A2}"/>
              </a:ext>
            </a:extLst>
          </p:cNvPr>
          <p:cNvPicPr>
            <a:picLocks noChangeAspect="1"/>
          </p:cNvPicPr>
          <p:nvPr/>
        </p:nvPicPr>
        <p:blipFill>
          <a:blip r:embed="rId4"/>
          <a:stretch>
            <a:fillRect/>
          </a:stretch>
        </p:blipFill>
        <p:spPr>
          <a:xfrm>
            <a:off x="1941924" y="1947774"/>
            <a:ext cx="5915851" cy="1247949"/>
          </a:xfrm>
          <a:prstGeom prst="rect">
            <a:avLst/>
          </a:prstGeom>
        </p:spPr>
      </p:pic>
    </p:spTree>
    <p:extLst>
      <p:ext uri="{BB962C8B-B14F-4D97-AF65-F5344CB8AC3E}">
        <p14:creationId xmlns:p14="http://schemas.microsoft.com/office/powerpoint/2010/main" val="22146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6115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Variáveis Flowgorithm</a:t>
            </a:r>
            <a:endParaRPr sz="2400" dirty="0">
              <a:latin typeface="Arial"/>
              <a:cs typeface="Arial"/>
            </a:endParaRPr>
          </a:p>
        </p:txBody>
      </p:sp>
      <p:sp>
        <p:nvSpPr>
          <p:cNvPr id="7" name="object 4"/>
          <p:cNvSpPr txBox="1"/>
          <p:nvPr/>
        </p:nvSpPr>
        <p:spPr>
          <a:xfrm>
            <a:off x="1570100" y="1047750"/>
            <a:ext cx="6659500" cy="1439497"/>
          </a:xfrm>
          <a:prstGeom prst="rect">
            <a:avLst/>
          </a:prstGeom>
        </p:spPr>
        <p:txBody>
          <a:bodyPr vert="horz" wrap="square" lIns="0" tIns="13335" rIns="0" bIns="0" rtlCol="0">
            <a:spAutoFit/>
          </a:bodyPr>
          <a:lstStyle/>
          <a:p>
            <a:pPr marL="298450" indent="-285750" algn="just">
              <a:lnSpc>
                <a:spcPct val="100000"/>
              </a:lnSpc>
              <a:spcBef>
                <a:spcPts val="2190"/>
              </a:spcBef>
              <a:buFont typeface="Arial" panose="020B0604020202020204" pitchFamily="34" charset="0"/>
              <a:buChar char="•"/>
            </a:pPr>
            <a:r>
              <a:rPr lang="pt-BR" sz="1400" spc="50" dirty="0">
                <a:solidFill>
                  <a:srgbClr val="546EB1"/>
                </a:solidFill>
                <a:latin typeface="Lucida Sans Unicode"/>
                <a:cs typeface="Lucida Sans Unicode"/>
              </a:rPr>
              <a:t>A criação de variáveis é realizada no Flowgorithm através do bloco “Definição”. A figura a seguir apresenta este bloco</a:t>
            </a: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a:p>
            <a:pPr marL="298450" indent="-285750" algn="just">
              <a:lnSpc>
                <a:spcPct val="100000"/>
              </a:lnSpc>
              <a:spcBef>
                <a:spcPts val="2190"/>
              </a:spcBef>
              <a:buFont typeface="Arial" panose="020B0604020202020204" pitchFamily="34" charset="0"/>
              <a:buChar char="•"/>
            </a:pPr>
            <a:endParaRPr lang="pt-BR" sz="1400" spc="50" dirty="0">
              <a:solidFill>
                <a:srgbClr val="546EB1"/>
              </a:solidFill>
              <a:latin typeface="Lucida Sans Unicode"/>
              <a:cs typeface="Lucida Sans Unicode"/>
            </a:endParaRPr>
          </a:p>
        </p:txBody>
      </p:sp>
      <p:pic>
        <p:nvPicPr>
          <p:cNvPr id="9" name="Imagem 8">
            <a:extLst>
              <a:ext uri="{FF2B5EF4-FFF2-40B4-BE49-F238E27FC236}">
                <a16:creationId xmlns:a16="http://schemas.microsoft.com/office/drawing/2014/main" id="{DA5F3D1E-61C5-D4F2-8F02-D88D45B0779E}"/>
              </a:ext>
            </a:extLst>
          </p:cNvPr>
          <p:cNvPicPr>
            <a:picLocks noChangeAspect="1"/>
          </p:cNvPicPr>
          <p:nvPr/>
        </p:nvPicPr>
        <p:blipFill>
          <a:blip r:embed="rId4"/>
          <a:stretch>
            <a:fillRect/>
          </a:stretch>
        </p:blipFill>
        <p:spPr>
          <a:xfrm>
            <a:off x="4095683" y="1767498"/>
            <a:ext cx="952633" cy="438211"/>
          </a:xfrm>
          <a:prstGeom prst="rect">
            <a:avLst/>
          </a:prstGeom>
        </p:spPr>
      </p:pic>
      <p:pic>
        <p:nvPicPr>
          <p:cNvPr id="11" name="Imagem 10">
            <a:extLst>
              <a:ext uri="{FF2B5EF4-FFF2-40B4-BE49-F238E27FC236}">
                <a16:creationId xmlns:a16="http://schemas.microsoft.com/office/drawing/2014/main" id="{E98A4D11-B5AC-493E-61C2-A1D605652AA7}"/>
              </a:ext>
            </a:extLst>
          </p:cNvPr>
          <p:cNvPicPr>
            <a:picLocks noChangeAspect="1"/>
          </p:cNvPicPr>
          <p:nvPr/>
        </p:nvPicPr>
        <p:blipFill>
          <a:blip r:embed="rId5"/>
          <a:stretch>
            <a:fillRect/>
          </a:stretch>
        </p:blipFill>
        <p:spPr>
          <a:xfrm>
            <a:off x="2757324" y="2487247"/>
            <a:ext cx="3629350" cy="2310933"/>
          </a:xfrm>
          <a:prstGeom prst="rect">
            <a:avLst/>
          </a:prstGeom>
        </p:spPr>
      </p:pic>
    </p:spTree>
    <p:extLst>
      <p:ext uri="{BB962C8B-B14F-4D97-AF65-F5344CB8AC3E}">
        <p14:creationId xmlns:p14="http://schemas.microsoft.com/office/powerpoint/2010/main" val="110022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2261</TotalTime>
  <Words>1345</Words>
  <Application>Microsoft Office PowerPoint</Application>
  <PresentationFormat>Apresentação na tela (16:9)</PresentationFormat>
  <Paragraphs>65</Paragraphs>
  <Slides>34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34</vt:i4>
      </vt:variant>
    </vt:vector>
  </HeadingPairs>
  <TitlesOfParts>
    <vt:vector size="38" baseType="lpstr">
      <vt:lpstr>Arial</vt:lpstr>
      <vt:lpstr>Calibri</vt:lpstr>
      <vt:lpstr>Lucida Sans Unicode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Mundo Planalto</dc:creator>
  <cp:lastModifiedBy>Brayan Gomes Silva</cp:lastModifiedBy>
  <cp:revision>36</cp:revision>
  <dcterms:created xsi:type="dcterms:W3CDTF">2022-10-13T11:48:51Z</dcterms:created>
  <dcterms:modified xsi:type="dcterms:W3CDTF">2022-12-03T02:13:16Z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2022-02-16T00:00:00Z</vt:filetime>
  </property>
  <property fmtid="{D5CDD505-2E9C-101B-9397-08002B2CF9AE}" pid="3" name="Creator">
    <vt:lpwstr>Microsoft® PowerPoint® 2016</vt:lpwstr>
  </property>
  <property fmtid="{D5CDD505-2E9C-101B-9397-08002B2CF9AE}" pid="4" name="LastSaved">
    <vt:filetime>2022-10-13T00:00:00Z</vt:filetime>
  </property>
</Properties>
</file>