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6" r:id="rId2"/>
    <p:sldId id="257" r:id="rId3"/>
    <p:sldId id="267" r:id="rId4"/>
    <p:sldId id="268" r:id="rId5"/>
    <p:sldId id="269" r:id="rId6"/>
    <p:sldId id="270" r:id="rId7"/>
    <p:sldId id="28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82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Algoritmos </a:t>
            </a:r>
            <a:r>
              <a:rPr lang="pt-BR" dirty="0" smtClean="0"/>
              <a:t>e Lógica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9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Operadores Relacionais</a:t>
            </a:r>
            <a:endParaRPr lang="pt-BR" b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097194"/>
              </p:ext>
            </p:extLst>
          </p:nvPr>
        </p:nvGraphicFramePr>
        <p:xfrm>
          <a:off x="3464417" y="1865886"/>
          <a:ext cx="48682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21"/>
                <a:gridCol w="350619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Atribuição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==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Igual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!=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Diferente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&gt;=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Maior ou igual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&lt;=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Menor ou igual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? 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 ternário (idêntico ao </a:t>
                      </a:r>
                      <a:r>
                        <a:rPr lang="pt-BR" b="1" dirty="0" smtClean="0"/>
                        <a:t>se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&amp;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Especificador de endereço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Operadores Lógicos</a:t>
            </a:r>
            <a:endParaRPr lang="pt-BR" b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91211"/>
              </p:ext>
            </p:extLst>
          </p:nvPr>
        </p:nvGraphicFramePr>
        <p:xfrm>
          <a:off x="3464417" y="1865886"/>
          <a:ext cx="46492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766"/>
                <a:gridCol w="334850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&amp;&amp;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 lógico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||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 lógico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!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lógico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28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Primeiro programa em C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Olá Mundo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2282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Utiliza a função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/>
              <a:t>, definida na biblioteca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cs typeface="Courier New" panose="02070309020205020404" pitchFamily="49" charset="0"/>
              </a:rPr>
              <a:t>Sintaxe da função </a:t>
            </a:r>
            <a:r>
              <a:rPr lang="pt-BR" dirty="0" err="1" smtClean="0">
                <a:cs typeface="Courier New" panose="02070309020205020404" pitchFamily="49" charset="0"/>
              </a:rPr>
              <a:t>printf</a:t>
            </a:r>
            <a:r>
              <a:rPr lang="pt-BR" dirty="0" smtClean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pt-BR" dirty="0" err="1" smtClean="0">
                <a:cs typeface="Courier New" panose="02070309020205020404" pitchFamily="49" charset="0"/>
              </a:rPr>
              <a:t>printf</a:t>
            </a:r>
            <a:r>
              <a:rPr lang="pt-BR" dirty="0" smtClean="0">
                <a:cs typeface="Courier New" panose="02070309020205020404" pitchFamily="49" charset="0"/>
              </a:rPr>
              <a:t>(“mensagem”);</a:t>
            </a:r>
          </a:p>
          <a:p>
            <a:pPr lvl="1"/>
            <a:r>
              <a:rPr lang="pt-BR" dirty="0" err="1" smtClean="0">
                <a:cs typeface="Courier New" panose="02070309020205020404" pitchFamily="49" charset="0"/>
              </a:rPr>
              <a:t>printf</a:t>
            </a:r>
            <a:r>
              <a:rPr lang="pt-BR" dirty="0" smtClean="0">
                <a:cs typeface="Courier New" panose="02070309020205020404" pitchFamily="49" charset="0"/>
              </a:rPr>
              <a:t>(“especificador de formato”, valor ou variável);</a:t>
            </a: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Saída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34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Especificadores de Formato de Saída</a:t>
            </a:r>
            <a:endParaRPr lang="pt-BR" b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94609"/>
              </p:ext>
            </p:extLst>
          </p:nvPr>
        </p:nvGraphicFramePr>
        <p:xfrm>
          <a:off x="3464417" y="1865886"/>
          <a:ext cx="46492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648"/>
                <a:gridCol w="2910625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Especificador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%d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%c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Caractere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%s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r>
                        <a:rPr lang="pt-BR" baseline="0" dirty="0" smtClean="0"/>
                        <a:t> (palavras)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%f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Números ponto flutuante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%e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Números</a:t>
                      </a:r>
                      <a:r>
                        <a:rPr lang="pt-BR" baseline="0" dirty="0" smtClean="0"/>
                        <a:t> notação científica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86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Utiliza a função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dirty="0" smtClean="0"/>
              <a:t> definida na biblioteca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cs typeface="Courier New" panose="02070309020205020404" pitchFamily="49" charset="0"/>
              </a:rPr>
              <a:t>Sintaxe da função </a:t>
            </a:r>
            <a:r>
              <a:rPr lang="pt-BR" dirty="0" err="1" smtClean="0">
                <a:cs typeface="Courier New" panose="02070309020205020404" pitchFamily="49" charset="0"/>
              </a:rPr>
              <a:t>scanf</a:t>
            </a:r>
            <a:r>
              <a:rPr lang="pt-BR" dirty="0" smtClean="0">
                <a:cs typeface="Courier New" panose="02070309020205020404" pitchFamily="49" charset="0"/>
              </a:rPr>
              <a:t>:</a:t>
            </a:r>
            <a:endParaRPr lang="pt-BR" dirty="0">
              <a:cs typeface="Courier New" panose="02070309020205020404" pitchFamily="49" charset="0"/>
            </a:endParaRPr>
          </a:p>
          <a:p>
            <a:pPr lvl="1"/>
            <a:r>
              <a:rPr lang="pt-BR" dirty="0" err="1" smtClean="0">
                <a:cs typeface="Courier New" panose="02070309020205020404" pitchFamily="49" charset="0"/>
              </a:rPr>
              <a:t>scanf</a:t>
            </a:r>
            <a:r>
              <a:rPr lang="pt-BR" dirty="0" smtClean="0">
                <a:cs typeface="Courier New" panose="02070309020205020404" pitchFamily="49" charset="0"/>
              </a:rPr>
              <a:t>(“especificador(es) de </a:t>
            </a:r>
            <a:r>
              <a:rPr lang="pt-BR" u="sng" dirty="0" smtClean="0">
                <a:cs typeface="Courier New" panose="02070309020205020404" pitchFamily="49" charset="0"/>
              </a:rPr>
              <a:t>formato</a:t>
            </a:r>
            <a:r>
              <a:rPr lang="pt-BR" dirty="0" smtClean="0">
                <a:cs typeface="Courier New" panose="02070309020205020404" pitchFamily="49" charset="0"/>
              </a:rPr>
              <a:t>”, &amp;</a:t>
            </a:r>
            <a:r>
              <a:rPr lang="pt-BR" dirty="0" err="1" smtClean="0">
                <a:cs typeface="Courier New" panose="02070309020205020404" pitchFamily="49" charset="0"/>
              </a:rPr>
              <a:t>nome_da_variável</a:t>
            </a:r>
            <a:r>
              <a:rPr lang="pt-BR" dirty="0" smtClean="0"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pt-BR" dirty="0" smtClean="0">
                <a:cs typeface="Courier New" panose="02070309020205020404" pitchFamily="49" charset="0"/>
              </a:rPr>
              <a:t>A variável que vai armazenar o valor deve ser do mesmo tipo do especificador de formato</a:t>
            </a:r>
            <a:endParaRPr lang="pt-BR" dirty="0">
              <a:cs typeface="Courier New" panose="02070309020205020404" pitchFamily="49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Entrada de Dados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2399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Utiliza-se o operador  =</a:t>
            </a:r>
          </a:p>
          <a:p>
            <a:r>
              <a:rPr lang="pt-BR" dirty="0" smtClean="0"/>
              <a:t>Sintaxe: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err="1" smtClean="0">
                <a:latin typeface="Consolas" panose="020B0609020204030204" pitchFamily="49" charset="0"/>
              </a:rPr>
              <a:t>variavel</a:t>
            </a:r>
            <a:r>
              <a:rPr lang="pt-BR" dirty="0" smtClean="0">
                <a:latin typeface="Consolas" panose="020B0609020204030204" pitchFamily="49" charset="0"/>
              </a:rPr>
              <a:t> = </a:t>
            </a:r>
            <a:r>
              <a:rPr lang="pt-BR" dirty="0" err="1" smtClean="0">
                <a:latin typeface="Consolas" panose="020B0609020204030204" pitchFamily="49" charset="0"/>
              </a:rPr>
              <a:t>valor_ou_variavel</a:t>
            </a:r>
            <a:r>
              <a:rPr lang="pt-BR" dirty="0" smtClean="0">
                <a:latin typeface="Consolas" panose="020B0609020204030204" pitchFamily="49" charset="0"/>
              </a:rPr>
              <a:t>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Comandos de Atribuição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494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Programa que recebe um número inteiro e exibe o quadrado deste número.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248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Lógica		Correção do pensamento (Se chove então há nuvens no céu)</a:t>
            </a:r>
          </a:p>
          <a:p>
            <a:r>
              <a:rPr lang="pt-BR" dirty="0" smtClean="0"/>
              <a:t>Algoritmo	Sequência estruturada de passo para resolver um problema (exemplo: média ponderada)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Recapitulando</a:t>
            </a:r>
            <a:endParaRPr lang="pt-BR" b="1" dirty="0"/>
          </a:p>
        </p:txBody>
      </p:sp>
      <p:sp>
        <p:nvSpPr>
          <p:cNvPr id="4" name="Seta para a esquerda e para a direita 3"/>
          <p:cNvSpPr/>
          <p:nvPr/>
        </p:nvSpPr>
        <p:spPr>
          <a:xfrm>
            <a:off x="2382591" y="1764405"/>
            <a:ext cx="772732" cy="2318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2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Desenvolvida em 1972 por Denis Ritchie no Bell </a:t>
            </a:r>
            <a:r>
              <a:rPr lang="pt-BR" dirty="0" err="1" smtClean="0"/>
              <a:t>Lab</a:t>
            </a:r>
            <a:r>
              <a:rPr lang="pt-BR" dirty="0" smtClean="0"/>
              <a:t>;</a:t>
            </a:r>
          </a:p>
          <a:p>
            <a:r>
              <a:rPr lang="pt-BR" dirty="0" smtClean="0"/>
              <a:t>Linguagem de Médio nível (Inteligível para o programador com recursos de controle ao hardware);</a:t>
            </a:r>
          </a:p>
          <a:p>
            <a:r>
              <a:rPr lang="pt-BR" dirty="0" smtClean="0"/>
              <a:t>Fortemente </a:t>
            </a:r>
            <a:r>
              <a:rPr lang="pt-BR" dirty="0" err="1" smtClean="0"/>
              <a:t>Tipada</a:t>
            </a:r>
            <a:r>
              <a:rPr lang="pt-BR" dirty="0"/>
              <a:t> </a:t>
            </a:r>
            <a:r>
              <a:rPr lang="pt-BR" dirty="0" smtClean="0"/>
              <a:t>(toda variável deve ter um tipo);</a:t>
            </a:r>
          </a:p>
          <a:p>
            <a:r>
              <a:rPr lang="pt-BR" dirty="0" smtClean="0"/>
              <a:t>Estruturada;</a:t>
            </a:r>
          </a:p>
          <a:p>
            <a:r>
              <a:rPr lang="pt-BR" dirty="0" smtClean="0"/>
              <a:t>Utilizada para construção de sistemas operacionais, controle de componentes de hardware e aplicações que demandam alto desempenho;</a:t>
            </a:r>
          </a:p>
          <a:p>
            <a:r>
              <a:rPr lang="pt-BR" dirty="0" smtClean="0"/>
              <a:t>Linguagem Compilada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Linguagem de programação C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374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Bibliotecas</a:t>
            </a: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Protótipos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 funções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Declaração Variáveis Globais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Função Principal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Implementação de funções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Estrutura de um Programa em C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711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Conjuntos de funções prontas que auxiliam o desenvolvimento de código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err="1" smtClean="0"/>
              <a:t>stdio.h</a:t>
            </a:r>
            <a:endParaRPr lang="pt-BR" dirty="0" smtClean="0"/>
          </a:p>
          <a:p>
            <a:pPr lvl="1"/>
            <a:r>
              <a:rPr lang="pt-BR" dirty="0" err="1" smtClean="0"/>
              <a:t>math.h</a:t>
            </a:r>
            <a:endParaRPr lang="pt-BR" dirty="0" smtClean="0"/>
          </a:p>
          <a:p>
            <a:pPr lvl="1"/>
            <a:r>
              <a:rPr lang="pt-BR" dirty="0" err="1" smtClean="0"/>
              <a:t>time.h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Bibliotecas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075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Variáveis são declaradas da seguinte forma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tipo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nome_da_variavel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variavel1, variavel2;</a:t>
            </a:r>
          </a:p>
          <a:p>
            <a:r>
              <a:rPr lang="pt-BR" dirty="0" smtClean="0">
                <a:cs typeface="Courier New" panose="02070309020205020404" pitchFamily="49" charset="0"/>
              </a:rPr>
              <a:t>Tipos de Variáveis</a:t>
            </a:r>
          </a:p>
          <a:p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Variáveis</a:t>
            </a:r>
            <a:endParaRPr lang="pt-BR" b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85205"/>
              </p:ext>
            </p:extLst>
          </p:nvPr>
        </p:nvGraphicFramePr>
        <p:xfrm>
          <a:off x="2663065" y="3630292"/>
          <a:ext cx="46521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746"/>
                <a:gridCol w="378638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Nome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Caracter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Inteiro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float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Número real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Número real de precisão</a:t>
                      </a:r>
                      <a:r>
                        <a:rPr lang="pt-BR" baseline="0" dirty="0" smtClean="0"/>
                        <a:t> dupla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void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vazio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8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Conjunto de palavras que não podem ser usadas como identificadores (nomes de variáveis ou funções)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Palavras reservadas da linguagem</a:t>
            </a:r>
            <a:endParaRPr lang="pt-BR" b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41463"/>
              </p:ext>
            </p:extLst>
          </p:nvPr>
        </p:nvGraphicFramePr>
        <p:xfrm>
          <a:off x="1899798" y="3209478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struct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break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else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switch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typedef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extern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return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const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short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unsigned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continue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signed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void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default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sizeof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volatile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static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WHILE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08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Toda instrução termina com um ponto-e-vírgula (;)</a:t>
            </a:r>
          </a:p>
          <a:p>
            <a:r>
              <a:rPr lang="pt-BR" dirty="0" smtClean="0"/>
              <a:t>A linguagem é </a:t>
            </a:r>
            <a:r>
              <a:rPr lang="pt-BR" i="1" dirty="0" smtClean="0"/>
              <a:t>case </a:t>
            </a:r>
            <a:r>
              <a:rPr lang="pt-BR" i="1" dirty="0" err="1" smtClean="0"/>
              <a:t>sensitive</a:t>
            </a:r>
            <a:r>
              <a:rPr lang="pt-BR" i="1" dirty="0" smtClean="0"/>
              <a:t> </a:t>
            </a:r>
            <a:r>
              <a:rPr lang="pt-BR" dirty="0" smtClean="0"/>
              <a:t>(diferencia maiúsculas de minúsculas)</a:t>
            </a:r>
          </a:p>
          <a:p>
            <a:r>
              <a:rPr lang="pt-BR" dirty="0" smtClean="0"/>
              <a:t>Instruções de desvio (se) e blocos (repetição e funções) são colocados entre chaves ({  })</a:t>
            </a:r>
          </a:p>
          <a:p>
            <a:r>
              <a:rPr lang="pt-BR" dirty="0" smtClean="0"/>
              <a:t>Os identificadores (nomes de variáveis e funções) devem começar com letra ou sublinhado e os caracteres subsequentes devem ser letras, números ou sublinhados. Não se pode utilizar caracteres especiais nem acentos;</a:t>
            </a:r>
          </a:p>
          <a:p>
            <a:r>
              <a:rPr lang="pt-BR" dirty="0" smtClean="0"/>
              <a:t>Toda variável utilizada deve ser declara no início do programa ou função;</a:t>
            </a:r>
          </a:p>
          <a:p>
            <a:r>
              <a:rPr lang="pt-BR" dirty="0" smtClean="0"/>
              <a:t>O sistema de numeração começa do zero.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Características da Linguagem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9146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Operadores Aritméticos</a:t>
            </a:r>
            <a:endParaRPr lang="pt-BR" b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15730"/>
              </p:ext>
            </p:extLst>
          </p:nvPr>
        </p:nvGraphicFramePr>
        <p:xfrm>
          <a:off x="3464417" y="1865886"/>
          <a:ext cx="464927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766"/>
                <a:gridCol w="334850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Subtração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Multiplicação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/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Divisão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Módulo (resto da divisão)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++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Incremento (soma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Decremento (subtrai 1)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457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425</TotalTime>
  <Words>511</Words>
  <Application>Microsoft Office PowerPoint</Application>
  <PresentationFormat>Personalizar</PresentationFormat>
  <Paragraphs>166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Custom Theme</vt:lpstr>
      <vt:lpstr>Algoritmos e Lógica de Programação</vt:lpstr>
      <vt:lpstr>Recapitulando</vt:lpstr>
      <vt:lpstr>Linguagem de programação C</vt:lpstr>
      <vt:lpstr>Estrutura de um Programa em C</vt:lpstr>
      <vt:lpstr>Bibliotecas</vt:lpstr>
      <vt:lpstr>Variáveis</vt:lpstr>
      <vt:lpstr>Palavras reservadas da linguagem</vt:lpstr>
      <vt:lpstr>Características da Linguagem</vt:lpstr>
      <vt:lpstr>Operadores Aritméticos</vt:lpstr>
      <vt:lpstr>Operadores Relacionais</vt:lpstr>
      <vt:lpstr>Operadores Lógicos</vt:lpstr>
      <vt:lpstr>Olá Mundo</vt:lpstr>
      <vt:lpstr>Saída de Dados</vt:lpstr>
      <vt:lpstr>Especificadores de Formato de Saída</vt:lpstr>
      <vt:lpstr>Entrada de Dados</vt:lpstr>
      <vt:lpstr>Comandos de Atribuição</vt:lpstr>
      <vt:lpstr>Exercício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29</cp:revision>
  <dcterms:created xsi:type="dcterms:W3CDTF">2016-02-18T16:34:31Z</dcterms:created>
  <dcterms:modified xsi:type="dcterms:W3CDTF">2017-08-03T20:42:12Z</dcterms:modified>
</cp:coreProperties>
</file>