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80" r:id="rId16"/>
    <p:sldId id="28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Genérica ou Múltipla</a:t>
            </a:r>
            <a:endParaRPr lang="pt-BR" dirty="0"/>
          </a:p>
        </p:txBody>
      </p:sp>
      <p:pic>
        <p:nvPicPr>
          <p:cNvPr id="4" name="Picture 2" descr="http://billmill.org/pymag-trees/images/fig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7666"/>
            <a:ext cx="10770203" cy="29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Seminário: 4 grupos – Valor: 2 </a:t>
            </a:r>
            <a:r>
              <a:rPr lang="pt-BR" dirty="0" err="1" smtClean="0"/>
              <a:t>pts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Grupo </a:t>
            </a:r>
            <a:r>
              <a:rPr lang="pt-BR" dirty="0" smtClean="0"/>
              <a:t>1: </a:t>
            </a:r>
            <a:r>
              <a:rPr lang="pt-BR" dirty="0"/>
              <a:t>Pesquisa sobre </a:t>
            </a:r>
            <a:r>
              <a:rPr lang="pt-BR" dirty="0" err="1"/>
              <a:t>Heap</a:t>
            </a:r>
            <a:endParaRPr lang="pt-BR" dirty="0"/>
          </a:p>
          <a:p>
            <a:pPr lvl="1"/>
            <a:r>
              <a:rPr lang="pt-BR" dirty="0" smtClean="0"/>
              <a:t>Grupo </a:t>
            </a:r>
            <a:r>
              <a:rPr lang="pt-BR" dirty="0"/>
              <a:t>2</a:t>
            </a:r>
            <a:r>
              <a:rPr lang="pt-BR" dirty="0" smtClean="0"/>
              <a:t>: pesquisa sobre Árvore AVL</a:t>
            </a:r>
          </a:p>
          <a:p>
            <a:pPr lvl="1"/>
            <a:r>
              <a:rPr lang="pt-BR" dirty="0" smtClean="0"/>
              <a:t>Grupo 3: pesquisa sobre árvore Rubro-Negra</a:t>
            </a:r>
          </a:p>
          <a:p>
            <a:pPr lvl="1"/>
            <a:r>
              <a:rPr lang="pt-BR" dirty="0" smtClean="0"/>
              <a:t>Grupo 4: pesquisa sobre árvores B</a:t>
            </a:r>
          </a:p>
          <a:p>
            <a:r>
              <a:rPr lang="pt-BR" dirty="0" smtClean="0"/>
              <a:t>Apresentações: </a:t>
            </a:r>
          </a:p>
          <a:p>
            <a:pPr lvl="1"/>
            <a:r>
              <a:rPr lang="pt-BR" dirty="0" smtClean="0"/>
              <a:t>20 min cada</a:t>
            </a:r>
          </a:p>
          <a:p>
            <a:pPr lvl="1"/>
            <a:r>
              <a:rPr lang="pt-BR" dirty="0" smtClean="0"/>
              <a:t>14/11/2017 – a partir das 19h 10min</a:t>
            </a:r>
            <a:endParaRPr lang="pt-BR" dirty="0"/>
          </a:p>
          <a:p>
            <a:pPr lvl="1"/>
            <a:r>
              <a:rPr lang="pt-BR" dirty="0" smtClean="0"/>
              <a:t>Na ordem </a:t>
            </a:r>
            <a:r>
              <a:rPr lang="pt-BR" smtClean="0"/>
              <a:t>apresentada </a:t>
            </a:r>
            <a:r>
              <a:rPr lang="pt-BR" smtClean="0"/>
              <a:t>acima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2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conhecida como árvore binária ordenada;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esquerda tem valor menor que o nó raiz;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direita tem valor maior que o nó raiz;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pic>
        <p:nvPicPr>
          <p:cNvPr id="2050" name="Picture 2" descr="Resultado de imagem para árvore de busca biná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836037"/>
            <a:ext cx="6840760" cy="41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número de nós por nível na árvore binária é dado pela seguinte fórmula:</a:t>
            </a:r>
          </a:p>
          <a:p>
            <a:pPr marL="0" indent="0">
              <a:buNone/>
            </a:pPr>
            <a:r>
              <a:rPr lang="pt-BR" dirty="0" smtClean="0"/>
              <a:t>num = 2</a:t>
            </a:r>
            <a:r>
              <a:rPr lang="pt-BR" baseline="30000" dirty="0" smtClean="0"/>
              <a:t>n</a:t>
            </a:r>
            <a:r>
              <a:rPr lang="pt-BR" dirty="0" smtClean="0"/>
              <a:t>, onde n é o nível da árvore;</a:t>
            </a:r>
          </a:p>
          <a:p>
            <a:r>
              <a:rPr lang="pt-BR" dirty="0" smtClean="0"/>
              <a:t>A raiz da árvore está no nível zero;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nós por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41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Depende da distribuição de elementos nas </a:t>
            </a:r>
            <a:r>
              <a:rPr lang="pt-BR" dirty="0" err="1" smtClean="0"/>
              <a:t>sub-árvores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árvore balanceada possui </a:t>
            </a:r>
            <a:r>
              <a:rPr lang="pt-BR" dirty="0" smtClean="0">
                <a:latin typeface="Consolas" panose="020B0609020204030204" pitchFamily="49" charset="0"/>
              </a:rPr>
              <a:t>log</a:t>
            </a:r>
            <a:r>
              <a:rPr lang="pt-BR" baseline="-25000" dirty="0" smtClean="0">
                <a:latin typeface="Consolas" panose="020B0609020204030204" pitchFamily="49" charset="0"/>
              </a:rPr>
              <a:t>2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onde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é o número total de elementos;</a:t>
            </a:r>
          </a:p>
          <a:p>
            <a:r>
              <a:rPr lang="pt-BR" dirty="0" smtClean="0"/>
              <a:t>Uma árvore totalmente desbalanceada possui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sendo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o número total de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71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sp>
        <p:nvSpPr>
          <p:cNvPr id="4" name="AutoShape 2" descr="Resultado de imagem para balanced binary search tree"/>
          <p:cNvSpPr>
            <a:spLocks noChangeAspect="1" noChangeArrowheads="1"/>
          </p:cNvSpPr>
          <p:nvPr/>
        </p:nvSpPr>
        <p:spPr bwMode="auto">
          <a:xfrm>
            <a:off x="63500" y="-136525"/>
            <a:ext cx="5905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517529"/>
            <a:ext cx="7777698" cy="5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nó da árvore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4109"/>
              </p:ext>
            </p:extLst>
          </p:nvPr>
        </p:nvGraphicFramePr>
        <p:xfrm>
          <a:off x="4583038" y="2493690"/>
          <a:ext cx="2232248" cy="1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Nó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Ponteiro_esq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Ponteiro_dir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9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Impressão;</a:t>
            </a:r>
          </a:p>
          <a:p>
            <a:r>
              <a:rPr lang="pt-BR" dirty="0" smtClean="0"/>
              <a:t>Pesquisa;</a:t>
            </a:r>
          </a:p>
          <a:p>
            <a:r>
              <a:rPr lang="pt-BR" dirty="0" smtClean="0"/>
              <a:t>Remoção.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5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Processo de incluir um novo nó na árvore;</a:t>
            </a:r>
          </a:p>
          <a:p>
            <a:r>
              <a:rPr lang="pt-BR" dirty="0" smtClean="0"/>
              <a:t>Sempre é inserido um nó folha;</a:t>
            </a:r>
          </a:p>
          <a:p>
            <a:r>
              <a:rPr lang="pt-BR" dirty="0" smtClean="0"/>
              <a:t>Necessário encontrar o nó que será pai </a:t>
            </a:r>
            <a:r>
              <a:rPr lang="pt-BR" dirty="0"/>
              <a:t>d</a:t>
            </a:r>
            <a:r>
              <a:rPr lang="pt-BR" dirty="0" smtClean="0"/>
              <a:t>o novo nó;</a:t>
            </a:r>
          </a:p>
          <a:p>
            <a:r>
              <a:rPr lang="pt-BR" dirty="0" smtClean="0"/>
              <a:t>Ajustar o ponteiro do nó pai.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Vetores</a:t>
            </a:r>
          </a:p>
          <a:p>
            <a:r>
              <a:rPr lang="pt-BR" dirty="0" smtClean="0"/>
              <a:t>Possível ordenar;</a:t>
            </a:r>
          </a:p>
          <a:p>
            <a:r>
              <a:rPr lang="pt-BR" dirty="0" smtClean="0"/>
              <a:t>Pesquisa eficiente;</a:t>
            </a:r>
          </a:p>
          <a:p>
            <a:r>
              <a:rPr lang="pt-BR" dirty="0" smtClean="0"/>
              <a:t>Desperdício de espaço</a:t>
            </a:r>
          </a:p>
          <a:p>
            <a:r>
              <a:rPr lang="pt-BR" dirty="0" smtClean="0"/>
              <a:t>Conhecimento prévio do tamanho;</a:t>
            </a:r>
          </a:p>
          <a:p>
            <a:r>
              <a:rPr lang="pt-BR" dirty="0" smtClean="0"/>
              <a:t>Acesso direto.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Listas</a:t>
            </a:r>
          </a:p>
          <a:p>
            <a:r>
              <a:rPr lang="pt-BR" dirty="0" smtClean="0"/>
              <a:t>Tamanho indefinido</a:t>
            </a:r>
          </a:p>
          <a:p>
            <a:r>
              <a:rPr lang="pt-BR" dirty="0" smtClean="0"/>
              <a:t>Acesso sequencial;</a:t>
            </a:r>
          </a:p>
          <a:p>
            <a:r>
              <a:rPr lang="pt-BR" dirty="0" smtClean="0"/>
              <a:t>Sem desperdício de espaço;</a:t>
            </a:r>
          </a:p>
          <a:p>
            <a:r>
              <a:rPr lang="pt-BR" dirty="0" smtClean="0"/>
              <a:t>Criação ordenada;</a:t>
            </a:r>
          </a:p>
          <a:p>
            <a:r>
              <a:rPr lang="pt-BR" dirty="0" smtClean="0"/>
              <a:t>Pesquisa ineficiente;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70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Percursos:</a:t>
            </a:r>
          </a:p>
          <a:p>
            <a:pPr lvl="1"/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Ordem;</a:t>
            </a:r>
          </a:p>
          <a:p>
            <a:pPr lvl="1"/>
            <a:r>
              <a:rPr lang="pt-BR" dirty="0" smtClean="0"/>
              <a:t>Em ordem;</a:t>
            </a:r>
          </a:p>
          <a:p>
            <a:pPr lvl="1"/>
            <a:r>
              <a:rPr lang="pt-BR" dirty="0" smtClean="0"/>
              <a:t>Pós Ordem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7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raiz;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ordenada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77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/>
              <a:t>Visitar a raiz;</a:t>
            </a:r>
            <a:endParaRPr lang="pt-BR" dirty="0" smtClean="0"/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endParaRPr lang="pt-BR" dirty="0"/>
          </a:p>
          <a:p>
            <a:r>
              <a:rPr lang="pt-BR" dirty="0"/>
              <a:t>Este percurso não permite que a árvore seja reconstruída, porém os dados são mostrados de forma ordenada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Em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r>
              <a:rPr lang="pt-BR" dirty="0"/>
              <a:t>Visitar a raiz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</a:t>
            </a:r>
            <a:r>
              <a:rPr lang="pt-BR" dirty="0" smtClean="0"/>
              <a:t>ordenada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Similar à busca binária;</a:t>
            </a:r>
          </a:p>
          <a:p>
            <a:r>
              <a:rPr lang="pt-BR" dirty="0" smtClean="0"/>
              <a:t>Troca o vetor pelo ponteiro do nó da árvore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20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Operação mais complexa;</a:t>
            </a:r>
          </a:p>
          <a:p>
            <a:r>
              <a:rPr lang="pt-BR" dirty="0" smtClean="0"/>
              <a:t>Necessário cautela para não remover um ramo inteiro da árvore;</a:t>
            </a:r>
          </a:p>
          <a:p>
            <a:r>
              <a:rPr lang="pt-BR" dirty="0" smtClean="0"/>
              <a:t>Remover nó folha é mais fácil </a:t>
            </a:r>
            <a:r>
              <a:rPr lang="pt-BR" dirty="0" smtClean="0">
                <a:sym typeface="Wingdings" panose="05000000000000000000" pitchFamily="2" charset="2"/>
              </a:rPr>
              <a:t> Trocar elementos para sempre remover nós folha;</a:t>
            </a:r>
            <a:endParaRPr lang="pt-BR" dirty="0" smtClean="0"/>
          </a:p>
          <a:p>
            <a:r>
              <a:rPr lang="pt-BR" dirty="0" smtClean="0"/>
              <a:t>Localizar o elemento a ser removido;</a:t>
            </a:r>
          </a:p>
          <a:p>
            <a:r>
              <a:rPr lang="pt-BR" dirty="0" smtClean="0"/>
              <a:t>Se não for nó folha, encontrar um nó folha para efetuar a troca (Nó mais a direita da </a:t>
            </a:r>
            <a:r>
              <a:rPr lang="pt-BR" dirty="0" err="1" smtClean="0"/>
              <a:t>sub-árvore</a:t>
            </a:r>
            <a:r>
              <a:rPr lang="pt-BR" dirty="0" smtClean="0"/>
              <a:t> à esquerda ou nó mais a esquerda da </a:t>
            </a:r>
            <a:r>
              <a:rPr lang="pt-BR" dirty="0" err="1" smtClean="0"/>
              <a:t>sub-árvore</a:t>
            </a:r>
            <a:r>
              <a:rPr lang="pt-BR" dirty="0" smtClean="0"/>
              <a:t> à direita);</a:t>
            </a:r>
          </a:p>
          <a:p>
            <a:r>
              <a:rPr lang="pt-BR" dirty="0" smtClean="0"/>
              <a:t>Trocar os elementos;</a:t>
            </a:r>
          </a:p>
          <a:p>
            <a:r>
              <a:rPr lang="pt-BR" dirty="0" smtClean="0"/>
              <a:t>Remover o nó folha.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9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inary tree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549474"/>
            <a:ext cx="4392488" cy="5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Armazenar uma quantidade indefinida de dados de maneira estruturada, em que a pesquisa seja eficiente e não haja desperdício de dados;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pic>
        <p:nvPicPr>
          <p:cNvPr id="4" name="Picture 2" descr="http://equipe.nce.ufrj.br/adriano/c/imagens/arv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1413570"/>
            <a:ext cx="3790950" cy="27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devlab.files.wordpress.com/2010/06/arvorebina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1444064"/>
            <a:ext cx="2681506" cy="21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designtendencia.pn5.com.br/wp-content/uploads/2013/07/Arvore-na-primavera_2420_16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365898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ree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1381928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abiogaluppo.files.wordpress.com/2013/02/1-tre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91" y="3754844"/>
            <a:ext cx="4220889" cy="3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não linear;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hierarquia;</a:t>
            </a:r>
          </a:p>
          <a:p>
            <a:pPr marL="884407" lvl="2" indent="-408188"/>
            <a:r>
              <a:rPr lang="pt-BR" sz="3300" dirty="0"/>
              <a:t>Hierarquia de pastas</a:t>
            </a:r>
          </a:p>
          <a:p>
            <a:pPr marL="884407" lvl="2" indent="-408188"/>
            <a:r>
              <a:rPr lang="pt-BR" sz="3300" dirty="0"/>
              <a:t>Árvore genealógica</a:t>
            </a:r>
          </a:p>
          <a:p>
            <a:r>
              <a:rPr lang="pt-BR" dirty="0"/>
              <a:t>Muda a forma de disposição dos dados;</a:t>
            </a:r>
          </a:p>
          <a:p>
            <a:r>
              <a:rPr lang="pt-BR" dirty="0"/>
              <a:t>Estrutura parecida com a da lista duplamente encadeada;</a:t>
            </a:r>
          </a:p>
          <a:p>
            <a:r>
              <a:rPr lang="pt-BR" dirty="0"/>
              <a:t>Naturalmente recursiva;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elemento é chamado de Nó</a:t>
            </a:r>
          </a:p>
          <a:p>
            <a:r>
              <a:rPr lang="pt-BR" dirty="0" smtClean="0"/>
              <a:t>Nó </a:t>
            </a:r>
            <a:r>
              <a:rPr lang="pt-BR" dirty="0"/>
              <a:t>inicial – raiz (não possui ascendente / pai)</a:t>
            </a:r>
          </a:p>
          <a:p>
            <a:r>
              <a:rPr lang="pt-BR" dirty="0"/>
              <a:t>Nós intermediários – galhos (Ascendentes / descendentes – possuem pai e filhos)</a:t>
            </a:r>
          </a:p>
          <a:p>
            <a:r>
              <a:rPr lang="pt-BR" dirty="0"/>
              <a:t>Nós terminais – folhas (não possuem descendentes – não possuem filhos)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Árvore binária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dois filhos</a:t>
            </a:r>
          </a:p>
          <a:p>
            <a:r>
              <a:rPr lang="pt-BR" dirty="0"/>
              <a:t>Árvore ternária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três filhos</a:t>
            </a:r>
          </a:p>
          <a:p>
            <a:r>
              <a:rPr lang="pt-BR" dirty="0"/>
              <a:t>Árvores </a:t>
            </a:r>
            <a:r>
              <a:rPr lang="pt-BR" dirty="0" smtClean="0"/>
              <a:t>genéricas ou múltiplas </a:t>
            </a:r>
            <a:r>
              <a:rPr lang="pt-BR" dirty="0"/>
              <a:t>– O número de filhos de cada nó é indefinido;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pic>
        <p:nvPicPr>
          <p:cNvPr id="4" name="Picture 2" descr="http://augustoborelli.xpg.uol.com.br/imagens/arvore_bi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773610"/>
            <a:ext cx="9300070" cy="4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Ternária</a:t>
            </a:r>
            <a:endParaRPr lang="pt-BR" dirty="0"/>
          </a:p>
        </p:txBody>
      </p:sp>
      <p:pic>
        <p:nvPicPr>
          <p:cNvPr id="4" name="Picture 2" descr="https://s3.amazonaws.com/mapastatic/514db754dee2c116a8000051/imgs_Prova-54-Tipo-001/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623283"/>
            <a:ext cx="6419750" cy="49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312</TotalTime>
  <Words>660</Words>
  <Application>Microsoft Office PowerPoint</Application>
  <PresentationFormat>Personalizar</PresentationFormat>
  <Paragraphs>115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Custom Theme</vt:lpstr>
      <vt:lpstr>Estruturas de Dados</vt:lpstr>
      <vt:lpstr>Situação atual</vt:lpstr>
      <vt:lpstr>Problema</vt:lpstr>
      <vt:lpstr>Árvores</vt:lpstr>
      <vt:lpstr>Árvores</vt:lpstr>
      <vt:lpstr>Estrutura da Árvore</vt:lpstr>
      <vt:lpstr>Tipos de Árvores</vt:lpstr>
      <vt:lpstr>Árvore Binária</vt:lpstr>
      <vt:lpstr>Árvore Ternária</vt:lpstr>
      <vt:lpstr>Árvore Genérica ou Múltipla</vt:lpstr>
      <vt:lpstr>Trabalho</vt:lpstr>
      <vt:lpstr>Árvore de Busca Binária</vt:lpstr>
      <vt:lpstr>Árvore de Busca Binária</vt:lpstr>
      <vt:lpstr>Número de nós por nível</vt:lpstr>
      <vt:lpstr>Altura da árvore</vt:lpstr>
      <vt:lpstr>Árvores</vt:lpstr>
      <vt:lpstr>Estrutura do nó da árvore</vt:lpstr>
      <vt:lpstr>Operações na Árvore de Busca Binária</vt:lpstr>
      <vt:lpstr>Inserção</vt:lpstr>
      <vt:lpstr>Impressão da Árvore</vt:lpstr>
      <vt:lpstr>Percurso Pré Ordem</vt:lpstr>
      <vt:lpstr>Percurso Em Ordem</vt:lpstr>
      <vt:lpstr>Percurso Pós Ordem</vt:lpstr>
      <vt:lpstr>Pesquisa</vt:lpstr>
      <vt:lpstr>Remoção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40</cp:revision>
  <dcterms:created xsi:type="dcterms:W3CDTF">2016-05-30T21:21:37Z</dcterms:created>
  <dcterms:modified xsi:type="dcterms:W3CDTF">2017-10-17T21:07:38Z</dcterms:modified>
</cp:coreProperties>
</file>