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4" r:id="rId7"/>
    <p:sldId id="265" r:id="rId8"/>
  </p:sldIdLst>
  <p:sldSz cx="12190413" cy="6859588"/>
  <p:notesSz cx="6858000" cy="9144000"/>
  <p:defaultTextStyle>
    <a:defPPr>
      <a:defRPr lang="pt-BR"/>
    </a:defPPr>
    <a:lvl1pPr marL="0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22" y="-9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213" y="5095757"/>
            <a:ext cx="8257680" cy="925437"/>
          </a:xfrm>
        </p:spPr>
        <p:txBody>
          <a:bodyPr/>
          <a:lstStyle>
            <a:lvl1pPr marL="0" indent="0" algn="r" latinLnBrk="0">
              <a:buNone/>
              <a:defRPr lang="pt-BR" sz="3300"/>
            </a:lvl1pPr>
            <a:lvl2pPr marL="544251" indent="0" algn="ctr">
              <a:buNone/>
            </a:lvl2pPr>
            <a:lvl3pPr marL="1088502" indent="0" algn="ctr">
              <a:buNone/>
            </a:lvl3pPr>
            <a:lvl4pPr marL="1632753" indent="0" algn="ctr">
              <a:buNone/>
            </a:lvl4pPr>
            <a:lvl5pPr marL="2177004" indent="0" algn="ctr">
              <a:buNone/>
            </a:lvl5pPr>
            <a:lvl6pPr marL="2721254" indent="0" algn="ctr">
              <a:buNone/>
            </a:lvl6pPr>
            <a:lvl7pPr marL="3265505" indent="0" algn="ctr">
              <a:buNone/>
            </a:lvl7pPr>
            <a:lvl8pPr marL="3809756" indent="0" algn="ctr">
              <a:buNone/>
            </a:lvl8pPr>
            <a:lvl9pPr marL="4354007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455" y="3607636"/>
            <a:ext cx="10102437" cy="1470365"/>
          </a:xfrm>
        </p:spPr>
        <p:txBody>
          <a:bodyPr anchor="b" anchorCtr="0"/>
          <a:lstStyle>
            <a:lvl1pPr algn="r" latinLnBrk="0">
              <a:defRPr lang="pt-BR" sz="4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" y="429"/>
            <a:ext cx="12188891" cy="685873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521" y="359548"/>
            <a:ext cx="10971372" cy="1143265"/>
          </a:xfrm>
          <a:prstGeom prst="rect">
            <a:avLst/>
          </a:prstGeom>
        </p:spPr>
        <p:txBody>
          <a:bodyPr lIns="108850" tIns="54425" rIns="108850" bIns="54425"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lIns="108850" tIns="54425" rIns="108850" bIns="54425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521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9E0BFD56-3D73-451E-9A87-18740EEBF47F}" type="datetimeFigureOut">
              <a:rPr lang="pt-BR" smtClean="0"/>
              <a:t>23/08/2017</a:t>
            </a:fld>
            <a:endParaRPr lang="pt-BR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058" y="6246671"/>
            <a:ext cx="3860297" cy="476360"/>
          </a:xfrm>
          <a:prstGeom prst="rect">
            <a:avLst/>
          </a:prstGeom>
        </p:spPr>
        <p:txBody>
          <a:bodyPr lIns="108850" tIns="54425" rIns="108850" bIns="54425"/>
          <a:lstStyle>
            <a:lvl1pPr algn="ctr" latinLnBrk="0">
              <a:defRPr lang="pt-BR" sz="1200"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6463" y="6246671"/>
            <a:ext cx="2844430" cy="476360"/>
          </a:xfrm>
          <a:prstGeom prst="rect">
            <a:avLst/>
          </a:prstGeom>
        </p:spPr>
        <p:txBody>
          <a:bodyPr lIns="108850" tIns="54425" rIns="108850" bIns="54425"/>
          <a:lstStyle>
            <a:lvl1pPr latinLnBrk="0">
              <a:defRPr lang="pt-BR" sz="1200">
                <a:latin typeface="+mn-lt"/>
              </a:defRPr>
            </a:lvl1pPr>
          </a:lstStyle>
          <a:p>
            <a:fld id="{FF2930F8-C78C-4CC0-982A-BDEEE7CBF61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lang="pt-BR" sz="52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43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408188" indent="-408188" eaLnBrk="1" latinLnBrk="0" hangingPunct="1">
        <a:buChar char="•"/>
        <a:defRPr lang="pt-BR" sz="3300">
          <a:latin typeface="+mn-lt"/>
        </a:defRPr>
      </a:lvl1pPr>
      <a:lvl2pPr marL="884408" indent="-340157" eaLnBrk="1" hangingPunct="1">
        <a:buChar char="–"/>
        <a:defRPr lang="pt-BR" sz="2900">
          <a:latin typeface="+mn-lt"/>
        </a:defRPr>
      </a:lvl2pPr>
      <a:lvl3pPr marL="1360627" indent="-272125" eaLnBrk="1" hangingPunct="1">
        <a:buChar char="•"/>
        <a:defRPr lang="pt-BR" sz="2900">
          <a:latin typeface="+mn-lt"/>
        </a:defRPr>
      </a:lvl3pPr>
      <a:lvl4pPr marL="1904878" indent="-272125" eaLnBrk="1" hangingPunct="1">
        <a:buChar char="–"/>
        <a:defRPr lang="pt-BR" sz="2400">
          <a:latin typeface="+mn-lt"/>
        </a:defRPr>
      </a:lvl4pPr>
      <a:lvl5pPr marL="2449129" indent="-272125" eaLnBrk="1" hangingPunct="1">
        <a:buChar char="»"/>
        <a:defRPr lang="pt-BR" sz="2400">
          <a:latin typeface="+mn-lt"/>
        </a:defRPr>
      </a:lvl5pPr>
      <a:lvl6pPr marL="2993380" indent="-272125" eaLnBrk="1" hangingPunct="1">
        <a:buChar char="•"/>
        <a:defRPr lang="pt-BR" sz="2400"/>
      </a:lvl6pPr>
      <a:lvl7pPr marL="3537631" indent="-272125" eaLnBrk="1" hangingPunct="1">
        <a:buChar char="•"/>
        <a:defRPr lang="pt-BR" sz="2400"/>
      </a:lvl7pPr>
      <a:lvl8pPr marL="4081882" indent="-272125" eaLnBrk="1" hangingPunct="1">
        <a:buChar char="•"/>
        <a:defRPr lang="pt-BR" sz="2400"/>
      </a:lvl8pPr>
      <a:lvl9pPr marL="4626132" indent="-272125" eaLnBrk="1" hangingPunct="1">
        <a:buChar char="•"/>
        <a:defRPr lang="pt-BR" sz="24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544251" eaLnBrk="1" hangingPunct="1"/>
      <a:lvl3pPr marL="1088502" eaLnBrk="1" hangingPunct="1"/>
      <a:lvl4pPr marL="1632753" eaLnBrk="1" hangingPunct="1"/>
      <a:lvl5pPr marL="2177004" eaLnBrk="1" hangingPunct="1"/>
      <a:lvl6pPr marL="2721254" eaLnBrk="1" hangingPunct="1"/>
      <a:lvl7pPr marL="3265505" eaLnBrk="1" hangingPunct="1"/>
      <a:lvl8pPr marL="3809756" eaLnBrk="1" hangingPunct="1"/>
      <a:lvl9pPr marL="4354007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0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Segmentar o vetor em partes;</a:t>
            </a:r>
          </a:p>
          <a:p>
            <a:r>
              <a:rPr lang="pt-BR" dirty="0" smtClean="0"/>
              <a:t>Fazer trocas entre os elementos das partes para ir posicionando os elementos;</a:t>
            </a:r>
          </a:p>
          <a:p>
            <a:r>
              <a:rPr lang="pt-BR" dirty="0" smtClean="0"/>
              <a:t>Repetir o processo até que se faça a comparação elemento a elemento;</a:t>
            </a:r>
          </a:p>
          <a:p>
            <a:r>
              <a:rPr lang="pt-BR" dirty="0" smtClean="0"/>
              <a:t>Neste ponto, se faz a aplicação do método de inserção;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 para Ordenação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31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Proposta por Donald Shell;</a:t>
            </a:r>
          </a:p>
          <a:p>
            <a:r>
              <a:rPr lang="pt-BR" dirty="0" smtClean="0"/>
              <a:t>Assemelha-se a uma concha do mar;</a:t>
            </a:r>
          </a:p>
          <a:p>
            <a:r>
              <a:rPr lang="pt-BR" dirty="0" smtClean="0"/>
              <a:t>Melhora o vetor gradativamente para a aplicação do método de inserção;</a:t>
            </a:r>
          </a:p>
          <a:p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Ordenação Shell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444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 para o vídeo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https://www.youtube.com/watch?v=CmPA7zE8mx0</a:t>
            </a:r>
          </a:p>
        </p:txBody>
      </p:sp>
    </p:spTree>
    <p:extLst>
      <p:ext uri="{BB962C8B-B14F-4D97-AF65-F5344CB8AC3E}">
        <p14:creationId xmlns:p14="http://schemas.microsoft.com/office/powerpoint/2010/main" val="4483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do Método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620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intervalo garante que o vetor seja ordenado;</a:t>
            </a:r>
          </a:p>
          <a:p>
            <a:r>
              <a:rPr lang="pt-BR" dirty="0" smtClean="0"/>
              <a:t>O tamanho do intervalo tem grande impacto na eficiência do algoritmo;</a:t>
            </a:r>
          </a:p>
          <a:p>
            <a:r>
              <a:rPr lang="pt-BR" dirty="0" smtClean="0"/>
              <a:t>A sequência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h(s) = 3*h(s-1) + 1</a:t>
            </a:r>
            <a:r>
              <a:rPr lang="pt-BR" dirty="0" smtClean="0"/>
              <a:t>, que corresponde aos seguintes intervalos (1, 4, 13, 40, 121, 364, 1093, 3280, ...) se mostrou 20% melhor que outras sequências já testadas. Donald </a:t>
            </a:r>
            <a:r>
              <a:rPr lang="pt-BR" dirty="0" err="1" smtClean="0"/>
              <a:t>Knuth</a:t>
            </a:r>
            <a:r>
              <a:rPr lang="pt-BR" dirty="0" smtClean="0"/>
              <a:t> (1973, p.95);</a:t>
            </a:r>
          </a:p>
          <a:p>
            <a:r>
              <a:rPr lang="pt-BR" dirty="0" smtClean="0"/>
              <a:t>Uma sequência de múltiplos de 2 é ruim, pois fará a comparação sempre dos mesmos valores;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 intervalo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9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Dependente do tamanho do intervalo;</a:t>
            </a:r>
          </a:p>
          <a:p>
            <a:r>
              <a:rPr lang="pt-BR" dirty="0" smtClean="0"/>
              <a:t>Não há fórmula fechada para qualquer intervalo;</a:t>
            </a:r>
          </a:p>
          <a:p>
            <a:r>
              <a:rPr lang="pt-BR" dirty="0" smtClean="0"/>
              <a:t>Medidas empíricas;</a:t>
            </a:r>
          </a:p>
          <a:p>
            <a:r>
              <a:rPr lang="pt-BR" dirty="0" smtClean="0"/>
              <a:t>A sequência analisada por Donald </a:t>
            </a:r>
            <a:r>
              <a:rPr lang="pt-BR" dirty="0" err="1" smtClean="0"/>
              <a:t>Knuth</a:t>
            </a:r>
            <a:r>
              <a:rPr lang="pt-BR" dirty="0" smtClean="0"/>
              <a:t> possui duas possíveis análises de complexidade:</a:t>
            </a:r>
          </a:p>
          <a:p>
            <a:pPr marL="544251" lvl="1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pt-BR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1,25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44251" lvl="1" indent="0">
              <a:buNone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 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n)² 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Complexidade do 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34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168</TotalTime>
  <Words>227</Words>
  <Application>Microsoft Office PowerPoint</Application>
  <PresentationFormat>Personalizar</PresentationFormat>
  <Paragraphs>27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Custom Theme</vt:lpstr>
      <vt:lpstr>Estruturas de Dados</vt:lpstr>
      <vt:lpstr>Estratégia para Ordenação</vt:lpstr>
      <vt:lpstr>Ordenação Shell</vt:lpstr>
      <vt:lpstr>Link para o vídeo</vt:lpstr>
      <vt:lpstr>Implementação do Método</vt:lpstr>
      <vt:lpstr>Escolha do intervalo</vt:lpstr>
      <vt:lpstr>Complexidade do algoritmo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Julio Cesar Momente</dc:creator>
  <cp:lastModifiedBy>Julio Cesar Momente</cp:lastModifiedBy>
  <cp:revision>26</cp:revision>
  <dcterms:created xsi:type="dcterms:W3CDTF">2016-05-30T21:21:37Z</dcterms:created>
  <dcterms:modified xsi:type="dcterms:W3CDTF">2017-08-23T23:35:17Z</dcterms:modified>
</cp:coreProperties>
</file>