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14/08/2017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Modos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70389"/>
              </p:ext>
            </p:extLst>
          </p:nvPr>
        </p:nvGraphicFramePr>
        <p:xfrm>
          <a:off x="190550" y="2353450"/>
          <a:ext cx="11593288" cy="259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  <a:gridCol w="3832026"/>
                <a:gridCol w="1080120"/>
                <a:gridCol w="5328592"/>
              </a:tblGrid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 para leitura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r+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w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</a:t>
                      </a:r>
                      <a:r>
                        <a:rPr lang="pt-BR" sz="1800" baseline="0" dirty="0" smtClean="0"/>
                        <a:t> para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w+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arquivo-texto</a:t>
                      </a:r>
                      <a:r>
                        <a:rPr lang="pt-BR" sz="1800" baseline="0" dirty="0" smtClean="0"/>
                        <a:t>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a um arquivo-texto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a+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</a:t>
                      </a:r>
                      <a:r>
                        <a:rPr lang="pt-BR" sz="1800" baseline="0" dirty="0" smtClean="0"/>
                        <a:t> cria</a:t>
                      </a:r>
                      <a:r>
                        <a:rPr lang="pt-BR" sz="1800" dirty="0" smtClean="0"/>
                        <a:t> um arquivo-texto  para leitura /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rb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 para leitura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r+b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wb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</a:t>
                      </a:r>
                      <a:r>
                        <a:rPr lang="pt-BR" sz="1800" baseline="0" dirty="0" smtClean="0"/>
                        <a:t> para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w+b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arquivo binário</a:t>
                      </a:r>
                      <a:r>
                        <a:rPr lang="pt-BR" sz="1800" baseline="0" dirty="0" smtClean="0"/>
                        <a:t> para leitura/escrita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a um arquivo binário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a+b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</a:t>
                      </a:r>
                      <a:r>
                        <a:rPr lang="pt-BR" sz="1800" baseline="0" dirty="0" smtClean="0"/>
                        <a:t> cria</a:t>
                      </a:r>
                      <a:r>
                        <a:rPr lang="pt-BR" sz="1800" dirty="0" smtClean="0"/>
                        <a:t> um arquivo binário para leitura / escrita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62558" y="1600571"/>
            <a:ext cx="11593288" cy="4527011"/>
          </a:xfrm>
        </p:spPr>
        <p:txBody>
          <a:bodyPr/>
          <a:lstStyle/>
          <a:p>
            <a:r>
              <a:rPr lang="pt-BR" dirty="0" smtClean="0"/>
              <a:t>Funções:</a:t>
            </a:r>
          </a:p>
          <a:p>
            <a:pPr lvl="1"/>
            <a:r>
              <a:rPr lang="pt-BR" dirty="0" err="1" smtClean="0"/>
              <a:t>putc</a:t>
            </a:r>
            <a:r>
              <a:rPr lang="pt-BR" dirty="0" smtClean="0"/>
              <a:t> / </a:t>
            </a:r>
            <a:r>
              <a:rPr lang="pt-BR" dirty="0" err="1" smtClean="0"/>
              <a:t>fputc</a:t>
            </a:r>
            <a:r>
              <a:rPr lang="pt-BR" dirty="0" smtClean="0"/>
              <a:t> – Escreve um caractere no arquivo</a:t>
            </a:r>
          </a:p>
          <a:p>
            <a:pPr lvl="1"/>
            <a:r>
              <a:rPr lang="pt-BR" dirty="0" err="1" smtClean="0"/>
              <a:t>fprintf</a:t>
            </a:r>
            <a:r>
              <a:rPr lang="pt-BR" dirty="0" smtClean="0"/>
              <a:t> – Escreve dados formatados no arquivo</a:t>
            </a:r>
          </a:p>
          <a:p>
            <a:endParaRPr lang="pt-BR" dirty="0" smtClean="0"/>
          </a:p>
          <a:p>
            <a:r>
              <a:rPr lang="pt-BR" dirty="0" smtClean="0"/>
              <a:t>Sintaxe:</a:t>
            </a:r>
            <a:endParaRPr lang="pt-BR" sz="3600" dirty="0" smtClean="0"/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(‘caractere’,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“Mensagem e/ou formatos”, dados);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de Dados em Arquivos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9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62558" y="1600571"/>
            <a:ext cx="11593288" cy="4527011"/>
          </a:xfrm>
        </p:spPr>
        <p:txBody>
          <a:bodyPr/>
          <a:lstStyle/>
          <a:p>
            <a:r>
              <a:rPr lang="pt-BR" dirty="0" smtClean="0"/>
              <a:t>Funções:</a:t>
            </a:r>
          </a:p>
          <a:p>
            <a:pPr lvl="1"/>
            <a:r>
              <a:rPr lang="pt-BR" dirty="0" err="1" smtClean="0"/>
              <a:t>getc</a:t>
            </a:r>
            <a:r>
              <a:rPr lang="pt-BR" dirty="0" smtClean="0"/>
              <a:t> / </a:t>
            </a:r>
            <a:r>
              <a:rPr lang="pt-BR" dirty="0" err="1" smtClean="0"/>
              <a:t>fgetc</a:t>
            </a:r>
            <a:r>
              <a:rPr lang="pt-BR" dirty="0" smtClean="0"/>
              <a:t> – Lê um caractere do arquivo</a:t>
            </a:r>
          </a:p>
          <a:p>
            <a:pPr lvl="1"/>
            <a:r>
              <a:rPr lang="pt-BR" dirty="0" err="1" smtClean="0"/>
              <a:t>fscanf</a:t>
            </a:r>
            <a:r>
              <a:rPr lang="pt-BR" dirty="0" smtClean="0"/>
              <a:t> – Escreve dados formatados no arquivo</a:t>
            </a:r>
          </a:p>
          <a:p>
            <a:endParaRPr lang="pt-BR" dirty="0" smtClean="0"/>
          </a:p>
          <a:p>
            <a:r>
              <a:rPr lang="pt-BR" dirty="0" smtClean="0"/>
              <a:t>Sintaxe:</a:t>
            </a:r>
            <a:endParaRPr lang="pt-BR" sz="3600" dirty="0" smtClean="0"/>
          </a:p>
          <a:p>
            <a:pPr marL="544251" lvl="1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44251" lvl="1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“formatos”, &amp;variáveis);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Dados em Arquivos de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01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Abrir um arquivo e imprimir seu conteúdo;</a:t>
            </a:r>
          </a:p>
          <a:p>
            <a:r>
              <a:rPr lang="pt-BR" dirty="0" smtClean="0"/>
              <a:t>Criar um arquivo e escrever seu nome e idade;</a:t>
            </a:r>
          </a:p>
          <a:p>
            <a:r>
              <a:rPr lang="pt-BR" dirty="0" smtClean="0"/>
              <a:t>Abrir o arquivo do exemplo anterior e adicionar o nome do curso;</a:t>
            </a:r>
          </a:p>
          <a:p>
            <a:r>
              <a:rPr lang="pt-BR" dirty="0" smtClean="0"/>
              <a:t>Criar um arquivo para guardar suas 4 notas, uma de cada vez e, por fim, armazenar a média das notas.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3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Ler um arquivo texto e contar quantos caracteres ele tem.</a:t>
            </a:r>
          </a:p>
          <a:p>
            <a:r>
              <a:rPr lang="pt-BR" dirty="0" smtClean="0"/>
              <a:t>Ler um arquivo texto e contar quanto de cada vogal existe.</a:t>
            </a:r>
          </a:p>
          <a:p>
            <a:r>
              <a:rPr lang="pt-BR" dirty="0"/>
              <a:t>Escrever um programa que abre o arquivo de notas de alunos, calcula a média com base na nota desses alunos e reescreve o arquivo incluindo as informações da média e a situação (aprovado / reprovado);</a:t>
            </a:r>
          </a:p>
          <a:p>
            <a:r>
              <a:rPr lang="pt-BR" dirty="0"/>
              <a:t>Escrever um programa que recebe um valor inteiro do usuário e gerar essa quantidade de valores aleatórios e guarda esses valores em um arquivo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57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utilizada para armazenar informações de forma permanente;</a:t>
            </a:r>
          </a:p>
          <a:p>
            <a:r>
              <a:rPr lang="pt-BR" dirty="0" smtClean="0"/>
              <a:t>Em C, qualquer coisa pode ser um arquivo, desde um arquivo em disco até um dispositivo como o teclado;</a:t>
            </a:r>
          </a:p>
          <a:p>
            <a:r>
              <a:rPr lang="pt-BR" dirty="0" smtClean="0"/>
              <a:t>Muito frequentemente desejamos manter as informações produzidas por um sistema, mesmo após o seu término. Para isso devemos utilizar os arquivos, para garantir a persistência da informação.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14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Arquivos são os dispositivos e documentos propriamente ditos, cada um com suas especificidades;</a:t>
            </a:r>
          </a:p>
          <a:p>
            <a:r>
              <a:rPr lang="pt-BR" dirty="0" smtClean="0"/>
              <a:t>Toda vez que um arquivo é aberto em C ele torna-se uma </a:t>
            </a:r>
            <a:r>
              <a:rPr lang="pt-BR" i="1" dirty="0" err="1" smtClean="0"/>
              <a:t>stream</a:t>
            </a:r>
            <a:r>
              <a:rPr lang="pt-BR" i="1" dirty="0" smtClean="0"/>
              <a:t> </a:t>
            </a:r>
            <a:r>
              <a:rPr lang="pt-BR" dirty="0" smtClean="0"/>
              <a:t> que é uma maneira de tratar indistintamente os diversos tipos de arquivos que podem ser manipulados</a:t>
            </a:r>
            <a:endParaRPr lang="pt-BR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</a:t>
            </a:r>
            <a:r>
              <a:rPr lang="pt-BR" i="1" dirty="0" err="1" smtClean="0"/>
              <a:t>vs</a:t>
            </a:r>
            <a:r>
              <a:rPr lang="pt-BR" i="1" dirty="0" smtClean="0"/>
              <a:t> </a:t>
            </a:r>
            <a:r>
              <a:rPr lang="pt-BR" i="1" dirty="0" err="1" smtClean="0"/>
              <a:t>Streams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60998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tratamento de um arquivo como uma </a:t>
            </a:r>
            <a:r>
              <a:rPr lang="pt-BR" i="1" dirty="0" err="1" smtClean="0"/>
              <a:t>stream</a:t>
            </a:r>
            <a:r>
              <a:rPr lang="pt-BR" i="1" dirty="0" smtClean="0"/>
              <a:t> </a:t>
            </a:r>
            <a:r>
              <a:rPr lang="pt-BR" dirty="0" smtClean="0"/>
              <a:t>de texto converte as informações em cadeias de caracteres (</a:t>
            </a:r>
            <a:r>
              <a:rPr lang="pt-BR" dirty="0" err="1" smtClean="0"/>
              <a:t>strings</a:t>
            </a:r>
            <a:r>
              <a:rPr lang="pt-BR" dirty="0" smtClean="0"/>
              <a:t>)</a:t>
            </a:r>
          </a:p>
          <a:p>
            <a:r>
              <a:rPr lang="pt-BR" dirty="0" smtClean="0"/>
              <a:t>As </a:t>
            </a:r>
            <a:r>
              <a:rPr lang="pt-BR" i="1" dirty="0" err="1" smtClean="0"/>
              <a:t>streams</a:t>
            </a:r>
            <a:r>
              <a:rPr lang="pt-BR" dirty="0" smtClean="0"/>
              <a:t> de texto normalmente (não obrigatório) são organizadas em linhas e cada linha termina com um caractere de nova linha;</a:t>
            </a:r>
          </a:p>
          <a:p>
            <a:r>
              <a:rPr lang="pt-BR" dirty="0" smtClean="0"/>
              <a:t>Devido a conversões e traduções, o número de caracteres lidos pode variar do número real constante no arquivo.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Streams</a:t>
            </a:r>
            <a:r>
              <a:rPr lang="pt-BR" i="1" dirty="0" smtClean="0"/>
              <a:t> </a:t>
            </a:r>
            <a:r>
              <a:rPr lang="pt-BR" dirty="0" smtClean="0"/>
              <a:t>de Texto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7770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tratamento de um arquivo como uma </a:t>
            </a:r>
            <a:r>
              <a:rPr lang="pt-BR" i="1" dirty="0" err="1" smtClean="0"/>
              <a:t>stream</a:t>
            </a:r>
            <a:r>
              <a:rPr lang="pt-BR" dirty="0" smtClean="0"/>
              <a:t> binária considera as informações do arquivo como uma sequência de </a:t>
            </a:r>
            <a:r>
              <a:rPr lang="pt-BR" i="1" dirty="0" smtClean="0"/>
              <a:t>bytes</a:t>
            </a:r>
            <a:r>
              <a:rPr lang="pt-BR" dirty="0" smtClean="0"/>
              <a:t> e não faz nenhuma tradução ou conversão;</a:t>
            </a:r>
          </a:p>
          <a:p>
            <a:r>
              <a:rPr lang="pt-BR" dirty="0" smtClean="0"/>
              <a:t>O número de </a:t>
            </a:r>
            <a:r>
              <a:rPr lang="pt-BR" i="1" dirty="0" smtClean="0"/>
              <a:t>bytes</a:t>
            </a:r>
            <a:r>
              <a:rPr lang="pt-BR" dirty="0" smtClean="0"/>
              <a:t> lidos é idêntico ao número de </a:t>
            </a:r>
            <a:r>
              <a:rPr lang="pt-BR" i="1" dirty="0" smtClean="0"/>
              <a:t>bytes </a:t>
            </a:r>
            <a:r>
              <a:rPr lang="pt-BR" dirty="0" smtClean="0"/>
              <a:t>real do arquivo;</a:t>
            </a:r>
          </a:p>
          <a:p>
            <a:r>
              <a:rPr lang="pt-BR" dirty="0" smtClean="0"/>
              <a:t>Para preencher um setor do disco, o sistema operacional pode preencher os arquivos binários com </a:t>
            </a:r>
            <a:r>
              <a:rPr lang="pt-BR" i="1" dirty="0" smtClean="0"/>
              <a:t>bytes </a:t>
            </a:r>
            <a:r>
              <a:rPr lang="pt-BR" dirty="0" smtClean="0"/>
              <a:t>nulos;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Streams</a:t>
            </a:r>
            <a:r>
              <a:rPr lang="pt-BR" i="1" dirty="0" smtClean="0"/>
              <a:t> </a:t>
            </a:r>
            <a:r>
              <a:rPr lang="pt-BR" dirty="0" smtClean="0"/>
              <a:t>Binárias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881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para tratamento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65567"/>
              </p:ext>
            </p:extLst>
          </p:nvPr>
        </p:nvGraphicFramePr>
        <p:xfrm>
          <a:off x="190550" y="2353450"/>
          <a:ext cx="11593288" cy="397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/>
                <a:gridCol w="4336082"/>
                <a:gridCol w="1267341"/>
                <a:gridCol w="4637315"/>
              </a:tblGrid>
              <a:tr h="37092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Função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Função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fopen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fprintf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Desempenha a função </a:t>
                      </a:r>
                      <a:r>
                        <a:rPr lang="pt-BR" sz="1800" b="1" dirty="0" err="1" smtClean="0"/>
                        <a:t>printf</a:t>
                      </a:r>
                      <a:r>
                        <a:rPr lang="pt-BR" sz="1800" b="0" dirty="0" smtClean="0"/>
                        <a:t> para arquivos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fclose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Fecha um</a:t>
                      </a:r>
                      <a:r>
                        <a:rPr lang="pt-BR" sz="1800" baseline="0" dirty="0" smtClean="0"/>
                        <a:t>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fscanf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Desempenha a função </a:t>
                      </a:r>
                      <a:r>
                        <a:rPr lang="pt-BR" sz="1800" b="1" dirty="0" err="1" smtClean="0"/>
                        <a:t>scanf</a:t>
                      </a:r>
                      <a:r>
                        <a:rPr lang="pt-BR" sz="1800" b="0" dirty="0" smtClean="0"/>
                        <a:t> para arquivos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Escreve um caractere</a:t>
                      </a:r>
                      <a:r>
                        <a:rPr lang="pt-BR" sz="1800" baseline="0" dirty="0" smtClean="0"/>
                        <a:t> num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Fread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Lê um bloco de dados do arquivo</a:t>
                      </a:r>
                      <a:endParaRPr lang="pt-BR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 mesmo que </a:t>
                      </a:r>
                      <a:r>
                        <a:rPr lang="pt-BR" sz="1800" dirty="0" err="1" smtClean="0"/>
                        <a:t>putc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Fwrite</a:t>
                      </a:r>
                      <a:r>
                        <a:rPr lang="pt-BR" dirty="0" smtClean="0"/>
                        <a:t>()</a:t>
                      </a:r>
                      <a:endParaRPr lang="pt-BR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Escreve um bloco de dados em um arquivo</a:t>
                      </a:r>
                      <a:endParaRPr lang="pt-BR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Lê um caractere de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feof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 fim do arquivo foi</a:t>
                      </a:r>
                      <a:r>
                        <a:rPr lang="pt-BR" sz="1800" baseline="0" dirty="0" smtClean="0"/>
                        <a:t> atingido 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fgetc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 mesmo que</a:t>
                      </a:r>
                      <a:r>
                        <a:rPr lang="pt-BR" sz="1800" baseline="0" dirty="0" smtClean="0"/>
                        <a:t> </a:t>
                      </a:r>
                      <a:r>
                        <a:rPr lang="pt-BR" sz="1800" baseline="0" dirty="0" err="1" smtClean="0"/>
                        <a:t>getc</a:t>
                      </a:r>
                      <a:r>
                        <a:rPr lang="pt-BR" sz="1800" baseline="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ferror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ocorreu um</a:t>
                      </a:r>
                      <a:r>
                        <a:rPr lang="pt-BR" sz="1800" baseline="0" dirty="0" smtClean="0"/>
                        <a:t> erro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fseek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Posiciona o arquivo em um </a:t>
                      </a:r>
                      <a:r>
                        <a:rPr lang="pt-BR" sz="1800" i="1" dirty="0" smtClean="0"/>
                        <a:t>byte</a:t>
                      </a:r>
                      <a:r>
                        <a:rPr lang="pt-BR" sz="1800" i="0" baseline="0" dirty="0" smtClean="0"/>
                        <a:t> específico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rewind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Reposiciona</a:t>
                      </a:r>
                      <a:r>
                        <a:rPr lang="pt-BR" sz="1800" baseline="0" dirty="0" smtClean="0"/>
                        <a:t> o indicador de posição no começo do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Fputs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Escreve uma </a:t>
                      </a:r>
                      <a:r>
                        <a:rPr lang="pt-BR" sz="1800" dirty="0" err="1" smtClean="0"/>
                        <a:t>string</a:t>
                      </a:r>
                      <a:r>
                        <a:rPr lang="pt-BR" sz="1800" dirty="0" smtClean="0"/>
                        <a:t> no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Apaga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  <a:tr h="37092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Fgets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Lê uma </a:t>
                      </a:r>
                      <a:r>
                        <a:rPr lang="pt-BR" sz="1800" dirty="0" err="1" smtClean="0"/>
                        <a:t>string</a:t>
                      </a:r>
                      <a:r>
                        <a:rPr lang="pt-BR" sz="1800" dirty="0" smtClean="0"/>
                        <a:t> do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fflush</a:t>
                      </a:r>
                      <a:r>
                        <a:rPr lang="pt-BR" sz="1800" dirty="0" smtClean="0"/>
                        <a:t>()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Descarrega um arquivo</a:t>
                      </a:r>
                      <a:endParaRPr lang="pt-BR" sz="1800" dirty="0"/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Macros para o tratamento de arquivos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1964"/>
              </p:ext>
            </p:extLst>
          </p:nvPr>
        </p:nvGraphicFramePr>
        <p:xfrm>
          <a:off x="1126654" y="2565698"/>
          <a:ext cx="98551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14"/>
                <a:gridCol w="72355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Macro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EOF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Sinaliza</a:t>
                      </a:r>
                      <a:r>
                        <a:rPr lang="pt-BR" baseline="0" dirty="0" smtClean="0"/>
                        <a:t> o fim do arquivo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FOPEN_MAX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máximo</a:t>
                      </a:r>
                      <a:r>
                        <a:rPr lang="pt-BR" baseline="0" dirty="0" smtClean="0"/>
                        <a:t> de arquivos que podem ser abertos ao mesmo tempo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 de início de busca pela</a:t>
                      </a:r>
                      <a:r>
                        <a:rPr lang="pt-BR" baseline="0" dirty="0" smtClean="0"/>
                        <a:t> função </a:t>
                      </a:r>
                      <a:r>
                        <a:rPr lang="pt-BR" baseline="0" dirty="0" err="1" smtClean="0"/>
                        <a:t>fseek</a:t>
                      </a:r>
                      <a:r>
                        <a:rPr lang="pt-BR" baseline="0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SEEK_CUR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corrente de busca em um arquivo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SEEK_END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final de busca pela</a:t>
                      </a:r>
                      <a:r>
                        <a:rPr lang="pt-BR" baseline="0" dirty="0" smtClean="0"/>
                        <a:t> função </a:t>
                      </a:r>
                      <a:r>
                        <a:rPr lang="pt-BR" baseline="0" dirty="0" err="1" smtClean="0"/>
                        <a:t>fseek</a:t>
                      </a:r>
                      <a:r>
                        <a:rPr lang="pt-BR" baseline="0" dirty="0" smtClean="0"/>
                        <a:t>()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1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609520" y="1600571"/>
            <a:ext cx="11174317" cy="4527011"/>
          </a:xfrm>
        </p:spPr>
        <p:txBody>
          <a:bodyPr/>
          <a:lstStyle/>
          <a:p>
            <a:r>
              <a:rPr lang="pt-BR" dirty="0" smtClean="0"/>
              <a:t>Para manipular um arquivo em C é necessário utilizar um ponteiro para arquivo;</a:t>
            </a:r>
          </a:p>
          <a:p>
            <a:r>
              <a:rPr lang="pt-BR" dirty="0" smtClean="0"/>
              <a:t>Este ponteiro armazena o nome, o status e a posição atual do arquivo;</a:t>
            </a:r>
          </a:p>
          <a:p>
            <a:r>
              <a:rPr lang="pt-BR" dirty="0" smtClean="0"/>
              <a:t>Um ponteiro para arquivo deve ser declarado sob o tipo </a:t>
            </a:r>
            <a:r>
              <a:rPr lang="pt-BR" b="1" dirty="0" smtClean="0"/>
              <a:t>FILE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para arquivo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5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pPr marL="544251" lvl="1" indent="0">
              <a:buNone/>
            </a:pP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pt-BR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nome_do_arquivo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</a:t>
            </a:r>
            <a:r>
              <a:rPr lang="pt-BR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dirty="0" smtClean="0"/>
              <a:t>A função devolve um ponteiro para um arquivo se a abertura foi bem sucedida ou nulo caso contrário;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439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76</TotalTime>
  <Words>839</Words>
  <Application>Microsoft Office PowerPoint</Application>
  <PresentationFormat>Personalizar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Custom Theme</vt:lpstr>
      <vt:lpstr>Estruturas de Dados</vt:lpstr>
      <vt:lpstr>Arquivos</vt:lpstr>
      <vt:lpstr>Arquivos vs Streams</vt:lpstr>
      <vt:lpstr>Streams de Texto</vt:lpstr>
      <vt:lpstr>Streams Binárias</vt:lpstr>
      <vt:lpstr>Funções para tratamento de arquivos</vt:lpstr>
      <vt:lpstr>Macros para o tratamento de arquivos</vt:lpstr>
      <vt:lpstr>Ponteiro para arquivo</vt:lpstr>
      <vt:lpstr>Abertura de arquivos</vt:lpstr>
      <vt:lpstr>Modos de arquivos</vt:lpstr>
      <vt:lpstr>Escrita de Dados em Arquivos de Texto</vt:lpstr>
      <vt:lpstr>Leitura de Dados em Arquivos de Texto</vt:lpstr>
      <vt:lpstr>Exemplos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12</cp:revision>
  <dcterms:created xsi:type="dcterms:W3CDTF">2016-05-30T21:21:37Z</dcterms:created>
  <dcterms:modified xsi:type="dcterms:W3CDTF">2017-08-14T17:41:24Z</dcterms:modified>
</cp:coreProperties>
</file>