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</p:sldIdLst>
  <p:sldSz cx="12190413" cy="6859588"/>
  <p:notesSz cx="6858000" cy="9144000"/>
  <p:defaultTextStyle>
    <a:defPPr>
      <a:defRPr lang="pt-BR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2" y="-9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5757"/>
            <a:ext cx="8257680" cy="925437"/>
          </a:xfrm>
        </p:spPr>
        <p:txBody>
          <a:bodyPr/>
          <a:lstStyle>
            <a:lvl1pPr marL="0" indent="0" algn="r" latinLnBrk="0">
              <a:buNone/>
              <a:defRPr lang="pt-BR" sz="3300"/>
            </a:lvl1pPr>
            <a:lvl2pPr marL="544251" indent="0" algn="ctr">
              <a:buNone/>
            </a:lvl2pPr>
            <a:lvl3pPr marL="1088502" indent="0" algn="ctr">
              <a:buNone/>
            </a:lvl3pPr>
            <a:lvl4pPr marL="1632753" indent="0" algn="ctr">
              <a:buNone/>
            </a:lvl4pPr>
            <a:lvl5pPr marL="2177004" indent="0" algn="ctr">
              <a:buNone/>
            </a:lvl5pPr>
            <a:lvl6pPr marL="2721254" indent="0" algn="ctr">
              <a:buNone/>
            </a:lvl6pPr>
            <a:lvl7pPr marL="3265505" indent="0" algn="ctr">
              <a:buNone/>
            </a:lvl7pPr>
            <a:lvl8pPr marL="3809756" indent="0" algn="ctr">
              <a:buNone/>
            </a:lvl8pPr>
            <a:lvl9pPr marL="4354007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7636"/>
            <a:ext cx="10102437" cy="1470365"/>
          </a:xfrm>
        </p:spPr>
        <p:txBody>
          <a:bodyPr anchor="b" anchorCtr="0"/>
          <a:lstStyle>
            <a:lvl1pPr algn="r" latinLnBrk="0">
              <a:defRPr lang="pt-BR" sz="4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21/08/2017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21/08/2017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21/08/2017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21/08/2017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21/08/2017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21/08/2017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21/08/2017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lIns="108850" tIns="54425" rIns="108850" bIns="54425"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lIns="108850" tIns="54425" rIns="108850" bIns="54425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21/08/2017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6671"/>
            <a:ext cx="3860297" cy="476360"/>
          </a:xfrm>
          <a:prstGeom prst="rect">
            <a:avLst/>
          </a:prstGeom>
        </p:spPr>
        <p:txBody>
          <a:bodyPr lIns="108850" tIns="54425" rIns="108850" bIns="54425"/>
          <a:lstStyle>
            <a:lvl1pPr algn="ctr" latinLnBrk="0">
              <a:defRPr lang="pt-BR" sz="12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52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43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408188" indent="-408188" eaLnBrk="1" latinLnBrk="0" hangingPunct="1">
        <a:buChar char="•"/>
        <a:defRPr lang="pt-BR" sz="3300">
          <a:latin typeface="+mn-lt"/>
        </a:defRPr>
      </a:lvl1pPr>
      <a:lvl2pPr marL="884408" indent="-340157" eaLnBrk="1" hangingPunct="1">
        <a:buChar char="–"/>
        <a:defRPr lang="pt-BR" sz="2900">
          <a:latin typeface="+mn-lt"/>
        </a:defRPr>
      </a:lvl2pPr>
      <a:lvl3pPr marL="1360627" indent="-272125" eaLnBrk="1" hangingPunct="1">
        <a:buChar char="•"/>
        <a:defRPr lang="pt-BR" sz="2900">
          <a:latin typeface="+mn-lt"/>
        </a:defRPr>
      </a:lvl3pPr>
      <a:lvl4pPr marL="1904878" indent="-272125" eaLnBrk="1" hangingPunct="1">
        <a:buChar char="–"/>
        <a:defRPr lang="pt-BR" sz="2400">
          <a:latin typeface="+mn-lt"/>
        </a:defRPr>
      </a:lvl4pPr>
      <a:lvl5pPr marL="2449129" indent="-272125" eaLnBrk="1" hangingPunct="1">
        <a:buChar char="»"/>
        <a:defRPr lang="pt-BR" sz="2400">
          <a:latin typeface="+mn-lt"/>
        </a:defRPr>
      </a:lvl5pPr>
      <a:lvl6pPr marL="2993380" indent="-272125" eaLnBrk="1" hangingPunct="1">
        <a:buChar char="•"/>
        <a:defRPr lang="pt-BR" sz="2400"/>
      </a:lvl6pPr>
      <a:lvl7pPr marL="3537631" indent="-272125" eaLnBrk="1" hangingPunct="1">
        <a:buChar char="•"/>
        <a:defRPr lang="pt-BR" sz="2400"/>
      </a:lvl7pPr>
      <a:lvl8pPr marL="4081882" indent="-272125" eaLnBrk="1" hangingPunct="1">
        <a:buChar char="•"/>
        <a:defRPr lang="pt-BR" sz="2400"/>
      </a:lvl8pPr>
      <a:lvl9pPr marL="4626132" indent="-272125" eaLnBrk="1" hangingPunct="1">
        <a:buChar char="•"/>
        <a:defRPr lang="pt-BR" sz="24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544251" eaLnBrk="1" hangingPunct="1"/>
      <a:lvl3pPr marL="1088502" eaLnBrk="1" hangingPunct="1"/>
      <a:lvl4pPr marL="1632753" eaLnBrk="1" hangingPunct="1"/>
      <a:lvl5pPr marL="2177004" eaLnBrk="1" hangingPunct="1"/>
      <a:lvl6pPr marL="2721254" eaLnBrk="1" hangingPunct="1"/>
      <a:lvl7pPr marL="3265505" eaLnBrk="1" hangingPunct="1"/>
      <a:lvl8pPr marL="3809756" eaLnBrk="1" hangingPunct="1"/>
      <a:lvl9pPr marL="4354007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Modos de arquivos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770389"/>
              </p:ext>
            </p:extLst>
          </p:nvPr>
        </p:nvGraphicFramePr>
        <p:xfrm>
          <a:off x="190550" y="2353450"/>
          <a:ext cx="11593288" cy="259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50"/>
                <a:gridCol w="3832026"/>
                <a:gridCol w="1080120"/>
                <a:gridCol w="5328592"/>
              </a:tblGrid>
              <a:tr h="37092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Modo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Descrição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Modo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Descrição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arquivo-texto para leitura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r+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arquivo-texto para leitura/escrita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w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arquivo-texto</a:t>
                      </a:r>
                      <a:r>
                        <a:rPr lang="pt-BR" sz="1800" baseline="0" dirty="0" smtClean="0"/>
                        <a:t> para 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w+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arquivo-texto</a:t>
                      </a:r>
                      <a:r>
                        <a:rPr lang="pt-BR" sz="1800" baseline="0" dirty="0" smtClean="0"/>
                        <a:t> para leitura/escrita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Anexa a um arquivo-texto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a+</a:t>
                      </a:r>
                      <a:endParaRPr lang="pt-BR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Anexa ou</a:t>
                      </a:r>
                      <a:r>
                        <a:rPr lang="pt-BR" sz="1800" baseline="0" dirty="0" smtClean="0"/>
                        <a:t> cria</a:t>
                      </a:r>
                      <a:r>
                        <a:rPr lang="pt-BR" sz="1800" dirty="0" smtClean="0"/>
                        <a:t> um arquivo-texto  para leitura / 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rb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 binário para leitura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r+b</a:t>
                      </a:r>
                      <a:endParaRPr lang="pt-BR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 binário para leitura/escrita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wb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 binário</a:t>
                      </a:r>
                      <a:r>
                        <a:rPr lang="pt-BR" sz="1800" baseline="0" dirty="0" smtClean="0"/>
                        <a:t> para 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w+b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 binário</a:t>
                      </a:r>
                      <a:r>
                        <a:rPr lang="pt-BR" sz="1800" baseline="0" dirty="0" smtClean="0"/>
                        <a:t> para leitura/escrita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ab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Anexa a um arquivo binário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a+b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Anexa ou</a:t>
                      </a:r>
                      <a:r>
                        <a:rPr lang="pt-BR" sz="1800" baseline="0" dirty="0" smtClean="0"/>
                        <a:t> cria</a:t>
                      </a:r>
                      <a:r>
                        <a:rPr lang="pt-BR" sz="1800" dirty="0" smtClean="0"/>
                        <a:t> um arquivo binário para leitura / 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3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262558" y="1600571"/>
            <a:ext cx="11593288" cy="4527011"/>
          </a:xfrm>
        </p:spPr>
        <p:txBody>
          <a:bodyPr/>
          <a:lstStyle/>
          <a:p>
            <a:r>
              <a:rPr lang="pt-BR" dirty="0" smtClean="0"/>
              <a:t>Funções:</a:t>
            </a:r>
          </a:p>
          <a:p>
            <a:pPr lvl="1"/>
            <a:r>
              <a:rPr lang="pt-BR" dirty="0" err="1" smtClean="0"/>
              <a:t>putc</a:t>
            </a:r>
            <a:r>
              <a:rPr lang="pt-BR" dirty="0" smtClean="0"/>
              <a:t> / </a:t>
            </a:r>
            <a:r>
              <a:rPr lang="pt-BR" dirty="0" err="1" smtClean="0"/>
              <a:t>fputc</a:t>
            </a:r>
            <a:r>
              <a:rPr lang="pt-BR" dirty="0" smtClean="0"/>
              <a:t> – Escreve um caractere no arquivo</a:t>
            </a:r>
          </a:p>
          <a:p>
            <a:pPr lvl="1"/>
            <a:r>
              <a:rPr lang="pt-BR" dirty="0" err="1" smtClean="0"/>
              <a:t>fprintf</a:t>
            </a:r>
            <a:r>
              <a:rPr lang="pt-BR" dirty="0" smtClean="0"/>
              <a:t> – Escreve dados formatados no </a:t>
            </a:r>
            <a:r>
              <a:rPr lang="pt-BR" dirty="0" smtClean="0"/>
              <a:t>arquivo</a:t>
            </a:r>
          </a:p>
          <a:p>
            <a:pPr lvl="1"/>
            <a:r>
              <a:rPr lang="pt-BR" dirty="0" err="1" smtClean="0"/>
              <a:t>Fputs</a:t>
            </a:r>
            <a:r>
              <a:rPr lang="pt-BR" dirty="0" smtClean="0"/>
              <a:t> – Escrever </a:t>
            </a:r>
            <a:r>
              <a:rPr lang="pt-BR" dirty="0" err="1" smtClean="0"/>
              <a:t>strings</a:t>
            </a:r>
            <a:r>
              <a:rPr lang="pt-BR" dirty="0" smtClean="0"/>
              <a:t> no arquivo</a:t>
            </a:r>
            <a:endParaRPr lang="pt-BR" dirty="0" smtClean="0"/>
          </a:p>
          <a:p>
            <a:r>
              <a:rPr lang="pt-BR" dirty="0" smtClean="0"/>
              <a:t>Sintaxe</a:t>
            </a:r>
            <a:r>
              <a:rPr lang="pt-BR" dirty="0" smtClean="0"/>
              <a:t>:</a:t>
            </a:r>
            <a:endParaRPr lang="pt-BR" sz="3600" dirty="0" smtClean="0"/>
          </a:p>
          <a:p>
            <a:pPr marL="544251" lvl="1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putc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(‘caractere’,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ponteiro_arquivo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44251" lvl="1" indent="0">
              <a:buNone/>
            </a:pPr>
            <a:endParaRPr lang="pt-B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4251" lvl="1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ponteiro_arquivo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“Mensagem e/ou formatos”, dados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44251" lvl="1" indent="0">
              <a:buNone/>
            </a:pP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4251" lvl="1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fputs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ponteiro_String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ponteiro_Arquivo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Escrita de Dados em Arquivos de 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498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262558" y="1600571"/>
            <a:ext cx="11593288" cy="4527011"/>
          </a:xfrm>
        </p:spPr>
        <p:txBody>
          <a:bodyPr/>
          <a:lstStyle/>
          <a:p>
            <a:r>
              <a:rPr lang="pt-BR" dirty="0" smtClean="0"/>
              <a:t>Funções:</a:t>
            </a:r>
          </a:p>
          <a:p>
            <a:pPr lvl="1"/>
            <a:r>
              <a:rPr lang="pt-BR" dirty="0" err="1" smtClean="0"/>
              <a:t>getc</a:t>
            </a:r>
            <a:r>
              <a:rPr lang="pt-BR" dirty="0" smtClean="0"/>
              <a:t> / </a:t>
            </a:r>
            <a:r>
              <a:rPr lang="pt-BR" dirty="0" err="1" smtClean="0"/>
              <a:t>fgetc</a:t>
            </a:r>
            <a:r>
              <a:rPr lang="pt-BR" dirty="0" smtClean="0"/>
              <a:t> – Lê um caractere do arquivo</a:t>
            </a:r>
          </a:p>
          <a:p>
            <a:pPr lvl="1"/>
            <a:r>
              <a:rPr lang="pt-BR" dirty="0" err="1" smtClean="0"/>
              <a:t>fscanf</a:t>
            </a:r>
            <a:r>
              <a:rPr lang="pt-BR" dirty="0" smtClean="0"/>
              <a:t> – </a:t>
            </a:r>
            <a:r>
              <a:rPr lang="pt-BR" dirty="0" smtClean="0"/>
              <a:t>Lê dados </a:t>
            </a:r>
            <a:r>
              <a:rPr lang="pt-BR" dirty="0" smtClean="0"/>
              <a:t>formatados </a:t>
            </a:r>
            <a:r>
              <a:rPr lang="pt-BR" dirty="0" smtClean="0"/>
              <a:t>do </a:t>
            </a:r>
            <a:r>
              <a:rPr lang="pt-BR" dirty="0" smtClean="0"/>
              <a:t>arquivo</a:t>
            </a:r>
          </a:p>
          <a:p>
            <a:pPr lvl="1"/>
            <a:r>
              <a:rPr lang="pt-BR" dirty="0" err="1" smtClean="0"/>
              <a:t>fgets</a:t>
            </a:r>
            <a:r>
              <a:rPr lang="pt-BR" dirty="0" smtClean="0"/>
              <a:t> – Le </a:t>
            </a:r>
            <a:r>
              <a:rPr lang="pt-BR" dirty="0" err="1" smtClean="0"/>
              <a:t>Strings</a:t>
            </a:r>
            <a:r>
              <a:rPr lang="pt-BR" dirty="0" smtClean="0"/>
              <a:t>  do arquivo</a:t>
            </a:r>
            <a:endParaRPr lang="pt-BR" dirty="0" smtClean="0"/>
          </a:p>
          <a:p>
            <a:r>
              <a:rPr lang="pt-BR" dirty="0" smtClean="0"/>
              <a:t>Sintaxe:</a:t>
            </a:r>
            <a:endParaRPr lang="pt-BR" sz="3600" dirty="0" smtClean="0"/>
          </a:p>
          <a:p>
            <a:pPr marL="544251" lvl="1" indent="0"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ponteiro_arquivo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44251" lvl="1" indent="0">
              <a:buNone/>
            </a:pPr>
            <a:endParaRPr lang="pt-B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4251" lvl="1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ponteiro_arquivo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“formatos”, &amp;variáveis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44251" lvl="1" indent="0">
              <a:buNone/>
            </a:pP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4251" lvl="1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ponteiro_String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Ncaracteres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ponteiro_Arquivo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de Dados em Arquivos de 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01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Abrir um arquivo e imprimir seu conteúdo;</a:t>
            </a:r>
          </a:p>
          <a:p>
            <a:r>
              <a:rPr lang="pt-BR" dirty="0" smtClean="0"/>
              <a:t>Criar um arquivo e escrever seu nome e idade;</a:t>
            </a:r>
          </a:p>
          <a:p>
            <a:r>
              <a:rPr lang="pt-BR" dirty="0" smtClean="0"/>
              <a:t>Abrir o arquivo do exemplo anterior e adicionar o nome do curso;</a:t>
            </a:r>
          </a:p>
          <a:p>
            <a:r>
              <a:rPr lang="pt-BR" dirty="0" smtClean="0"/>
              <a:t>Criar um arquivo para guardar suas 4 notas, uma de cada vez e, por fim, armazenar a média das notas.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93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Ler um arquivo texto e contar quantos caracteres ele tem.</a:t>
            </a:r>
          </a:p>
          <a:p>
            <a:r>
              <a:rPr lang="pt-BR" dirty="0" smtClean="0"/>
              <a:t>Ler um arquivo texto e contar quanto de cada vogal existe.</a:t>
            </a:r>
          </a:p>
          <a:p>
            <a:r>
              <a:rPr lang="pt-BR" dirty="0" smtClean="0"/>
              <a:t>Ler um arquivo e contar quantas linhas ele tem.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657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Implementar uma agenda de contatos (Nome, telefone e e-mail) usando listas e salvar essa agenda em um arquivo.</a:t>
            </a:r>
          </a:p>
          <a:p>
            <a:r>
              <a:rPr lang="pt-BR" dirty="0" smtClean="0"/>
              <a:t>Se já existir um arquivo com contatos, carregar esses contatos para o programa;</a:t>
            </a:r>
          </a:p>
          <a:p>
            <a:r>
              <a:rPr lang="pt-BR" dirty="0" smtClean="0"/>
              <a:t>As funcionalidades da agenda devem ser apenas visualizar contatos, buscar contato e adicionar contato.</a:t>
            </a:r>
          </a:p>
          <a:p>
            <a:r>
              <a:rPr lang="pt-BR" smtClean="0"/>
              <a:t>Entrega: 31/08/2017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595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Necessário conhecimento prévio do tipo de dados</a:t>
            </a:r>
          </a:p>
          <a:p>
            <a:r>
              <a:rPr lang="pt-BR" dirty="0" smtClean="0"/>
              <a:t>Boa prática: a primeira linha contém a quantidade de valores a </a:t>
            </a:r>
            <a:r>
              <a:rPr lang="pt-BR" smtClean="0"/>
              <a:t>serem lidos</a:t>
            </a:r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+ 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000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Estrutura utilizada para armazenar informações de forma permanente;</a:t>
            </a:r>
          </a:p>
          <a:p>
            <a:r>
              <a:rPr lang="pt-BR" dirty="0" smtClean="0"/>
              <a:t>Em C, qualquer coisa pode ser um arquivo, desde um arquivo em disco até um dispositivo como o teclado;</a:t>
            </a:r>
          </a:p>
          <a:p>
            <a:r>
              <a:rPr lang="pt-BR" dirty="0" smtClean="0"/>
              <a:t>Muito frequentemente desejamos manter as informações produzidas por um sistema, mesmo após o seu término. Para isso devemos utilizar os arquivos, para garantir a persistência da informação.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14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Arquivos são os dispositivos e documentos propriamente ditos, cada um com suas especificidades;</a:t>
            </a:r>
          </a:p>
          <a:p>
            <a:r>
              <a:rPr lang="pt-BR" dirty="0" smtClean="0"/>
              <a:t>Toda vez que um arquivo é aberto em C ele torna-se uma </a:t>
            </a:r>
            <a:r>
              <a:rPr lang="pt-BR" i="1" dirty="0" err="1" smtClean="0"/>
              <a:t>stream</a:t>
            </a:r>
            <a:r>
              <a:rPr lang="pt-BR" i="1" dirty="0" smtClean="0"/>
              <a:t> </a:t>
            </a:r>
            <a:r>
              <a:rPr lang="pt-BR" dirty="0" smtClean="0"/>
              <a:t> que é uma maneira de tratar indistintamente os diversos tipos de arquivos que podem ser manipulados</a:t>
            </a:r>
            <a:endParaRPr lang="pt-BR" i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</a:t>
            </a:r>
            <a:r>
              <a:rPr lang="pt-BR" i="1" dirty="0" err="1" smtClean="0"/>
              <a:t>vs</a:t>
            </a:r>
            <a:r>
              <a:rPr lang="pt-BR" i="1" dirty="0" smtClean="0"/>
              <a:t> </a:t>
            </a:r>
            <a:r>
              <a:rPr lang="pt-BR" i="1" dirty="0" err="1" smtClean="0"/>
              <a:t>Streams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60998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tratamento de um arquivo como uma </a:t>
            </a:r>
            <a:r>
              <a:rPr lang="pt-BR" i="1" dirty="0" err="1" smtClean="0"/>
              <a:t>stream</a:t>
            </a:r>
            <a:r>
              <a:rPr lang="pt-BR" i="1" dirty="0" smtClean="0"/>
              <a:t> </a:t>
            </a:r>
            <a:r>
              <a:rPr lang="pt-BR" dirty="0" smtClean="0"/>
              <a:t>de texto converte as informações em cadeias de caracteres (</a:t>
            </a:r>
            <a:r>
              <a:rPr lang="pt-BR" dirty="0" err="1" smtClean="0"/>
              <a:t>strings</a:t>
            </a:r>
            <a:r>
              <a:rPr lang="pt-BR" dirty="0" smtClean="0"/>
              <a:t>)</a:t>
            </a:r>
          </a:p>
          <a:p>
            <a:r>
              <a:rPr lang="pt-BR" dirty="0" smtClean="0"/>
              <a:t>As </a:t>
            </a:r>
            <a:r>
              <a:rPr lang="pt-BR" i="1" dirty="0" err="1" smtClean="0"/>
              <a:t>streams</a:t>
            </a:r>
            <a:r>
              <a:rPr lang="pt-BR" dirty="0" smtClean="0"/>
              <a:t> de texto normalmente (não obrigatório) são organizadas em linhas e cada linha termina com um caractere de nova linha;</a:t>
            </a:r>
          </a:p>
          <a:p>
            <a:r>
              <a:rPr lang="pt-BR" dirty="0" smtClean="0"/>
              <a:t>Devido a conversões e traduções, o número de caracteres lidos pode variar do número real constante no arquivo.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Streams</a:t>
            </a:r>
            <a:r>
              <a:rPr lang="pt-BR" i="1" dirty="0" smtClean="0"/>
              <a:t> </a:t>
            </a:r>
            <a:r>
              <a:rPr lang="pt-BR" dirty="0" smtClean="0"/>
              <a:t>de Texto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77704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tratamento de um arquivo como uma </a:t>
            </a:r>
            <a:r>
              <a:rPr lang="pt-BR" i="1" dirty="0" err="1" smtClean="0"/>
              <a:t>stream</a:t>
            </a:r>
            <a:r>
              <a:rPr lang="pt-BR" dirty="0" smtClean="0"/>
              <a:t> binária considera as informações do arquivo como uma sequência de </a:t>
            </a:r>
            <a:r>
              <a:rPr lang="pt-BR" i="1" dirty="0" smtClean="0"/>
              <a:t>bytes</a:t>
            </a:r>
            <a:r>
              <a:rPr lang="pt-BR" dirty="0" smtClean="0"/>
              <a:t> e não faz nenhuma tradução ou conversão;</a:t>
            </a:r>
          </a:p>
          <a:p>
            <a:r>
              <a:rPr lang="pt-BR" dirty="0" smtClean="0"/>
              <a:t>O número de </a:t>
            </a:r>
            <a:r>
              <a:rPr lang="pt-BR" i="1" dirty="0" smtClean="0"/>
              <a:t>bytes</a:t>
            </a:r>
            <a:r>
              <a:rPr lang="pt-BR" dirty="0" smtClean="0"/>
              <a:t> lidos é idêntico ao número de </a:t>
            </a:r>
            <a:r>
              <a:rPr lang="pt-BR" i="1" dirty="0" smtClean="0"/>
              <a:t>bytes </a:t>
            </a:r>
            <a:r>
              <a:rPr lang="pt-BR" dirty="0" smtClean="0"/>
              <a:t>real do arquivo;</a:t>
            </a:r>
          </a:p>
          <a:p>
            <a:r>
              <a:rPr lang="pt-BR" dirty="0" smtClean="0"/>
              <a:t>Para preencher um setor do disco, o sistema operacional pode preencher os arquivos binários com </a:t>
            </a:r>
            <a:r>
              <a:rPr lang="pt-BR" i="1" dirty="0" smtClean="0"/>
              <a:t>bytes </a:t>
            </a:r>
            <a:r>
              <a:rPr lang="pt-BR" dirty="0" smtClean="0"/>
              <a:t>nulos;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Streams</a:t>
            </a:r>
            <a:r>
              <a:rPr lang="pt-BR" i="1" dirty="0" smtClean="0"/>
              <a:t> </a:t>
            </a:r>
            <a:r>
              <a:rPr lang="pt-BR" dirty="0" smtClean="0"/>
              <a:t>Binárias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0881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para tratamento de arquivos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265567"/>
              </p:ext>
            </p:extLst>
          </p:nvPr>
        </p:nvGraphicFramePr>
        <p:xfrm>
          <a:off x="190550" y="2353450"/>
          <a:ext cx="11593288" cy="397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50"/>
                <a:gridCol w="4336082"/>
                <a:gridCol w="1267341"/>
                <a:gridCol w="4637315"/>
              </a:tblGrid>
              <a:tr h="37092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Função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Descrição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Função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Descrição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fopen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um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fprintf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Desempenha a função </a:t>
                      </a:r>
                      <a:r>
                        <a:rPr lang="pt-BR" sz="1800" b="1" dirty="0" err="1" smtClean="0"/>
                        <a:t>printf</a:t>
                      </a:r>
                      <a:r>
                        <a:rPr lang="pt-BR" sz="1800" b="0" dirty="0" smtClean="0"/>
                        <a:t> para arquivos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fclose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Fecha um</a:t>
                      </a:r>
                      <a:r>
                        <a:rPr lang="pt-BR" sz="1800" baseline="0" dirty="0" smtClean="0"/>
                        <a:t>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fscanf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Desempenha a função </a:t>
                      </a:r>
                      <a:r>
                        <a:rPr lang="pt-BR" sz="1800" b="1" dirty="0" err="1" smtClean="0"/>
                        <a:t>scanf</a:t>
                      </a:r>
                      <a:r>
                        <a:rPr lang="pt-BR" sz="1800" b="0" dirty="0" smtClean="0"/>
                        <a:t> para arquivos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putc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Escreve um caractere</a:t>
                      </a:r>
                      <a:r>
                        <a:rPr lang="pt-BR" sz="1800" baseline="0" dirty="0" smtClean="0"/>
                        <a:t> num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Fread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Lê um bloco de dados do arquivo</a:t>
                      </a:r>
                      <a:endParaRPr lang="pt-BR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fputc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O mesmo que </a:t>
                      </a:r>
                      <a:r>
                        <a:rPr lang="pt-BR" sz="1800" dirty="0" err="1" smtClean="0"/>
                        <a:t>putc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Fwrite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Escreve um bloco de dados em um arquivo</a:t>
                      </a:r>
                      <a:endParaRPr lang="pt-BR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getc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Lê um caractere de um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feof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Verifica se o fim do arquivo foi</a:t>
                      </a:r>
                      <a:r>
                        <a:rPr lang="pt-BR" sz="1800" baseline="0" dirty="0" smtClean="0"/>
                        <a:t> atingido 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fgetc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O mesmo que</a:t>
                      </a:r>
                      <a:r>
                        <a:rPr lang="pt-BR" sz="1800" baseline="0" dirty="0" smtClean="0"/>
                        <a:t> </a:t>
                      </a:r>
                      <a:r>
                        <a:rPr lang="pt-BR" sz="1800" baseline="0" dirty="0" err="1" smtClean="0"/>
                        <a:t>getc</a:t>
                      </a:r>
                      <a:r>
                        <a:rPr lang="pt-BR" sz="1800" baseline="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ferror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Verifica se ocorreu um</a:t>
                      </a:r>
                      <a:r>
                        <a:rPr lang="pt-BR" sz="1800" baseline="0" dirty="0" smtClean="0"/>
                        <a:t> erro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fseek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Posiciona o arquivo em um </a:t>
                      </a:r>
                      <a:r>
                        <a:rPr lang="pt-BR" sz="1800" i="1" dirty="0" smtClean="0"/>
                        <a:t>byte</a:t>
                      </a:r>
                      <a:r>
                        <a:rPr lang="pt-BR" sz="1800" i="0" baseline="0" dirty="0" smtClean="0"/>
                        <a:t> específico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rewind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Reposiciona</a:t>
                      </a:r>
                      <a:r>
                        <a:rPr lang="pt-BR" sz="1800" baseline="0" dirty="0" smtClean="0"/>
                        <a:t> o indicador de posição no começo do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Fputs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Escreve uma </a:t>
                      </a:r>
                      <a:r>
                        <a:rPr lang="pt-BR" sz="1800" dirty="0" err="1" smtClean="0"/>
                        <a:t>string</a:t>
                      </a:r>
                      <a:r>
                        <a:rPr lang="pt-BR" sz="1800" dirty="0" smtClean="0"/>
                        <a:t> no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remove()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Apaga um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Fgets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Lê uma </a:t>
                      </a:r>
                      <a:r>
                        <a:rPr lang="pt-BR" sz="1800" dirty="0" err="1" smtClean="0"/>
                        <a:t>string</a:t>
                      </a:r>
                      <a:r>
                        <a:rPr lang="pt-BR" sz="1800" dirty="0" smtClean="0"/>
                        <a:t> do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fflush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Descarrega um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65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Macros para o tratamento de arquivos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1964"/>
              </p:ext>
            </p:extLst>
          </p:nvPr>
        </p:nvGraphicFramePr>
        <p:xfrm>
          <a:off x="1126654" y="2565698"/>
          <a:ext cx="98551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614"/>
                <a:gridCol w="723552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Macro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EOF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Sinaliza</a:t>
                      </a:r>
                      <a:r>
                        <a:rPr lang="pt-BR" baseline="0" dirty="0" smtClean="0"/>
                        <a:t> o fim do arquivo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FOPEN_MAX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Número máximo</a:t>
                      </a:r>
                      <a:r>
                        <a:rPr lang="pt-BR" baseline="0" dirty="0" smtClean="0"/>
                        <a:t> de arquivos que podem ser abertos ao mesmo tempo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SEEK_SET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Posição  de início de busca pela</a:t>
                      </a:r>
                      <a:r>
                        <a:rPr lang="pt-BR" baseline="0" dirty="0" smtClean="0"/>
                        <a:t> função </a:t>
                      </a:r>
                      <a:r>
                        <a:rPr lang="pt-BR" baseline="0" dirty="0" err="1" smtClean="0"/>
                        <a:t>fseek</a:t>
                      </a:r>
                      <a:r>
                        <a:rPr lang="pt-BR" baseline="0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SEEK_CUR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Posição corrente de busca em um arquivo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SEEK_END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Posição final de busca pela</a:t>
                      </a:r>
                      <a:r>
                        <a:rPr lang="pt-BR" baseline="0" dirty="0" smtClean="0"/>
                        <a:t> função </a:t>
                      </a:r>
                      <a:r>
                        <a:rPr lang="pt-BR" baseline="0" dirty="0" err="1" smtClean="0"/>
                        <a:t>fseek</a:t>
                      </a:r>
                      <a:r>
                        <a:rPr lang="pt-BR" baseline="0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41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609520" y="1600571"/>
            <a:ext cx="11174317" cy="4527011"/>
          </a:xfrm>
        </p:spPr>
        <p:txBody>
          <a:bodyPr/>
          <a:lstStyle/>
          <a:p>
            <a:r>
              <a:rPr lang="pt-BR" dirty="0" smtClean="0"/>
              <a:t>Para manipular um arquivo em C é necessário utilizar um ponteiro para arquivo;</a:t>
            </a:r>
          </a:p>
          <a:p>
            <a:r>
              <a:rPr lang="pt-BR" dirty="0" smtClean="0"/>
              <a:t>Este ponteiro armazena o nome, o status e a posição atual do arquivo;</a:t>
            </a:r>
          </a:p>
          <a:p>
            <a:r>
              <a:rPr lang="pt-BR" dirty="0" smtClean="0"/>
              <a:t>Um ponteiro para arquivo deve ser declarado sob o tipo </a:t>
            </a:r>
            <a:r>
              <a:rPr lang="pt-BR" b="1" dirty="0" smtClean="0"/>
              <a:t>FILE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arq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Ponteiro para arquivo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055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Sintaxe:</a:t>
            </a:r>
          </a:p>
          <a:p>
            <a:pPr marL="544251" lvl="1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pt-BR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nome_do_arquivo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pt-BR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dirty="0" smtClean="0"/>
              <a:t>A função devolve um ponteiro para um arquivo se a abertura foi bem sucedida ou nulo caso contrário;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Abertura de 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439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109</TotalTime>
  <Words>890</Words>
  <Application>Microsoft Office PowerPoint</Application>
  <PresentationFormat>Personalizar</PresentationFormat>
  <Paragraphs>149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Custom Theme</vt:lpstr>
      <vt:lpstr>Estruturas de Dados</vt:lpstr>
      <vt:lpstr>Arquivos</vt:lpstr>
      <vt:lpstr>Arquivos vs Streams</vt:lpstr>
      <vt:lpstr>Streams de Texto</vt:lpstr>
      <vt:lpstr>Streams Binárias</vt:lpstr>
      <vt:lpstr>Funções para tratamento de arquivos</vt:lpstr>
      <vt:lpstr>Macros para o tratamento de arquivos</vt:lpstr>
      <vt:lpstr>Ponteiro para arquivo</vt:lpstr>
      <vt:lpstr>Abertura de arquivos</vt:lpstr>
      <vt:lpstr>Modos de arquivos</vt:lpstr>
      <vt:lpstr>Escrita de Dados em Arquivos de Texto</vt:lpstr>
      <vt:lpstr>Leitura de Dados em Arquivos de Texto</vt:lpstr>
      <vt:lpstr>Exemplos</vt:lpstr>
      <vt:lpstr>Exercícios</vt:lpstr>
      <vt:lpstr>Trabalho</vt:lpstr>
      <vt:lpstr>Vetores + arquivos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18</cp:revision>
  <dcterms:created xsi:type="dcterms:W3CDTF">2016-05-30T21:21:37Z</dcterms:created>
  <dcterms:modified xsi:type="dcterms:W3CDTF">2017-08-21T18:20:31Z</dcterms:modified>
</cp:coreProperties>
</file>