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0413" cy="6859588"/>
  <p:notesSz cx="6858000" cy="9144000"/>
  <p:defaultTextStyle>
    <a:defPPr>
      <a:defRPr lang="pt-BR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58" y="9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5757"/>
            <a:ext cx="8257680" cy="925437"/>
          </a:xfrm>
        </p:spPr>
        <p:txBody>
          <a:bodyPr/>
          <a:lstStyle>
            <a:lvl1pPr marL="0" indent="0" algn="r" latinLnBrk="0">
              <a:buNone/>
              <a:defRPr lang="pt-BR" sz="3300"/>
            </a:lvl1pPr>
            <a:lvl2pPr marL="544251" indent="0" algn="ctr">
              <a:buNone/>
            </a:lvl2pPr>
            <a:lvl3pPr marL="1088502" indent="0" algn="ctr">
              <a:buNone/>
            </a:lvl3pPr>
            <a:lvl4pPr marL="1632753" indent="0" algn="ctr">
              <a:buNone/>
            </a:lvl4pPr>
            <a:lvl5pPr marL="2177004" indent="0" algn="ctr">
              <a:buNone/>
            </a:lvl5pPr>
            <a:lvl6pPr marL="2721254" indent="0" algn="ctr">
              <a:buNone/>
            </a:lvl6pPr>
            <a:lvl7pPr marL="3265505" indent="0" algn="ctr">
              <a:buNone/>
            </a:lvl7pPr>
            <a:lvl8pPr marL="3809756" indent="0" algn="ctr">
              <a:buNone/>
            </a:lvl8pPr>
            <a:lvl9pPr marL="4354007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7636"/>
            <a:ext cx="10102437" cy="1470365"/>
          </a:xfrm>
        </p:spPr>
        <p:txBody>
          <a:bodyPr anchor="b" anchorCtr="0"/>
          <a:lstStyle>
            <a:lvl1pPr algn="r" latinLnBrk="0">
              <a:defRPr lang="pt-BR" sz="4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lIns="108850" tIns="54425" rIns="108850" bIns="54425"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lIns="108850" tIns="54425" rIns="108850" bIns="54425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25/08/2016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6671"/>
            <a:ext cx="3860297" cy="476360"/>
          </a:xfrm>
          <a:prstGeom prst="rect">
            <a:avLst/>
          </a:prstGeom>
        </p:spPr>
        <p:txBody>
          <a:bodyPr lIns="108850" tIns="54425" rIns="108850" bIns="54425"/>
          <a:lstStyle>
            <a:lvl1pPr algn="ctr" latinLnBrk="0">
              <a:defRPr lang="pt-BR" sz="12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52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43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408188" indent="-408188" eaLnBrk="1" latinLnBrk="0" hangingPunct="1">
        <a:buChar char="•"/>
        <a:defRPr lang="pt-BR" sz="3300">
          <a:latin typeface="+mn-lt"/>
        </a:defRPr>
      </a:lvl1pPr>
      <a:lvl2pPr marL="884408" indent="-340157" eaLnBrk="1" hangingPunct="1">
        <a:buChar char="–"/>
        <a:defRPr lang="pt-BR" sz="2900">
          <a:latin typeface="+mn-lt"/>
        </a:defRPr>
      </a:lvl2pPr>
      <a:lvl3pPr marL="1360627" indent="-272125" eaLnBrk="1" hangingPunct="1">
        <a:buChar char="•"/>
        <a:defRPr lang="pt-BR" sz="2900">
          <a:latin typeface="+mn-lt"/>
        </a:defRPr>
      </a:lvl3pPr>
      <a:lvl4pPr marL="1904878" indent="-272125" eaLnBrk="1" hangingPunct="1">
        <a:buChar char="–"/>
        <a:defRPr lang="pt-BR" sz="2400">
          <a:latin typeface="+mn-lt"/>
        </a:defRPr>
      </a:lvl4pPr>
      <a:lvl5pPr marL="2449129" indent="-272125" eaLnBrk="1" hangingPunct="1">
        <a:buChar char="»"/>
        <a:defRPr lang="pt-BR" sz="2400">
          <a:latin typeface="+mn-lt"/>
        </a:defRPr>
      </a:lvl5pPr>
      <a:lvl6pPr marL="2993380" indent="-272125" eaLnBrk="1" hangingPunct="1">
        <a:buChar char="•"/>
        <a:defRPr lang="pt-BR" sz="2400"/>
      </a:lvl6pPr>
      <a:lvl7pPr marL="3537631" indent="-272125" eaLnBrk="1" hangingPunct="1">
        <a:buChar char="•"/>
        <a:defRPr lang="pt-BR" sz="2400"/>
      </a:lvl7pPr>
      <a:lvl8pPr marL="4081882" indent="-272125" eaLnBrk="1" hangingPunct="1">
        <a:buChar char="•"/>
        <a:defRPr lang="pt-BR" sz="2400"/>
      </a:lvl8pPr>
      <a:lvl9pPr marL="4626132" indent="-272125" eaLnBrk="1" hangingPunct="1">
        <a:buChar char="•"/>
        <a:defRPr lang="pt-BR" sz="24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544251" eaLnBrk="1" hangingPunct="1"/>
      <a:lvl3pPr marL="1088502" eaLnBrk="1" hangingPunct="1"/>
      <a:lvl4pPr marL="1632753" eaLnBrk="1" hangingPunct="1"/>
      <a:lvl5pPr marL="2177004" eaLnBrk="1" hangingPunct="1"/>
      <a:lvl6pPr marL="2721254" eaLnBrk="1" hangingPunct="1"/>
      <a:lvl7pPr marL="3265505" eaLnBrk="1" hangingPunct="1"/>
      <a:lvl8pPr marL="3809756" eaLnBrk="1" hangingPunct="1"/>
      <a:lvl9pPr marL="4354007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O(r)</a:t>
            </a:r>
          </a:p>
          <a:p>
            <a:r>
              <a:rPr lang="pt-BR" dirty="0"/>
              <a:t>Tempo de execução varia linearmente de acordo com o número de entradas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Ordem Linear</a:t>
            </a:r>
            <a:endParaRPr lang="pt-BR" dirty="0"/>
          </a:p>
        </p:txBody>
      </p:sp>
      <p:pic>
        <p:nvPicPr>
          <p:cNvPr id="4" name="Picture 2" descr="http://blogdoenem.com.br/apostilas/conhecimentos_algebricos-web-resources/image/79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94" y="3213770"/>
            <a:ext cx="5330199" cy="354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80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O(n²) – quadrática,  O(n³) – cúbica, O(</a:t>
            </a:r>
            <a:r>
              <a:rPr lang="pt-BR" dirty="0" err="1"/>
              <a:t>n</a:t>
            </a:r>
            <a:r>
              <a:rPr lang="pt-BR" baseline="30000" dirty="0" err="1"/>
              <a:t>x</a:t>
            </a:r>
            <a:r>
              <a:rPr lang="pt-BR" dirty="0"/>
              <a:t>)</a:t>
            </a:r>
          </a:p>
          <a:p>
            <a:r>
              <a:rPr lang="pt-BR" dirty="0"/>
              <a:t>Tempo de execução varia </a:t>
            </a:r>
            <a:r>
              <a:rPr lang="pt-BR" dirty="0" err="1"/>
              <a:t>polinomialmente</a:t>
            </a:r>
            <a:r>
              <a:rPr lang="pt-BR" dirty="0"/>
              <a:t> de acordo com o tamanho da entrada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Ordem Polinomial</a:t>
            </a:r>
            <a:endParaRPr lang="pt-BR" dirty="0"/>
          </a:p>
        </p:txBody>
      </p:sp>
      <p:pic>
        <p:nvPicPr>
          <p:cNvPr id="4" name="Picture 2" descr="http://image.slidesharecdn.com/lecture3-130526183555-phpapp02/95/time-complexity-tnon-13-638.jpg?cb=13701005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26" y="2853730"/>
            <a:ext cx="517468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4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O(log n</a:t>
            </a:r>
            <a:r>
              <a:rPr lang="pt-BR" dirty="0" smtClean="0"/>
              <a:t>), O(n*log n)</a:t>
            </a:r>
            <a:endParaRPr lang="pt-BR" dirty="0"/>
          </a:p>
          <a:p>
            <a:r>
              <a:rPr lang="pt-BR" dirty="0"/>
              <a:t>Tempo de execução varia com o logaritmo do tamanho da entrada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Ordem Logarítmica</a:t>
            </a:r>
            <a:endParaRPr lang="pt-BR" dirty="0"/>
          </a:p>
        </p:txBody>
      </p:sp>
      <p:pic>
        <p:nvPicPr>
          <p:cNvPr id="4" name="Picture 2" descr="http://image.slidesharecdn.com/lecture3-130526183555-phpapp02/95/time-complexity-tnon-13-638.jpg?cb=13701005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926" y="2853730"/>
            <a:ext cx="5184576" cy="389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32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O(2</a:t>
            </a:r>
            <a:r>
              <a:rPr lang="pt-BR" baseline="30000" dirty="0"/>
              <a:t>n</a:t>
            </a:r>
            <a:r>
              <a:rPr lang="pt-BR" dirty="0"/>
              <a:t>)</a:t>
            </a:r>
          </a:p>
          <a:p>
            <a:r>
              <a:rPr lang="pt-BR" dirty="0"/>
              <a:t>Tempo de execução varia exponencialmente com o tamanho da entrada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Ordem Exponencial</a:t>
            </a:r>
            <a:endParaRPr lang="pt-BR" dirty="0"/>
          </a:p>
        </p:txBody>
      </p:sp>
      <p:pic>
        <p:nvPicPr>
          <p:cNvPr id="4" name="Picture 2" descr="http://image.slidesharecdn.com/lecture3-130526183555-phpapp02/95/time-complexity-tnon-13-638.jpg?cb=13701005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34" y="3120635"/>
            <a:ext cx="4975758" cy="37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25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Complexidade Temporal</a:t>
            </a:r>
          </a:p>
          <a:p>
            <a:pPr lvl="1"/>
            <a:r>
              <a:rPr lang="pt-BR" dirty="0"/>
              <a:t>Tempo de execução</a:t>
            </a:r>
          </a:p>
          <a:p>
            <a:pPr lvl="1"/>
            <a:r>
              <a:rPr lang="pt-BR" dirty="0"/>
              <a:t>Número de instruções</a:t>
            </a:r>
          </a:p>
          <a:p>
            <a:r>
              <a:rPr lang="pt-BR" dirty="0"/>
              <a:t>Complexidade Espacial</a:t>
            </a:r>
          </a:p>
          <a:p>
            <a:pPr lvl="1"/>
            <a:r>
              <a:rPr lang="pt-BR" dirty="0"/>
              <a:t>Espaço de memória</a:t>
            </a:r>
          </a:p>
          <a:p>
            <a:pPr lvl="1"/>
            <a:r>
              <a:rPr lang="pt-BR" dirty="0"/>
              <a:t>Número de variáveis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 de Algoritmos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310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Quanto tempo um programa demora para executar</a:t>
            </a:r>
            <a:r>
              <a:rPr lang="pt-BR" dirty="0" smtClean="0"/>
              <a:t>?</a:t>
            </a:r>
          </a:p>
          <a:p>
            <a:endParaRPr lang="pt-BR" dirty="0"/>
          </a:p>
          <a:p>
            <a:r>
              <a:rPr lang="pt-BR" dirty="0"/>
              <a:t>Qual algoritmo resolve o problema em menos tempo</a:t>
            </a:r>
            <a:r>
              <a:rPr lang="pt-BR" dirty="0" smtClean="0"/>
              <a:t>?</a:t>
            </a:r>
          </a:p>
          <a:p>
            <a:endParaRPr lang="pt-BR" dirty="0"/>
          </a:p>
          <a:p>
            <a:r>
              <a:rPr lang="pt-BR" dirty="0"/>
              <a:t>Como descobrir o quão eficiente é um algoritmo?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 Temporal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0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Define os limite do tempo de execução de melhor e pior casos e caso médio;</a:t>
            </a:r>
          </a:p>
          <a:p>
            <a:r>
              <a:rPr lang="pt-BR" dirty="0"/>
              <a:t>Dado por funções bem conhecidas</a:t>
            </a:r>
          </a:p>
          <a:p>
            <a:r>
              <a:rPr lang="pt-BR" dirty="0"/>
              <a:t>Notações </a:t>
            </a:r>
            <a:r>
              <a:rPr lang="el-GR" dirty="0">
                <a:latin typeface="Cambria Math"/>
                <a:ea typeface="Cambria Math"/>
              </a:rPr>
              <a:t>Ω</a:t>
            </a:r>
            <a:r>
              <a:rPr lang="pt-BR" dirty="0">
                <a:latin typeface="Cambria Math"/>
                <a:ea typeface="Cambria Math"/>
              </a:rPr>
              <a:t>, </a:t>
            </a:r>
            <a:r>
              <a:rPr lang="el-GR" dirty="0">
                <a:latin typeface="Cambria Math"/>
                <a:ea typeface="Cambria Math"/>
              </a:rPr>
              <a:t>Θ</a:t>
            </a:r>
            <a:r>
              <a:rPr lang="pt-BR" dirty="0">
                <a:latin typeface="Cambria Math"/>
                <a:ea typeface="Cambria Math"/>
              </a:rPr>
              <a:t> e O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Assintótica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32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melhor caso, quanto tempo um algoritmo demora para ser executado?</a:t>
            </a:r>
          </a:p>
          <a:p>
            <a:r>
              <a:rPr lang="pt-BR" dirty="0"/>
              <a:t>Quanto tempo demora para ordenar um vetor já ordenado?</a:t>
            </a:r>
          </a:p>
          <a:p>
            <a:r>
              <a:rPr lang="pt-BR" dirty="0"/>
              <a:t>Notação </a:t>
            </a:r>
            <a:r>
              <a:rPr lang="el-GR" dirty="0">
                <a:latin typeface="Cambria Math"/>
                <a:ea typeface="Cambria Math"/>
              </a:rPr>
              <a:t>Ω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 do Melhor Caso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89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pior caso, quanto tempo um algoritmo demora para ser executado?</a:t>
            </a:r>
          </a:p>
          <a:p>
            <a:r>
              <a:rPr lang="pt-BR" dirty="0"/>
              <a:t>Quanto tempo demora para ordenar um vetor em ordem inversa?</a:t>
            </a:r>
          </a:p>
          <a:p>
            <a:r>
              <a:rPr lang="pt-BR" dirty="0"/>
              <a:t>Notação 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 do Pior Caso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51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média, quanto tempo demora para o algoritmo ser executado?</a:t>
            </a:r>
          </a:p>
          <a:p>
            <a:r>
              <a:rPr lang="pt-BR" dirty="0"/>
              <a:t>Quanto tempo demora para ordenar um vetor parcialmente fora de ordem?</a:t>
            </a:r>
          </a:p>
          <a:p>
            <a:r>
              <a:rPr lang="pt-BR" dirty="0"/>
              <a:t>Notação </a:t>
            </a:r>
            <a:r>
              <a:rPr lang="el-GR" dirty="0">
                <a:latin typeface="Cambria Math"/>
                <a:ea typeface="Cambria Math"/>
              </a:rPr>
              <a:t>Θ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 do Caso Médio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081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Contagem de instruções e repetições</a:t>
            </a:r>
          </a:p>
          <a:p>
            <a:r>
              <a:rPr lang="pt-BR" dirty="0"/>
              <a:t>Atribuições e operações lógico-matemáticas valem 1</a:t>
            </a:r>
          </a:p>
          <a:p>
            <a:r>
              <a:rPr lang="pt-BR" dirty="0"/>
              <a:t>Comandos de seleção valem 1</a:t>
            </a:r>
          </a:p>
          <a:p>
            <a:r>
              <a:rPr lang="pt-BR" dirty="0"/>
              <a:t>Repetição, conta-se a quantidade de repetições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Princípio da Contagem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181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O(1)</a:t>
            </a:r>
          </a:p>
          <a:p>
            <a:r>
              <a:rPr lang="pt-BR" dirty="0"/>
              <a:t>Tempo de execução constante, independente do tamanho da entrada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Ordem Constante</a:t>
            </a:r>
            <a:endParaRPr lang="pt-BR" dirty="0"/>
          </a:p>
        </p:txBody>
      </p:sp>
      <p:pic>
        <p:nvPicPr>
          <p:cNvPr id="4" name="Picture 2" descr="http://www.infoescola.com/wp-content/uploads/2010/02/corrente-continu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34" y="3213770"/>
            <a:ext cx="5184576" cy="348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9242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150</TotalTime>
  <Words>291</Words>
  <Application>Microsoft Office PowerPoint</Application>
  <PresentationFormat>Personalizar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Cambria Math</vt:lpstr>
      <vt:lpstr>Corbel</vt:lpstr>
      <vt:lpstr>Custom Theme</vt:lpstr>
      <vt:lpstr>Estruturas de Dados</vt:lpstr>
      <vt:lpstr>Complexidade de Algoritmos</vt:lpstr>
      <vt:lpstr>Complexidade Temporal</vt:lpstr>
      <vt:lpstr>Notação Assintótica</vt:lpstr>
      <vt:lpstr>Complexidade do Melhor Caso</vt:lpstr>
      <vt:lpstr>Complexidade do Pior Caso</vt:lpstr>
      <vt:lpstr>Complexidade do Caso Médio</vt:lpstr>
      <vt:lpstr>Princípio da Contagem</vt:lpstr>
      <vt:lpstr>Ordem Constante</vt:lpstr>
      <vt:lpstr>Ordem Linear</vt:lpstr>
      <vt:lpstr>Ordem Polinomial</vt:lpstr>
      <vt:lpstr>Ordem Logarítmica</vt:lpstr>
      <vt:lpstr>Ordem Exponencial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 Cesar Momente</cp:lastModifiedBy>
  <cp:revision>19</cp:revision>
  <dcterms:created xsi:type="dcterms:W3CDTF">2016-05-30T21:21:37Z</dcterms:created>
  <dcterms:modified xsi:type="dcterms:W3CDTF">2016-08-25T20:24:41Z</dcterms:modified>
</cp:coreProperties>
</file>