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80" r:id="rId16"/>
    <p:sldId id="281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0413" cy="6859588"/>
  <p:notesSz cx="6858000" cy="9144000"/>
  <p:defaultTextStyle>
    <a:defPPr>
      <a:defRPr lang="pt-BR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34" y="-96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213" y="5095757"/>
            <a:ext cx="8257680" cy="925437"/>
          </a:xfrm>
        </p:spPr>
        <p:txBody>
          <a:bodyPr/>
          <a:lstStyle>
            <a:lvl1pPr marL="0" indent="0" algn="r" latinLnBrk="0">
              <a:buNone/>
              <a:defRPr lang="pt-BR" sz="3300"/>
            </a:lvl1pPr>
            <a:lvl2pPr marL="544251" indent="0" algn="ctr">
              <a:buNone/>
            </a:lvl2pPr>
            <a:lvl3pPr marL="1088502" indent="0" algn="ctr">
              <a:buNone/>
            </a:lvl3pPr>
            <a:lvl4pPr marL="1632753" indent="0" algn="ctr">
              <a:buNone/>
            </a:lvl4pPr>
            <a:lvl5pPr marL="2177004" indent="0" algn="ctr">
              <a:buNone/>
            </a:lvl5pPr>
            <a:lvl6pPr marL="2721254" indent="0" algn="ctr">
              <a:buNone/>
            </a:lvl6pPr>
            <a:lvl7pPr marL="3265505" indent="0" algn="ctr">
              <a:buNone/>
            </a:lvl7pPr>
            <a:lvl8pPr marL="3809756" indent="0" algn="ctr">
              <a:buNone/>
            </a:lvl8pPr>
            <a:lvl9pPr marL="4354007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455" y="3607636"/>
            <a:ext cx="10102437" cy="1470365"/>
          </a:xfrm>
        </p:spPr>
        <p:txBody>
          <a:bodyPr anchor="b" anchorCtr="0"/>
          <a:lstStyle>
            <a:lvl1pPr algn="r" latinLnBrk="0">
              <a:defRPr lang="pt-BR" sz="4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lIns="108850" tIns="54425" rIns="108850" bIns="54425"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lIns="108850" tIns="54425" rIns="108850" bIns="54425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521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058" y="6246671"/>
            <a:ext cx="3860297" cy="476360"/>
          </a:xfrm>
          <a:prstGeom prst="rect">
            <a:avLst/>
          </a:prstGeom>
        </p:spPr>
        <p:txBody>
          <a:bodyPr lIns="108850" tIns="54425" rIns="108850" bIns="54425"/>
          <a:lstStyle>
            <a:lvl1pPr algn="ctr" latinLnBrk="0">
              <a:defRPr lang="pt-BR" sz="12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6463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52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43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408188" indent="-408188" eaLnBrk="1" latinLnBrk="0" hangingPunct="1">
        <a:buChar char="•"/>
        <a:defRPr lang="pt-BR" sz="3300">
          <a:latin typeface="+mn-lt"/>
        </a:defRPr>
      </a:lvl1pPr>
      <a:lvl2pPr marL="884408" indent="-340157" eaLnBrk="1" hangingPunct="1">
        <a:buChar char="–"/>
        <a:defRPr lang="pt-BR" sz="2900">
          <a:latin typeface="+mn-lt"/>
        </a:defRPr>
      </a:lvl2pPr>
      <a:lvl3pPr marL="1360627" indent="-272125" eaLnBrk="1" hangingPunct="1">
        <a:buChar char="•"/>
        <a:defRPr lang="pt-BR" sz="2900">
          <a:latin typeface="+mn-lt"/>
        </a:defRPr>
      </a:lvl3pPr>
      <a:lvl4pPr marL="1904878" indent="-272125" eaLnBrk="1" hangingPunct="1">
        <a:buChar char="–"/>
        <a:defRPr lang="pt-BR" sz="2400">
          <a:latin typeface="+mn-lt"/>
        </a:defRPr>
      </a:lvl4pPr>
      <a:lvl5pPr marL="2449129" indent="-272125" eaLnBrk="1" hangingPunct="1">
        <a:buChar char="»"/>
        <a:defRPr lang="pt-BR" sz="2400">
          <a:latin typeface="+mn-lt"/>
        </a:defRPr>
      </a:lvl5pPr>
      <a:lvl6pPr marL="2993380" indent="-272125" eaLnBrk="1" hangingPunct="1">
        <a:buChar char="•"/>
        <a:defRPr lang="pt-BR" sz="2400"/>
      </a:lvl6pPr>
      <a:lvl7pPr marL="3537631" indent="-272125" eaLnBrk="1" hangingPunct="1">
        <a:buChar char="•"/>
        <a:defRPr lang="pt-BR" sz="2400"/>
      </a:lvl7pPr>
      <a:lvl8pPr marL="4081882" indent="-272125" eaLnBrk="1" hangingPunct="1">
        <a:buChar char="•"/>
        <a:defRPr lang="pt-BR" sz="2400"/>
      </a:lvl8pPr>
      <a:lvl9pPr marL="4626132" indent="-272125" eaLnBrk="1" hangingPunct="1">
        <a:buChar char="•"/>
        <a:defRPr lang="pt-BR" sz="24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544251" eaLnBrk="1" hangingPunct="1"/>
      <a:lvl3pPr marL="1088502" eaLnBrk="1" hangingPunct="1"/>
      <a:lvl4pPr marL="1632753" eaLnBrk="1" hangingPunct="1"/>
      <a:lvl5pPr marL="2177004" eaLnBrk="1" hangingPunct="1"/>
      <a:lvl6pPr marL="2721254" eaLnBrk="1" hangingPunct="1"/>
      <a:lvl7pPr marL="3265505" eaLnBrk="1" hangingPunct="1"/>
      <a:lvl8pPr marL="3809756" eaLnBrk="1" hangingPunct="1"/>
      <a:lvl9pPr marL="4354007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Genérica ou Múltipla</a:t>
            </a:r>
            <a:endParaRPr lang="pt-BR" dirty="0"/>
          </a:p>
        </p:txBody>
      </p:sp>
      <p:pic>
        <p:nvPicPr>
          <p:cNvPr id="4" name="Picture 2" descr="http://billmill.org/pymag-trees/images/figure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7666"/>
            <a:ext cx="10770203" cy="295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5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Seminário: 3 grupos – Valor: </a:t>
            </a:r>
            <a:r>
              <a:rPr lang="pt-BR" dirty="0" smtClean="0"/>
              <a:t>5 </a:t>
            </a:r>
            <a:r>
              <a:rPr lang="pt-BR" dirty="0" err="1" smtClean="0"/>
              <a:t>pts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1</a:t>
            </a:r>
            <a:r>
              <a:rPr lang="pt-BR" dirty="0" smtClean="0"/>
              <a:t>: pesquisa sobre Árvore AVL</a:t>
            </a:r>
          </a:p>
          <a:p>
            <a:pPr lvl="1"/>
            <a:r>
              <a:rPr lang="pt-BR" dirty="0" smtClean="0"/>
              <a:t>2</a:t>
            </a:r>
            <a:r>
              <a:rPr lang="pt-BR" dirty="0" smtClean="0"/>
              <a:t>: pesquisa sobre árvore Rubro-Negra</a:t>
            </a:r>
          </a:p>
          <a:p>
            <a:pPr lvl="1"/>
            <a:r>
              <a:rPr lang="pt-BR" dirty="0" smtClean="0"/>
              <a:t>3</a:t>
            </a:r>
            <a:r>
              <a:rPr lang="pt-BR" dirty="0" smtClean="0"/>
              <a:t>: pesquisa sobre árvores B</a:t>
            </a:r>
          </a:p>
          <a:p>
            <a:r>
              <a:rPr lang="pt-BR" dirty="0" smtClean="0"/>
              <a:t>Apresentações: </a:t>
            </a:r>
          </a:p>
          <a:p>
            <a:pPr lvl="1"/>
            <a:r>
              <a:rPr lang="pt-BR" dirty="0" smtClean="0"/>
              <a:t>20 min cada</a:t>
            </a:r>
          </a:p>
          <a:p>
            <a:pPr lvl="1"/>
            <a:r>
              <a:rPr lang="pt-BR" dirty="0" smtClean="0"/>
              <a:t>14/11/2018 </a:t>
            </a:r>
            <a:r>
              <a:rPr lang="pt-BR" dirty="0" smtClean="0"/>
              <a:t>– a partir das 19h 10min</a:t>
            </a:r>
            <a:endParaRPr lang="pt-BR" dirty="0"/>
          </a:p>
          <a:p>
            <a:pPr lvl="1"/>
            <a:r>
              <a:rPr lang="pt-BR" dirty="0" smtClean="0"/>
              <a:t>Na ordem apresentada acima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02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Também conhecida como árvore binária ordenada;</a:t>
            </a:r>
          </a:p>
          <a:p>
            <a:r>
              <a:rPr lang="pt-BR" dirty="0" smtClean="0"/>
              <a:t>Todos os nós na </a:t>
            </a:r>
            <a:r>
              <a:rPr lang="pt-BR" dirty="0" err="1" smtClean="0"/>
              <a:t>sub-árvore</a:t>
            </a:r>
            <a:r>
              <a:rPr lang="pt-BR" dirty="0" smtClean="0"/>
              <a:t> esquerda tem valor menor que o nó raiz;</a:t>
            </a:r>
          </a:p>
          <a:p>
            <a:r>
              <a:rPr lang="pt-BR" dirty="0" smtClean="0"/>
              <a:t>Todos os nós na </a:t>
            </a:r>
            <a:r>
              <a:rPr lang="pt-BR" dirty="0" err="1" smtClean="0"/>
              <a:t>sub-árvore</a:t>
            </a:r>
            <a:r>
              <a:rPr lang="pt-BR" dirty="0" smtClean="0"/>
              <a:t> direita tem valor maior que o nó raiz;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de Busca Binária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83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de Busca Binária</a:t>
            </a:r>
            <a:endParaRPr lang="pt-BR" dirty="0"/>
          </a:p>
        </p:txBody>
      </p:sp>
      <p:pic>
        <p:nvPicPr>
          <p:cNvPr id="2050" name="Picture 2" descr="Resultado de imagem para árvore de busca biná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8" y="1836037"/>
            <a:ext cx="6840760" cy="412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6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número de nós por nível na árvore binária é dado pela seguinte fórmula:</a:t>
            </a:r>
          </a:p>
          <a:p>
            <a:pPr marL="0" indent="0">
              <a:buNone/>
            </a:pPr>
            <a:r>
              <a:rPr lang="pt-BR" dirty="0" smtClean="0"/>
              <a:t>num = 2</a:t>
            </a:r>
            <a:r>
              <a:rPr lang="pt-BR" baseline="30000" dirty="0" smtClean="0"/>
              <a:t>n</a:t>
            </a:r>
            <a:r>
              <a:rPr lang="pt-BR" dirty="0" smtClean="0"/>
              <a:t>, onde n é o nível da árvore;</a:t>
            </a:r>
          </a:p>
          <a:p>
            <a:r>
              <a:rPr lang="pt-BR" dirty="0" smtClean="0"/>
              <a:t>A raiz da árvore está no nível zero;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 de nós por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84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Depende da distribuição de elementos nas </a:t>
            </a:r>
            <a:r>
              <a:rPr lang="pt-BR" dirty="0" err="1" smtClean="0"/>
              <a:t>sub-árvores</a:t>
            </a:r>
            <a:r>
              <a:rPr lang="pt-BR" dirty="0" smtClean="0"/>
              <a:t>;</a:t>
            </a:r>
          </a:p>
          <a:p>
            <a:r>
              <a:rPr lang="pt-BR" dirty="0" smtClean="0"/>
              <a:t>Uma árvore balanceada possui </a:t>
            </a:r>
            <a:r>
              <a:rPr lang="pt-BR" dirty="0" smtClean="0">
                <a:latin typeface="Consolas" panose="020B0609020204030204" pitchFamily="49" charset="0"/>
              </a:rPr>
              <a:t>log</a:t>
            </a:r>
            <a:r>
              <a:rPr lang="pt-BR" baseline="-25000" dirty="0" smtClean="0">
                <a:latin typeface="Consolas" panose="020B0609020204030204" pitchFamily="49" charset="0"/>
              </a:rPr>
              <a:t>2</a:t>
            </a:r>
            <a:r>
              <a:rPr lang="pt-BR" dirty="0" smtClean="0">
                <a:latin typeface="Consolas" panose="020B0609020204030204" pitchFamily="49" charset="0"/>
              </a:rPr>
              <a:t>n</a:t>
            </a:r>
            <a:r>
              <a:rPr lang="pt-BR" dirty="0" smtClean="0"/>
              <a:t> níveis, onde </a:t>
            </a:r>
            <a:r>
              <a:rPr lang="pt-BR" dirty="0" smtClean="0">
                <a:latin typeface="Consolas" panose="020B0609020204030204" pitchFamily="49" charset="0"/>
              </a:rPr>
              <a:t>n</a:t>
            </a:r>
            <a:r>
              <a:rPr lang="pt-BR" dirty="0" smtClean="0"/>
              <a:t> é o número total de elementos;</a:t>
            </a:r>
          </a:p>
          <a:p>
            <a:r>
              <a:rPr lang="pt-BR" dirty="0" smtClean="0"/>
              <a:t>Uma árvore totalmente desbalanceada possui </a:t>
            </a:r>
            <a:r>
              <a:rPr lang="pt-BR" dirty="0" smtClean="0">
                <a:latin typeface="Consolas" panose="020B0609020204030204" pitchFamily="49" charset="0"/>
              </a:rPr>
              <a:t>n</a:t>
            </a:r>
            <a:r>
              <a:rPr lang="pt-BR" dirty="0" smtClean="0"/>
              <a:t> níveis, sendo </a:t>
            </a:r>
            <a:r>
              <a:rPr lang="pt-BR" dirty="0" smtClean="0">
                <a:latin typeface="Consolas" panose="020B0609020204030204" pitchFamily="49" charset="0"/>
              </a:rPr>
              <a:t>n</a:t>
            </a:r>
            <a:r>
              <a:rPr lang="pt-BR" dirty="0" smtClean="0"/>
              <a:t> o número total de elementos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Altura da árvore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71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</a:t>
            </a:r>
            <a:endParaRPr lang="pt-BR" dirty="0"/>
          </a:p>
        </p:txBody>
      </p:sp>
      <p:sp>
        <p:nvSpPr>
          <p:cNvPr id="4" name="AutoShape 2" descr="Resultado de imagem para balanced binary search tree"/>
          <p:cNvSpPr>
            <a:spLocks noChangeAspect="1" noChangeArrowheads="1"/>
          </p:cNvSpPr>
          <p:nvPr/>
        </p:nvSpPr>
        <p:spPr bwMode="auto">
          <a:xfrm>
            <a:off x="63500" y="-136525"/>
            <a:ext cx="59055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90" y="1517529"/>
            <a:ext cx="7777698" cy="50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1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nó da árvore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284109"/>
              </p:ext>
            </p:extLst>
          </p:nvPr>
        </p:nvGraphicFramePr>
        <p:xfrm>
          <a:off x="4583038" y="2493690"/>
          <a:ext cx="2232248" cy="1627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406844">
                <a:tc>
                  <a:txBody>
                    <a:bodyPr/>
                    <a:lstStyle/>
                    <a:p>
                      <a:r>
                        <a:rPr lang="pt-BR" dirty="0" smtClean="0"/>
                        <a:t>Nó</a:t>
                      </a:r>
                      <a:endParaRPr lang="pt-BR" dirty="0"/>
                    </a:p>
                  </a:txBody>
                  <a:tcPr/>
                </a:tc>
              </a:tr>
              <a:tr h="406844">
                <a:tc>
                  <a:txBody>
                    <a:bodyPr/>
                    <a:lstStyle/>
                    <a:p>
                      <a:r>
                        <a:rPr lang="pt-BR" dirty="0" smtClean="0"/>
                        <a:t>Informação</a:t>
                      </a:r>
                      <a:endParaRPr lang="pt-BR" dirty="0"/>
                    </a:p>
                  </a:txBody>
                  <a:tcPr/>
                </a:tc>
              </a:tr>
              <a:tr h="406844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Ponteiro_esq</a:t>
                      </a:r>
                      <a:endParaRPr lang="pt-BR" dirty="0"/>
                    </a:p>
                  </a:txBody>
                  <a:tcPr/>
                </a:tc>
              </a:tr>
              <a:tr h="406844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Ponteiro_dir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Inserção;</a:t>
            </a:r>
          </a:p>
          <a:p>
            <a:r>
              <a:rPr lang="pt-BR" dirty="0" smtClean="0"/>
              <a:t>Impressão;</a:t>
            </a:r>
          </a:p>
          <a:p>
            <a:r>
              <a:rPr lang="pt-BR" dirty="0" smtClean="0"/>
              <a:t>Pesquisa;</a:t>
            </a:r>
          </a:p>
          <a:p>
            <a:r>
              <a:rPr lang="pt-BR" dirty="0" smtClean="0"/>
              <a:t>Remoção.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Árvore de Busca Binária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85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Processo de incluir um novo nó na árvore;</a:t>
            </a:r>
          </a:p>
          <a:p>
            <a:r>
              <a:rPr lang="pt-BR" dirty="0" smtClean="0"/>
              <a:t>Sempre é inserido um nó folha;</a:t>
            </a:r>
          </a:p>
          <a:p>
            <a:r>
              <a:rPr lang="pt-BR" dirty="0" smtClean="0"/>
              <a:t>Necessário encontrar o nó que será pai </a:t>
            </a:r>
            <a:r>
              <a:rPr lang="pt-BR" dirty="0"/>
              <a:t>d</a:t>
            </a:r>
            <a:r>
              <a:rPr lang="pt-BR" dirty="0" smtClean="0"/>
              <a:t>o novo nó;</a:t>
            </a:r>
          </a:p>
          <a:p>
            <a:r>
              <a:rPr lang="pt-BR" dirty="0" smtClean="0"/>
              <a:t>Ajustar o ponteiro do nó pai.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10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Vetores</a:t>
            </a:r>
          </a:p>
          <a:p>
            <a:r>
              <a:rPr lang="pt-BR" dirty="0" smtClean="0"/>
              <a:t>Possível ordenar;</a:t>
            </a:r>
          </a:p>
          <a:p>
            <a:r>
              <a:rPr lang="pt-BR" dirty="0" smtClean="0"/>
              <a:t>Pesquisa eficiente;</a:t>
            </a:r>
          </a:p>
          <a:p>
            <a:r>
              <a:rPr lang="pt-BR" dirty="0" smtClean="0"/>
              <a:t>Desperdício de espaço</a:t>
            </a:r>
          </a:p>
          <a:p>
            <a:r>
              <a:rPr lang="pt-BR" dirty="0" smtClean="0"/>
              <a:t>Conhecimento prévio do tamanho;</a:t>
            </a:r>
          </a:p>
          <a:p>
            <a:r>
              <a:rPr lang="pt-BR" dirty="0" smtClean="0"/>
              <a:t>Acesso direto.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Listas</a:t>
            </a:r>
          </a:p>
          <a:p>
            <a:r>
              <a:rPr lang="pt-BR" dirty="0" smtClean="0"/>
              <a:t>Tamanho indefinido</a:t>
            </a:r>
          </a:p>
          <a:p>
            <a:r>
              <a:rPr lang="pt-BR" dirty="0" smtClean="0"/>
              <a:t>Acesso sequencial;</a:t>
            </a:r>
          </a:p>
          <a:p>
            <a:r>
              <a:rPr lang="pt-BR" dirty="0" smtClean="0"/>
              <a:t>Sem desperdício de espaço;</a:t>
            </a:r>
          </a:p>
          <a:p>
            <a:r>
              <a:rPr lang="pt-BR" dirty="0" smtClean="0"/>
              <a:t>Criação ordenada;</a:t>
            </a:r>
          </a:p>
          <a:p>
            <a:r>
              <a:rPr lang="pt-BR" dirty="0" smtClean="0"/>
              <a:t>Pesquisa ineficiente;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Situação atual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17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3 Percursos:</a:t>
            </a:r>
          </a:p>
          <a:p>
            <a:pPr lvl="1"/>
            <a:r>
              <a:rPr lang="pt-BR" dirty="0" err="1" smtClean="0"/>
              <a:t>Pré</a:t>
            </a:r>
            <a:r>
              <a:rPr lang="pt-BR" dirty="0"/>
              <a:t> </a:t>
            </a:r>
            <a:r>
              <a:rPr lang="pt-BR" dirty="0" smtClean="0"/>
              <a:t>Ordem;</a:t>
            </a:r>
          </a:p>
          <a:p>
            <a:pPr lvl="1"/>
            <a:r>
              <a:rPr lang="pt-BR" dirty="0" smtClean="0"/>
              <a:t>Em ordem;</a:t>
            </a:r>
          </a:p>
          <a:p>
            <a:pPr lvl="1"/>
            <a:r>
              <a:rPr lang="pt-BR" dirty="0" smtClean="0"/>
              <a:t>Pós Ordem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Impressão da Árvore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397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</a:p>
          <a:p>
            <a:pPr lvl="1"/>
            <a:r>
              <a:rPr lang="pt-BR" dirty="0" smtClean="0"/>
              <a:t>Visitar a raiz;</a:t>
            </a:r>
          </a:p>
          <a:p>
            <a:pPr lvl="1"/>
            <a:r>
              <a:rPr lang="pt-BR" dirty="0" smtClean="0"/>
              <a:t>Visitar a </a:t>
            </a:r>
            <a:r>
              <a:rPr lang="pt-BR" dirty="0" err="1" smtClean="0"/>
              <a:t>sub-árvore</a:t>
            </a:r>
            <a:r>
              <a:rPr lang="pt-BR" dirty="0" smtClean="0"/>
              <a:t> à esquerda</a:t>
            </a:r>
          </a:p>
          <a:p>
            <a:pPr lvl="1"/>
            <a:r>
              <a:rPr lang="pt-BR" dirty="0" smtClean="0"/>
              <a:t>Visitar a </a:t>
            </a:r>
            <a:r>
              <a:rPr lang="pt-BR" dirty="0" err="1" smtClean="0"/>
              <a:t>sub-árvore</a:t>
            </a:r>
            <a:r>
              <a:rPr lang="pt-BR" dirty="0" smtClean="0"/>
              <a:t> à direita</a:t>
            </a:r>
          </a:p>
          <a:p>
            <a:pPr lvl="1"/>
            <a:endParaRPr lang="pt-BR" dirty="0"/>
          </a:p>
          <a:p>
            <a:r>
              <a:rPr lang="pt-BR" dirty="0"/>
              <a:t>Este percurso permite que a árvore seja reconstruída, porém os dados não são mostrados de forma ordenada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Percurso </a:t>
            </a:r>
            <a:r>
              <a:rPr lang="pt-BR" dirty="0" err="1" smtClean="0"/>
              <a:t>Pré</a:t>
            </a:r>
            <a:r>
              <a:rPr lang="pt-BR" dirty="0"/>
              <a:t> </a:t>
            </a:r>
            <a:r>
              <a:rPr lang="pt-BR" dirty="0" smtClean="0"/>
              <a:t>Ordem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77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</a:p>
          <a:p>
            <a:pPr lvl="1"/>
            <a:r>
              <a:rPr lang="pt-BR" dirty="0" smtClean="0"/>
              <a:t>Visitar a </a:t>
            </a:r>
            <a:r>
              <a:rPr lang="pt-BR" dirty="0" err="1" smtClean="0"/>
              <a:t>sub-árvore</a:t>
            </a:r>
            <a:r>
              <a:rPr lang="pt-BR" dirty="0" smtClean="0"/>
              <a:t> à esquerda</a:t>
            </a:r>
          </a:p>
          <a:p>
            <a:pPr lvl="1"/>
            <a:r>
              <a:rPr lang="pt-BR" dirty="0"/>
              <a:t>Visitar a raiz;</a:t>
            </a:r>
            <a:endParaRPr lang="pt-BR" dirty="0" smtClean="0"/>
          </a:p>
          <a:p>
            <a:pPr lvl="1"/>
            <a:r>
              <a:rPr lang="pt-BR" dirty="0" smtClean="0"/>
              <a:t>Visitar a </a:t>
            </a:r>
            <a:r>
              <a:rPr lang="pt-BR" dirty="0" err="1" smtClean="0"/>
              <a:t>sub-árvore</a:t>
            </a:r>
            <a:r>
              <a:rPr lang="pt-BR" dirty="0" smtClean="0"/>
              <a:t> à direita</a:t>
            </a:r>
          </a:p>
          <a:p>
            <a:endParaRPr lang="pt-BR" dirty="0"/>
          </a:p>
          <a:p>
            <a:r>
              <a:rPr lang="pt-BR" dirty="0"/>
              <a:t>Este percurso não permite que a árvore seja reconstruída, porém os dados são mostrados de forma ordenada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Percurso Em Ordem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38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</a:p>
          <a:p>
            <a:pPr lvl="1"/>
            <a:r>
              <a:rPr lang="pt-BR" dirty="0" smtClean="0"/>
              <a:t>Visitar a </a:t>
            </a:r>
            <a:r>
              <a:rPr lang="pt-BR" dirty="0" err="1" smtClean="0"/>
              <a:t>sub-árvore</a:t>
            </a:r>
            <a:r>
              <a:rPr lang="pt-BR" dirty="0" smtClean="0"/>
              <a:t> à esquerda</a:t>
            </a:r>
          </a:p>
          <a:p>
            <a:pPr lvl="1"/>
            <a:r>
              <a:rPr lang="pt-BR" dirty="0" smtClean="0"/>
              <a:t>Visitar a </a:t>
            </a:r>
            <a:r>
              <a:rPr lang="pt-BR" dirty="0" err="1" smtClean="0"/>
              <a:t>sub-árvore</a:t>
            </a:r>
            <a:r>
              <a:rPr lang="pt-BR" dirty="0" smtClean="0"/>
              <a:t> à direita</a:t>
            </a:r>
          </a:p>
          <a:p>
            <a:pPr lvl="1"/>
            <a:r>
              <a:rPr lang="pt-BR" dirty="0"/>
              <a:t>Visitar a raiz</a:t>
            </a:r>
            <a:r>
              <a:rPr lang="pt-BR" dirty="0" smtClean="0"/>
              <a:t>;</a:t>
            </a:r>
          </a:p>
          <a:p>
            <a:pPr lvl="1"/>
            <a:endParaRPr lang="pt-BR" dirty="0"/>
          </a:p>
          <a:p>
            <a:r>
              <a:rPr lang="pt-BR" dirty="0"/>
              <a:t>Este percurso permite que a árvore seja reconstruída, porém os dados não são mostrados de forma </a:t>
            </a:r>
            <a:r>
              <a:rPr lang="pt-BR" dirty="0" smtClean="0"/>
              <a:t>ordenada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Percurso Pós Ordem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38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Similar à busca binária;</a:t>
            </a:r>
          </a:p>
          <a:p>
            <a:r>
              <a:rPr lang="pt-BR" dirty="0" smtClean="0"/>
              <a:t>Troca o vetor pelo ponteiro do nó da árvore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520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Operação mais complexa;</a:t>
            </a:r>
          </a:p>
          <a:p>
            <a:r>
              <a:rPr lang="pt-BR" dirty="0" smtClean="0"/>
              <a:t>Necessário cautela para não remover um ramo inteiro da árvore;</a:t>
            </a:r>
          </a:p>
          <a:p>
            <a:r>
              <a:rPr lang="pt-BR" dirty="0" smtClean="0"/>
              <a:t>Remover nó folha é mais fácil </a:t>
            </a:r>
            <a:r>
              <a:rPr lang="pt-BR" dirty="0" smtClean="0">
                <a:sym typeface="Wingdings" panose="05000000000000000000" pitchFamily="2" charset="2"/>
              </a:rPr>
              <a:t> Trocar elementos para sempre remover nós folha;</a:t>
            </a:r>
            <a:endParaRPr lang="pt-BR" dirty="0" smtClean="0"/>
          </a:p>
          <a:p>
            <a:r>
              <a:rPr lang="pt-BR" dirty="0" smtClean="0"/>
              <a:t>Localizar o elemento a ser removido;</a:t>
            </a:r>
          </a:p>
          <a:p>
            <a:r>
              <a:rPr lang="pt-BR" dirty="0" smtClean="0"/>
              <a:t>Se não for nó folha, encontrar um nó folha para efetuar a troca (Nó mais a direita da </a:t>
            </a:r>
            <a:r>
              <a:rPr lang="pt-BR" dirty="0" err="1" smtClean="0"/>
              <a:t>sub-árvore</a:t>
            </a:r>
            <a:r>
              <a:rPr lang="pt-BR" dirty="0" smtClean="0"/>
              <a:t> à esquerda ou nó mais a esquerda da </a:t>
            </a:r>
            <a:r>
              <a:rPr lang="pt-BR" dirty="0" err="1" smtClean="0"/>
              <a:t>sub-árvore</a:t>
            </a:r>
            <a:r>
              <a:rPr lang="pt-BR" dirty="0" smtClean="0"/>
              <a:t> à direita);</a:t>
            </a:r>
          </a:p>
          <a:p>
            <a:r>
              <a:rPr lang="pt-BR" dirty="0" smtClean="0"/>
              <a:t>Trocar os elementos;</a:t>
            </a:r>
          </a:p>
          <a:p>
            <a:r>
              <a:rPr lang="pt-BR" dirty="0" smtClean="0"/>
              <a:t>Remover o nó folha.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Remoção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9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binary tree fu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918" y="549474"/>
            <a:ext cx="4392488" cy="588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48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Armazenar uma quantidade indefinida de dados de maneira estruturada, em que a pesquisa seja eficiente e não haja desperdício de dados;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01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</a:t>
            </a:r>
            <a:endParaRPr lang="pt-BR" dirty="0"/>
          </a:p>
        </p:txBody>
      </p:sp>
      <p:pic>
        <p:nvPicPr>
          <p:cNvPr id="4" name="Picture 2" descr="http://equipe.nce.ufrj.br/adriano/c/imagens/arv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2" y="1413570"/>
            <a:ext cx="3790950" cy="274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sdevlab.files.wordpress.com/2010/06/arvorebinari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550" y="1444064"/>
            <a:ext cx="2681506" cy="217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://designtendencia.pn5.com.br/wp-content/uploads/2013/07/Arvore-na-primavera_2420_1600x12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06" y="4365898"/>
            <a:ext cx="3024336" cy="226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Tree programm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006" y="1381928"/>
            <a:ext cx="39433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fabiogaluppo.files.wordpress.com/2013/02/1-tre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191" y="3754844"/>
            <a:ext cx="4220889" cy="30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6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Estrutura não linear;</a:t>
            </a:r>
          </a:p>
          <a:p>
            <a:r>
              <a:rPr lang="pt-BR" dirty="0" smtClean="0"/>
              <a:t>Representação </a:t>
            </a:r>
            <a:r>
              <a:rPr lang="pt-BR" dirty="0"/>
              <a:t>de hierarquia;</a:t>
            </a:r>
          </a:p>
          <a:p>
            <a:pPr marL="884407" lvl="2" indent="-408188"/>
            <a:r>
              <a:rPr lang="pt-BR" sz="3300" dirty="0"/>
              <a:t>Hierarquia de pastas</a:t>
            </a:r>
          </a:p>
          <a:p>
            <a:pPr marL="884407" lvl="2" indent="-408188"/>
            <a:r>
              <a:rPr lang="pt-BR" sz="3300" dirty="0"/>
              <a:t>Árvore genealógica</a:t>
            </a:r>
          </a:p>
          <a:p>
            <a:r>
              <a:rPr lang="pt-BR" dirty="0"/>
              <a:t>Muda a forma de disposição dos dados;</a:t>
            </a:r>
          </a:p>
          <a:p>
            <a:r>
              <a:rPr lang="pt-BR" dirty="0"/>
              <a:t>Estrutura parecida com a da lista duplamente encadeada;</a:t>
            </a:r>
          </a:p>
          <a:p>
            <a:r>
              <a:rPr lang="pt-BR" dirty="0"/>
              <a:t>Naturalmente recursiva;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6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Cada elemento é chamado de Nó</a:t>
            </a:r>
          </a:p>
          <a:p>
            <a:r>
              <a:rPr lang="pt-BR" dirty="0" smtClean="0"/>
              <a:t>Nó </a:t>
            </a:r>
            <a:r>
              <a:rPr lang="pt-BR" dirty="0"/>
              <a:t>inicial – raiz (não possui ascendente / pai)</a:t>
            </a:r>
          </a:p>
          <a:p>
            <a:r>
              <a:rPr lang="pt-BR" dirty="0"/>
              <a:t>Nós intermediários – galhos (Ascendentes / descendentes – possuem pai e filhos)</a:t>
            </a:r>
          </a:p>
          <a:p>
            <a:r>
              <a:rPr lang="pt-BR" dirty="0"/>
              <a:t>Nós terminais – folhas (não possuem descendentes – não possuem filhos)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da Árvore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60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Árvore binária – Cada nó </a:t>
            </a:r>
            <a:r>
              <a:rPr lang="pt-BR" dirty="0" smtClean="0"/>
              <a:t>possui, </a:t>
            </a:r>
            <a:r>
              <a:rPr lang="pt-BR" dirty="0"/>
              <a:t>no </a:t>
            </a:r>
            <a:r>
              <a:rPr lang="pt-BR" dirty="0" smtClean="0"/>
              <a:t>máximo, </a:t>
            </a:r>
            <a:r>
              <a:rPr lang="pt-BR" dirty="0"/>
              <a:t>dois filhos</a:t>
            </a:r>
          </a:p>
          <a:p>
            <a:r>
              <a:rPr lang="pt-BR" dirty="0"/>
              <a:t>Árvore ternária – Cada nó </a:t>
            </a:r>
            <a:r>
              <a:rPr lang="pt-BR" dirty="0" smtClean="0"/>
              <a:t>possui, </a:t>
            </a:r>
            <a:r>
              <a:rPr lang="pt-BR" dirty="0"/>
              <a:t>no </a:t>
            </a:r>
            <a:r>
              <a:rPr lang="pt-BR" dirty="0" smtClean="0"/>
              <a:t>máximo, </a:t>
            </a:r>
            <a:r>
              <a:rPr lang="pt-BR" dirty="0"/>
              <a:t>três filhos</a:t>
            </a:r>
          </a:p>
          <a:p>
            <a:r>
              <a:rPr lang="pt-BR" dirty="0"/>
              <a:t>Árvores </a:t>
            </a:r>
            <a:r>
              <a:rPr lang="pt-BR" dirty="0" smtClean="0"/>
              <a:t>genéricas ou múltiplas </a:t>
            </a:r>
            <a:r>
              <a:rPr lang="pt-BR" dirty="0"/>
              <a:t>– O número de filhos de cada nó é indefinido;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Árvores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297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Binária</a:t>
            </a:r>
            <a:endParaRPr lang="pt-BR" dirty="0"/>
          </a:p>
        </p:txBody>
      </p:sp>
      <p:pic>
        <p:nvPicPr>
          <p:cNvPr id="4" name="Picture 2" descr="http://augustoborelli.xpg.uol.com.br/imagens/arvore_bin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46" y="1773610"/>
            <a:ext cx="9300070" cy="41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98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Ternária</a:t>
            </a:r>
            <a:endParaRPr lang="pt-BR" dirty="0"/>
          </a:p>
        </p:txBody>
      </p:sp>
      <p:pic>
        <p:nvPicPr>
          <p:cNvPr id="4" name="Picture 2" descr="https://s3.amazonaws.com/mapastatic/514db754dee2c116a8000051/imgs_Prova-54-Tipo-001/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38" y="1623283"/>
            <a:ext cx="6419750" cy="496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1790</TotalTime>
  <Words>651</Words>
  <Application>Microsoft Office PowerPoint</Application>
  <PresentationFormat>Personalizar</PresentationFormat>
  <Paragraphs>114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Custom Theme</vt:lpstr>
      <vt:lpstr>Estruturas de Dados</vt:lpstr>
      <vt:lpstr>Situação atual</vt:lpstr>
      <vt:lpstr>Problema</vt:lpstr>
      <vt:lpstr>Árvores</vt:lpstr>
      <vt:lpstr>Árvores</vt:lpstr>
      <vt:lpstr>Estrutura da Árvore</vt:lpstr>
      <vt:lpstr>Tipos de Árvores</vt:lpstr>
      <vt:lpstr>Árvore Binária</vt:lpstr>
      <vt:lpstr>Árvore Ternária</vt:lpstr>
      <vt:lpstr>Árvore Genérica ou Múltipla</vt:lpstr>
      <vt:lpstr>Trabalho</vt:lpstr>
      <vt:lpstr>Árvore de Busca Binária</vt:lpstr>
      <vt:lpstr>Árvore de Busca Binária</vt:lpstr>
      <vt:lpstr>Número de nós por nível</vt:lpstr>
      <vt:lpstr>Altura da árvore</vt:lpstr>
      <vt:lpstr>Árvores</vt:lpstr>
      <vt:lpstr>Estrutura do nó da árvore</vt:lpstr>
      <vt:lpstr>Operações na Árvore de Busca Binária</vt:lpstr>
      <vt:lpstr>Inserção</vt:lpstr>
      <vt:lpstr>Impressão da Árvore</vt:lpstr>
      <vt:lpstr>Percurso Pré Ordem</vt:lpstr>
      <vt:lpstr>Percurso Em Ordem</vt:lpstr>
      <vt:lpstr>Percurso Pós Ordem</vt:lpstr>
      <vt:lpstr>Pesquisa</vt:lpstr>
      <vt:lpstr>Remoção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Cesar Momente</cp:lastModifiedBy>
  <cp:revision>42</cp:revision>
  <dcterms:created xsi:type="dcterms:W3CDTF">2016-05-30T21:21:37Z</dcterms:created>
  <dcterms:modified xsi:type="dcterms:W3CDTF">2018-10-19T00:45:53Z</dcterms:modified>
</cp:coreProperties>
</file>